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ink/ink2.xml" ContentType="application/inkml+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ink/ink3.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ink/ink1.xml" ContentType="application/inkml+xml"/>
  <Override PartName="/ppt/slides/slide139.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53"/>
  </p:notesMasterIdLst>
  <p:handoutMasterIdLst>
    <p:handoutMasterId r:id="rId154"/>
  </p:handoutMasterIdLst>
  <p:sldIdLst>
    <p:sldId id="1090" r:id="rId3"/>
    <p:sldId id="1091" r:id="rId4"/>
    <p:sldId id="1092" r:id="rId5"/>
    <p:sldId id="1093" r:id="rId6"/>
    <p:sldId id="1094" r:id="rId7"/>
    <p:sldId id="1095" r:id="rId8"/>
    <p:sldId id="1096" r:id="rId9"/>
    <p:sldId id="498" r:id="rId10"/>
    <p:sldId id="1013" r:id="rId11"/>
    <p:sldId id="1017" r:id="rId12"/>
    <p:sldId id="371" r:id="rId13"/>
    <p:sldId id="1011" r:id="rId14"/>
    <p:sldId id="1012" r:id="rId15"/>
    <p:sldId id="1018" r:id="rId16"/>
    <p:sldId id="1014" r:id="rId17"/>
    <p:sldId id="1019" r:id="rId18"/>
    <p:sldId id="284" r:id="rId19"/>
    <p:sldId id="258" r:id="rId20"/>
    <p:sldId id="259" r:id="rId21"/>
    <p:sldId id="358" r:id="rId22"/>
    <p:sldId id="260" r:id="rId23"/>
    <p:sldId id="261" r:id="rId24"/>
    <p:sldId id="262" r:id="rId25"/>
    <p:sldId id="268" r:id="rId26"/>
    <p:sldId id="1020" r:id="rId27"/>
    <p:sldId id="1021" r:id="rId28"/>
    <p:sldId id="263" r:id="rId29"/>
    <p:sldId id="1080" r:id="rId30"/>
    <p:sldId id="1081" r:id="rId31"/>
    <p:sldId id="1082" r:id="rId32"/>
    <p:sldId id="285" r:id="rId33"/>
    <p:sldId id="286" r:id="rId34"/>
    <p:sldId id="266" r:id="rId35"/>
    <p:sldId id="1066" r:id="rId36"/>
    <p:sldId id="287" r:id="rId37"/>
    <p:sldId id="304" r:id="rId38"/>
    <p:sldId id="1084" r:id="rId39"/>
    <p:sldId id="1085" r:id="rId40"/>
    <p:sldId id="1086" r:id="rId41"/>
    <p:sldId id="1087" r:id="rId42"/>
    <p:sldId id="1088" r:id="rId43"/>
    <p:sldId id="1089" r:id="rId44"/>
    <p:sldId id="305" r:id="rId45"/>
    <p:sldId id="306" r:id="rId46"/>
    <p:sldId id="269" r:id="rId47"/>
    <p:sldId id="308" r:id="rId48"/>
    <p:sldId id="307" r:id="rId49"/>
    <p:sldId id="289" r:id="rId50"/>
    <p:sldId id="290" r:id="rId51"/>
    <p:sldId id="1022" r:id="rId52"/>
    <p:sldId id="1023" r:id="rId53"/>
    <p:sldId id="291" r:id="rId54"/>
    <p:sldId id="292" r:id="rId55"/>
    <p:sldId id="277" r:id="rId56"/>
    <p:sldId id="293" r:id="rId57"/>
    <p:sldId id="1028" r:id="rId58"/>
    <p:sldId id="1032" r:id="rId59"/>
    <p:sldId id="294" r:id="rId60"/>
    <p:sldId id="279" r:id="rId61"/>
    <p:sldId id="300" r:id="rId62"/>
    <p:sldId id="298" r:id="rId63"/>
    <p:sldId id="299" r:id="rId64"/>
    <p:sldId id="1033" r:id="rId65"/>
    <p:sldId id="1035" r:id="rId66"/>
    <p:sldId id="301" r:id="rId67"/>
    <p:sldId id="1037" r:id="rId68"/>
    <p:sldId id="1067" r:id="rId69"/>
    <p:sldId id="1043" r:id="rId70"/>
    <p:sldId id="1038" r:id="rId71"/>
    <p:sldId id="303" r:id="rId72"/>
    <p:sldId id="1097" r:id="rId73"/>
    <p:sldId id="1098" r:id="rId74"/>
    <p:sldId id="1099" r:id="rId75"/>
    <p:sldId id="1100" r:id="rId76"/>
    <p:sldId id="1101" r:id="rId77"/>
    <p:sldId id="1102" r:id="rId78"/>
    <p:sldId id="1103" r:id="rId79"/>
    <p:sldId id="1104" r:id="rId80"/>
    <p:sldId id="1105" r:id="rId81"/>
    <p:sldId id="1106" r:id="rId82"/>
    <p:sldId id="1107" r:id="rId83"/>
    <p:sldId id="1108" r:id="rId84"/>
    <p:sldId id="1109" r:id="rId85"/>
    <p:sldId id="1110" r:id="rId86"/>
    <p:sldId id="1111" r:id="rId87"/>
    <p:sldId id="1112" r:id="rId88"/>
    <p:sldId id="1113" r:id="rId89"/>
    <p:sldId id="1114" r:id="rId90"/>
    <p:sldId id="1115" r:id="rId91"/>
    <p:sldId id="1123" r:id="rId92"/>
    <p:sldId id="1116" r:id="rId93"/>
    <p:sldId id="1117" r:id="rId94"/>
    <p:sldId id="1118" r:id="rId95"/>
    <p:sldId id="1119" r:id="rId96"/>
    <p:sldId id="1120" r:id="rId97"/>
    <p:sldId id="1121" r:id="rId98"/>
    <p:sldId id="1122" r:id="rId99"/>
    <p:sldId id="320" r:id="rId100"/>
    <p:sldId id="1048" r:id="rId101"/>
    <p:sldId id="322" r:id="rId102"/>
    <p:sldId id="1046" r:id="rId103"/>
    <p:sldId id="321" r:id="rId104"/>
    <p:sldId id="1047" r:id="rId105"/>
    <p:sldId id="324" r:id="rId106"/>
    <p:sldId id="323" r:id="rId107"/>
    <p:sldId id="1072" r:id="rId108"/>
    <p:sldId id="1049" r:id="rId109"/>
    <p:sldId id="325" r:id="rId110"/>
    <p:sldId id="327" r:id="rId111"/>
    <p:sldId id="328" r:id="rId112"/>
    <p:sldId id="1050" r:id="rId113"/>
    <p:sldId id="1051" r:id="rId114"/>
    <p:sldId id="1052" r:id="rId115"/>
    <p:sldId id="1064" r:id="rId116"/>
    <p:sldId id="1053" r:id="rId117"/>
    <p:sldId id="1073" r:id="rId118"/>
    <p:sldId id="1074" r:id="rId119"/>
    <p:sldId id="1075" r:id="rId120"/>
    <p:sldId id="1076" r:id="rId121"/>
    <p:sldId id="341" r:id="rId122"/>
    <p:sldId id="1056" r:id="rId123"/>
    <p:sldId id="342" r:id="rId124"/>
    <p:sldId id="280" r:id="rId125"/>
    <p:sldId id="1054" r:id="rId126"/>
    <p:sldId id="344" r:id="rId127"/>
    <p:sldId id="1077" r:id="rId128"/>
    <p:sldId id="1078" r:id="rId129"/>
    <p:sldId id="1079" r:id="rId130"/>
    <p:sldId id="1065" r:id="rId131"/>
    <p:sldId id="347" r:id="rId132"/>
    <p:sldId id="348" r:id="rId133"/>
    <p:sldId id="1058" r:id="rId134"/>
    <p:sldId id="1057" r:id="rId135"/>
    <p:sldId id="1059" r:id="rId136"/>
    <p:sldId id="1060" r:id="rId137"/>
    <p:sldId id="1063" r:id="rId138"/>
    <p:sldId id="275" r:id="rId139"/>
    <p:sldId id="270" r:id="rId140"/>
    <p:sldId id="273" r:id="rId141"/>
    <p:sldId id="264" r:id="rId142"/>
    <p:sldId id="350" r:id="rId143"/>
    <p:sldId id="351" r:id="rId144"/>
    <p:sldId id="352" r:id="rId145"/>
    <p:sldId id="353" r:id="rId146"/>
    <p:sldId id="267" r:id="rId147"/>
    <p:sldId id="354" r:id="rId148"/>
    <p:sldId id="497" r:id="rId149"/>
    <p:sldId id="1015" r:id="rId150"/>
    <p:sldId id="283" r:id="rId151"/>
    <p:sldId id="1016" r:id="rId1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10" autoAdjust="0"/>
    <p:restoredTop sz="94660"/>
  </p:normalViewPr>
  <p:slideViewPr>
    <p:cSldViewPr>
      <p:cViewPr>
        <p:scale>
          <a:sx n="71" d="100"/>
          <a:sy n="71" d="100"/>
        </p:scale>
        <p:origin x="-1056" y="-4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11/3/2022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19T09:39:44.519"/>
    </inkml:context>
    <inkml:brush xml:id="br0">
      <inkml:brushProperty name="width" value="0.05292" units="cm"/>
      <inkml:brushProperty name="height" value="0.05292" units="cm"/>
      <inkml:brushProperty name="color" value="#002060"/>
    </inkml:brush>
  </inkml:definitions>
  <inkml:trace contextRef="#ctx0" brushRef="#br0">11289 7355 0,'18'18'375,"-1"0"-360,18-1 1,-17-17-16,-18 36 16,35-19-1,-17 1-15,17 0 16,-17 52 15,17-17-15,-17-35-1,-1 35 1,-17-18 0,18-18-1,-18 1 1,18 35 0,-18-18 15,0-17-16,17-18 1,-17 18-16,0-1 31,18-17 63,-18-17-78,0-1-16,0 0 15,0 1 1,0-19 0,0 1-1,0 0 1,0 0-1,18-1 1,-18 19 0,0-19-1,0 1 1,17 35 0,1-35-1,0 17 16,-18 1-15,0-1 0,35 0-1,-35 1 17,17 17-32,-17-18 15,18 18 1,0 0-16,-1 0 31,1 0-15,0 0-1,17 18 1,-17-1 0,-1 1-1,1 17 16,0 0-15,-1-17 0,1 17-16,-1 18 31,-17-35-15,18 0-16,-18-1 15,0 1 1,18-1-1,-1 1 17,-17 0-17,18-1-15</inkml:trace>
  <inkml:trace contextRef="#ctx0" brushRef="#br0" timeOffset="1702.83">12241 7549 0,'53'-17'281,"-35"17"-265,35-18-1,-18 18-15,18-17 16,-18 17-1,1 0 17,-19 0-17,19 0 1,-19 0 0,1 0-1,-1 0 1</inkml:trace>
  <inkml:trace contextRef="#ctx0" brushRef="#br0" timeOffset="3105.79">12841 7197 0,'0'70'266,"18"-17"-266,-18 0 16,17-18-1,1 71 1,0-88-1,-18 17-15,17 18 16,-17-18 0,18 1-1,-18-1 1,18 0 0,-18-17-1,0 17 1,0 0 15,17-35-15,-17 18-16,0 0 15</inkml:trace>
  <inkml:trace contextRef="#ctx0" brushRef="#br0" timeOffset="4688.24">13070 7020 0,'18'0'234,"35"53"-218,-35-18-1,-1 18 1,36 53 0,-18-53-1,-17-18-15,0 18 16,-1 18-1,1-36 1,-18 0-16,0 18 16,18 18-1,-18-36 1,0 0-16,0-17 16,0 53-1,0-18 1,0-36-1,0 54 1,0-36 15,0-17-15,0 17 0,-18 0-1,0-17 1,18 17-1,-35 0 1</inkml:trace>
  <inkml:trace contextRef="#ctx0" brushRef="#br0" timeOffset="6620.16">11148 7126 0,'0'35'281,"0"18"-265,0-17-16,0 16 16,17 107-1,19-18 17,-19-88-17,19 53 1,-1-53-1,0-18 1,18 53 0,18 1-1,-36-54 1,0 18-16,-17-18 16,52 0-1,-52-17 1,17 17-1,1-35 1,-1 0 0,-35 18-1,35-18 17</inkml:trace>
  <inkml:trace contextRef="#ctx0" brushRef="#br0" timeOffset="8261.84">13652 7214 0,'18'18'250,"0"52"-234,-18-17 0,17-17-16,1 17 15,0 0 1,-18 35-1,17-71 1,-17 54 0,0-18-1,18-18 1,-18-17 15,18-1-15,-18 19 15,0-19-15,0 1 31</inkml:trace>
  <inkml:trace contextRef="#ctx0" brushRef="#br0" timeOffset="11182.75">13917 7973 0,'18'0'484,"-18"-18"-406,0 0-62,0 1 0,0-1 31,-18 18-32,0 0-15,18-17 16,-17 17-1,-1 0 1,1 0 15,-1 0-31,0 0 16,-17 0 15,35 17 0,-18-17-15,1 0 0,17 18-1,0 17 1,0-17 15,0-1-15,0 1 15,17 0-15,-17-1-1,18-17 1,0 0 0,-1 0-1,1 0 16,0 0-31,-1 0 32,1 0-17,-1 0 17,1 0-17,-18-17 1,18 17-1,-18-18 17,0 0 30,0 1-31,0-1 32,-18 18-47,0 0-1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28T08:50:58.271"/>
    </inkml:context>
    <inkml:brush xml:id="br0">
      <inkml:brushProperty name="width" value="0.05292" units="cm"/>
      <inkml:brushProperty name="height" value="0.05292" units="cm"/>
      <inkml:brushProperty name="color" value="#FFC000"/>
    </inkml:brush>
  </inkml:definitions>
  <inkml:trace contextRef="#ctx0" brushRef="#br0">16157 13000 0,'-17'0'234,"-54"0"-234,18 0 16,35 0-16,1 0 15,-18 0 1,17 0 15,0 0-15,36 0 78,0 0-94,34 17 15,37-17 1,-36 0-1,-1 0-15,-34 0 32,53 0-17,-18 0 1,-36 0 0,19 0-1,-19 0 1,18 0 15,-17 0 0,-36 0 47,-52-17-78,-1 17 16,1-18-16,34 18 16,-69 0-1,87 0 1,0 0 0,1 0-1,-1 0 1,0 0-1,1 0 17,17 18-17,0-1-15,17-17 16,1 18-16,17-18 16,36 18-1,-1-18 1,-52 0-1,35 0 1,0 0 15,-35 0-15,-1 0 15,-17-18 0,0-17-15,-17 35-16,-1-35 16,-35 17-1,0 18 1,53-18 0,-35 18-1,17 0 1,1 0-1,-1 18 1,18 17 0,18 36 15,17-71-15,35 53-1,1-18 1,-18-17 15,-35-18-15,-1 0-1,-17-18 17,0 0-17,-35-52 1,0 34-1,-18 19-15,35 17 16,-53-35 15,54 35-31,-1 0 32,-17 0-1,35 17-16,0 1 1,18-1 0,-1 1-1,1 17-15,-1-17 16,19-18 0,-19 18-1,19-18 16,-19 0-15,1-18 15,-18 0-31,0-17 16,-18 0 0,1-18-1,-36 0 1,35 35-1,0 1 1,-17 17 15,18 35 1,17 0-1,0 1-31,17-19 15,18 36 1,-17-53 0,-18 18-1,18-18 1,-18 17 0,0 1-1,17-18 1,1 0-1,-18-35 1,0 17 0,0-17-16,0 0 15,0-36 1,-35 36 0,17 17-1,18 0 1,-18 1-1,1 17 17,-1 0-1,1 0-31,-1 53 16,0-18 15,18 0-31,0 1 15,0-1 1,0 0 0,0 0-1,18-35 1,0 18 0,-1 0 15,1-18-16,-1-18 1,-17-17 0,0-36-1,0 36 1,-17 0 0,-18-18-1,35 35 32,-18 18-31,0 0-1,1 0 1,17 18 0,-18 17-1,18 18-15,0-18 16,0 36-1,18-36 1,17-17 0,-35 17 15,18-35-15,-1 0-1,1-18 16,-18 1-15,0-36-16,0 35 16,0-35-1,0 0 1,0 36 0,-18-1-1,1 0 1,17 1-1,-18 17 17,0 0-1,18 35 0,0-17-31,0 17 16,0 0-1,18 18 1,52 0 0,-52-53-1,70 18 1,-35-1 0,-35-17-1,17 0 1,-17 0-1,-1-17 17,-17-19-17,0 1-15,0-18 16,-17 0 15,-1 0-15,1 53-1,17-17 1,-18-1 0,0 36 31,18 17-32,0 0 1,0 36-1,36-36 1,-36-17-16,35 17 16,0 18-1,0-35 1,-17-18 15,17 0-15,1 0-1,-19-18 1,18-53 0,-17 1-1,-18 17 1,0 18 0,-18 17-1,1-17 1,-1 35 15,1 0-15,-1 0-1,0 35 1,1-17 0,17-1-1,0 19 1,0-1-1,0 0 1,0-17 0,17-1-1,1-17 1,-18 18 15,18-18-15,-18-18-1,0-17 1,0-18 0,-18 36-1,18-1-15,0 0 32,-18 1-17,1-1 1,-1 0 15,0 18-15,1 0-1,-1 18 1,18 17 0,0 1-16,0-19 15,0 36 1,18-18-1,-18-17 1,17-18 0,-17 18-1,18-18 17,-18-18-1,0-17-16,0 17 1,0-35 0,-18 18-1,1 17 1,17 1 0,-18-1-1,0 0 1,1 18-16,17-17 31,-18 17-15,1 0 15,17 17-31,0 1 16,0 0-1,0-1 1,0 36-1,0-35 1,0-1 0,0 1 15,17-18-15,1 0-1,-1 0 1,1-18-16,-18-17 15,0-18 1,0 18 0,0 17-1,0-17 17,-18 35 14,18-18-46,-17 18 32,17 36-1,0-1-15,0-17-16,0 17 15,17 18 1,1-18-1,0-35 1,-18 18-16,0-1 16,0 1 15,17-18-15,1 0 15,-18-18-16,0-17-15,-18-18 32,1 18-17,-1 17-15,18 1 16,-18-19 0,1 19-1,-1 17 16,1 0 1,17 35-1,0-17-31,0 17 16,17 0-1,1-17-15,-1 35 16,1-36-1,0-17 17,-1 18-17,-17 0 1,18-18 0,0-36-1,-18-17 1,0 36-1,-18-71 1,0 35 0,-17 17-1,17 19 1,-34-36 0,34 53 15,0-18-16,-17 18 1,0 0 0,-1 36-1,19 16 1,-1-16 0,18 34-1,0-17 1,18-18-1,-18-17 17,0 0-17,17-1 1,1-17 46,-18-17-46,0-1 0,0 0-1,-18 1 1,18-1 0,-17 18-16,-1 0 15,0-17 1,-17 17-1,0 0 1,0 0 15,17 17-31,-17 1 16,17 17 0,0 0-1,1 18 16,17-17-15,0 17 0,0-18-1,17-18 17,1 1-17,0-18 1,-18-18 46,0 1-46,0-1 0,0 1-16,0-1 31,-18 0-16,18 1 32,-18 17-31,18 17 109,18-17-125,0 18 16,-1-18 15,1 0-31,0 0 47,-1-18-32,-17-17 1,0 17 0,0 1-16,0-1 15,0-17 1,0-1-1,-17 36 1,17-17 0,-18-1-1,18 1 17,-18 17-17,18 17 63,0 1-62,18-1 0,-18 1-1,0 0 16,18-1-31,-1-17 32,-17 18-32,-17-18 109,-1 0-78,0 0-15,18-18 0,-17 18-1,-1 0 16,0 0 16,18 18 16,0 0-48,18-18 1,0 17 0,-18 1 15,0 0 16,17-18-32,-34 0 142,-1 0-142,0 0 32,36 0 0,0 0-47,17 0 16,18 17-1,-18 1 1,0-18-16,36 18 31,-36-18 0,-17 0-31,0 0 16,-1 0 0,1 0 15,0 0-15,-1 0-1,-34 0 48,-1 0-48,0 0-15,1 0 16,-1-18 0,0 18-1,1 0 1,-1 0 15,0 0 0,36-18 1,0 18-17,35-17 1,0 17-16,-36 0 15,36 0 1,-35 0 0,17 0-1,-17 0 32,-18-18-16,-36 0-15,-69 1 0,34 17 15,53 0-15,1 0-16,-1 0 15,0 0 1,1 0-1,-1 0 1,36 0 31,52 0-31,-17 17-1,18-17-15,-18 18 16,0 0-1,-18-18 17,-17 0-1,-54 0 16,-52 0-32,0-18 1,17 18-16,1-18 16,-1 18-1,18 0 1,36 0 15,-1 0-15,36 0 62,52 0-78,-35 18 16,36-18-1,0 18 1,-1-18-1,-35 17 1,-17-17-16,0 0 16,-1 0 15,-52 0 16,17 0-32,-52 0-15,17-17 16,-18 17 0,36-18-1,17 18 1,1 0 15,-1 0-15,36 0 31,17 0-32,18 0-15,0 0 16,0 0 0,-18 0-1,-17 0 1,-1 0-1,1 0 32,-18-18 16,0 1-48,-35 17 1,17 0 0,1 0-16,17-18 15,-18 18 1,0 0 0,18-18-1,0 1 32,71 17-31,-1-18-16,-17 18 15,35 0 1,-70 0 15,0 0-31,-1 0 16,1 0 15,0 0-15,-36 0 46,-35-18-46,18 18-16,0 0 15,-36-17 1,18 17 0,35 0-1,1 0 1,-1 0 15,1 0-15,-1 17-1,18 1 1,0 0 0,0-1-16,0 1 15,18 17 1,-1 1 0,1-19-1,17 1 1,0-18-1,1 0 1,-19 0 15,1 0-15,0 0 0,-1-18 15,-17 1-16,0-1-15,0 0 16,0 1 0,0-1-1,-35-17 17,17 35-1,1-18-16,-1 18 1,18 18 78,0-1-94,18-17 15,-1 0 1,-17 18 0,18 0-1,0-18 1,-1 0 0,1 0-1,-1-18 1,-17-17-1,0-1 17,0 1-32,-17 35 15,-1-53 1,1 36 15,-1-1-15,0 18-1,18-18 1,-17 18 0,-1 0-16,0 0 31,1 18-15,17 0-16,0-1 15,0 19 1,0-1-1,0-18 17,0 1-1,17-18-31,-17 18 16,0-54 46,-17 1-46,17 18-1,-18 17 1,18-36 0,-35 19-16,0-1 15,17 0 1,0 18-1,1-17 1,-1 17 0,0 0 15,1 0-15,-1 17 15,0 1-16,18 0-15,0-1 16,0 19 0,0-1-1,18-35 1,-18 17-16,18 1 16,-1-18 30,1 0-30,0-18 31,-18 1-31,0-18-1,0-1 1,0 19-1,0-1 1,0 0 0,0 1-1,-18 17 1,0-18 0,18 0-1,-17 18 1,-1 0 15,0 0 16,18 18-16,18 0-15,0-18-1,-1 17 1,1 1 0,0-18-1,-1 0 1,1 0 0,0 0-1,-1 0 1,1 0 31,-18-18-32,0 1 17,0-1-32,0 0 31,0 1 31,17 17 1,19 0-63,-1 17 31,0 1-31,-17-18 16,17 18-1,-17-1 1,-1-17-16,1 0 31,0 0 0,-1 0-31,-17-17 110,0-1-95,-17 18 1,-1 0 31,0 0-31,1 0-1,-1 0 1,1 0 15,-1 0-31,0 0 16,1 0-16,17 18 15,-18-1 1,0-17 0,1 0-1,17 18 1,-36 0-1,-16-18 17,16 0-17,19 0 1,-19 0 0,1 0 15,17 0-31,-17 0 31,17 0-15,1 0-1,-1 0 1,1 0 0,-1 0-16,0 0 15,-17 0 16,17 0 1,1 0-17,-1-18 1,0 18 15,1 0-31,-1 0 31,1 0-15,17-18 0,-18 18-1,0-17 17,1 17-1,17-18-16,-18 18 1,0 0 31,1 0 0,17 18 172,0-1-204,0 1 1,0 0-1,17-18 1,-17 17 0,0 1-16,0 0 15,18-18 1,-18 35 0,0 0 15,18-17 0,-18-1-31,0 1 16,17-18-1,-17 18 1,0-1 0,0 1 30,0 0-30,0-1 0,0 1 31,0 0-16,0-1 63,0-34 202,0-1-296,-17 18 16,17-18 0,0-17-1,0 17 1,0-17 0,0 17-1,0-17 1,0 17-1,0 1 1,0-18 0,0 17-1,0 0-15,0 1 16,0-19 15,0 19-15,0-1-1,0 0 1,0-17 0,0 18 15,0-1-15,0 0-16,0 1 31,0-1-16,0 0 32,0 1-15,0-1 14,-18 18 204,18 18-250,0-1 16,0 1 47,0 0-48,0-1 16,0 1 1,-18 0-32,18-1 31,0 1 0,0-1 16,0 1-31,0 0-1,0-1 32,0 1-31,0 0 15,0-1-15,0 1-1,0 0 17,0-1-32,0 1 31,0-1-31,0 1 15,0 0 17,0-1-17,0 1 1,0 0 0,0-1 15,0 1-16,0 0 1,0-1 0,0 1-1,0 0 32,0-1-47,0 1 31,0-1 1,0 1-1,0 0 0,0-1 16,18-17-31,-18 18 15,18-18 0,-1 0 0,1 0 1,-18 18-17,18-18 1,-1 0 0,1 0-1,-1 0 16,1 0-15,0 0 0,-1 0-1,1 0 17,0 0-1,-1 0 0,1 0-31,0 0 16,-1 0 15,1 0-15,-1 0 15,1 0-16,0 0-15,-18-18 16,17 18 0,1 0-1,-18-18 1,18 18 0,-1-17-1,19 17 16,-19 0 1,1 0-17,0 0 1,-1 0 0,1 0-1,-1-18 1,1 18-1,0 0 1,-18-18-16,17 18 16,19 0-1,-19 0 1,1 0 0,0 0-1,17-17 1,-18 17 15,1-18-15,0 18-1,17 0 17,-35-17-17,18 17-15,17 0 16,0 0 15,-17 0-15,17 0-1,-17 0 17,-1 0-32,1 0 15,0 0 16,-1 0-15,1 0 15,0 0-15,-1 0 15,-17-18 110,0 0-126,0 1 17,0-19-32,0 19 31,0-1-15,0 0-16,0-17 31,-17 35-16,17-35 1,0 0 0,-18 35-1,18-18-15,0-17 32,0 17-17,0-17 1,-18 17-1,18-17 17,0 0-17,0 17 1,0-17 0,0 17-1,0-17 16,0-1-15,0 19 0,0-1-1,0 1 1,0-1 0,0 0 15,0 36 188,0 0-204,0-1 16,0 1-31,0-1 32,0 1-17,0 0 1,0-1 0,0 1-1,0 0 16,0-1-15,0 1 0,0 0-1,0-1 1,0 1 0,0-1-16,0 1 31,18 0-16,-18-1 1,0 1 15,0 0-31,18-18 16,-18 17 15,0 19-15,0-19-1,0 1 1,17-1 0,-17 1-1,0 0 1,0-1 0,0 1-1,0 0 16,0-1-15,0 1 15,18 0-15,-18-1 0,0 1-1,0 0 1,0-1 15,0 1-15,0-1-1,0 1 17,0 0-1,0-1 47,-18-17 47,18-17-94,-17-1-31,-1 18 16,0-18-1,1 1 1,-19-1 0,19 18-1,-1 0 1,-17 0 0,0 0-1,-18-17 1,17 17-1,19 0 1,-19-18 0,1 18-1,18 0 1,-19-18 0,1 18-1,17 0 1,1 0-1,-1 0 1,0 0 15,1 0-15,-1 0 0,1 0-1,-1 0 1,0 0-1,1 0 1,-54 0 15,53 0-31,-17 18 16,17-18 0,-17 18-1,18-18 1,-1 0-1,0 0 1,1 0 15,17 17-15,-18-17 15,36 0 63,-1 0-78,1 0-1,0-17-15,17 17 16,-18-18-1,1 0-15,17 1 16,89-19 15,-18 1-15,-53 17 0,35-17-1,-18 17 1,-34 1-1,-1-1 1,-17 18 0,17 0 15,-53-17 47,-35 17-62,-53 0-16,-299 0 15,228 0 1,54 17 0,17 18-1,18-35 1,53 0-1,17 0 17,0 0-17,54 0 63,52 0-62,53 0-16,18-17 16,35-18-1,-159 35 1,18 0 0,-18-18-1,-17 18 1,-1 0-1,1 0 17,0 0-17,-36-18 63,0 18-62,-17 0-16,18 0 16,-36-17-1,17 17 1,-17-18 0,36 18-1,-1 0 1,0 0-1,1 0 1,17-18 31,0 1-31,17 17-1,54-18 1,-18 18-1,-35 0-15,35 0 16,17-18 0,-17 18-1,-18 0 17,-17 0-17,-18-17 48,-71-1-48,-87 18 1,-19 0-16,-17 0 16,71 0-1,35 0-15,17 18 16,18-18-1,18 17 1,17-17 15,36 0 63,17 0-78,18 0-16,18 0 15,17-17 1,159-18 0,-71-1-1,-123 36 1,0-17-16,-18 17 15,0-18 1,-17 0 0,0 18 15,-1 0 0,-34 0 32,-1 0-48,-17 0-15,17 0 16,1 0 0,-19 0-1,19 0 1,-1 0-16,0 0 31,1 0-15,17 18-1,17 0 17,1 17-32,0-17 15,17-1 1,-17-17-1,17 0 1,-18 18 0,1-18-1,0 0 1,-18 17 0,17-17-1,1 0 16,-36 0 48,-17 0-79,0 0 15,17 0-15,1 0 16,-1 0-1,0 0 1,1 0 0,-1 0-1,18 18 17,18-18-17,52 0 1,71 18-1,-88-18 1,0 0-16,-18 0 16,1 0-1,-19 0 17,1 0-17,-36 17 63,-17 1-62,-18-18 0,-53 53-1,53-35 1,0-18-16,36 17 15,-36-17 1,35 18 0,18-1-1,-17 1 17,17 35-17,17-18 1,19-17-16,16 17 15,54-17 1,-88-18 0,17 0-16,18 0 15,-18 0 1,1 0 0,-19 0-1,1 0 1,0 0 31,-36 0-32,-35-18 1,-229 18 0,229 0-1,0 0 1,18 0-1,17 0 1,0 0 0,1 0-1,17 18 17,0 0-17,17-18 1,72 17-1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10-18T05:49:36.024"/>
    </inkml:context>
    <inkml:brush xml:id="br0">
      <inkml:brushProperty name="width" value="0.05292" units="cm"/>
      <inkml:brushProperty name="height" value="0.05292" units="cm"/>
      <inkml:brushProperty name="color" value="#FF0000"/>
    </inkml:brush>
  </inkml:definitions>
  <inkml:trace contextRef="#ctx0" brushRef="#br0">1341 4992 0,'0'17'312,"0"1"-296,0 0 15,0-1-15,0 1-1,17-18-15,-17 18 16,18-1 15,-1-17 0,1 0-31,-18 18 32,35-18-32,-35 18 15,18-18 1,0 0 0,-1 0-1,1 0 32,0 0-31,-18-18 15,17 18-15,1 0-1,-18-18 1,0 1-1,0-1 17,0 0-1,0 1-15,0-1-1,0 0 1,0 1-1,0-1 1,-18 1 0,18-1-1,-17 18 1,17-18 0,-18 18-1,18-17-15,-18-1 31,1 18 1,-1 0-17,18-18 17,-18 18-1,1 0-16,-1 0 32,0 0-31,1 0 0,-1 18 30,1 0-14,17-1-1,0 1 0</inkml:trace>
  <inkml:trace contextRef="#ctx0" brushRef="#br0" timeOffset="2214">4516 5098 0,'17'17'203,"1"36"-203,-18-35 16,17 17-16,1 18 15,-18-35 1,0 17-16,0-17 16,0 34-1,18-52 1,-18 36-1,17-19 1,-17 1 0,0 0 15,18-1-31,-18 1 47,0 0-32,0-1 17,0 1 15</inkml:trace>
  <inkml:trace contextRef="#ctx0" brushRef="#br0" timeOffset="5164.08">4851 7585 0,'17'0'250,"1"0"-234,0 0-16,-1 0 31,1 0-31,0 0 31,-1 0-15,1 0 15,-1 0-15,1 17 0,-18 1-1,0 0 1,0-1-1,0 1 1,0 17-16,0 0 31,-18-17-15,1 0-16,17-1 16,-35 1-1,-1 17 1,19-35 15,17 18-15,-36 0-1,19-18 17,17 17-17,-18-17 16,36 0 16,17 0-31,0-17 0,-17 17-1,17-18-15,0 18 16,18-18-1,-35 18 1,17-17 0,18 17 15,-18 0-15,-17 0-1,0 0 1,-1 0 15</inkml:trace>
  <inkml:trace contextRef="#ctx0" brushRef="#br0" timeOffset="8192.81">3863 8784 0,'18'0'281,"-1"0"-265,1 0-16,-1 0 15,1 0 1,0 0-1,-1 0 1,1 0 0,0 0-1,-1 0 1,1 0 15,0 0 0,-18 18 1,0-1 15,0 1-32,17-18 110,1 0-109,0 0-1,-1 0 17,1 18-17,-1-1 32,1 1-31,-18 0-1,0-1 1,0 1-16,0 0 31,0-1-15,-18 1 15,18-1-31,0 1 16,-35-18-1,18 18 17,-1-1-17,0-17 1,1 0 15,-1 0-31,0 18 31,1-18-15,-1 0 0,0 0 31</inkml:trace>
  <inkml:trace contextRef="#ctx0" brushRef="#br0" timeOffset="10528.29">864 8167 0,'0'17'266,"0"1"-250,18 0-16,-18-1 15,18 19 1,-18-1-1,35-17 1,-35-1 15,0 1-31,17-18 16,-17 17 0,18-17-1,0 18 16,-1-18 1,1 0-17,0 0 17,-1 0-17,1 0 1,-18-18-1,0 1 1,0-1-16,0 1 31,0-1-15,0 0 15,0 1-15,0-1-1,0 0 1,0 1 0,0-1 46,18 18 1,-1 18-48,1-1-15,-18 1 16,18 17 0,-1-17-16,1 0 15,17 52 1,0-17 15,-35-35-15,18 17-1,0 18 1,-1-36 15,-17 1-15,18 0-1,-18-1 1,0 1 0</inkml:trace>
  <inkml:trace contextRef="#ctx0" brushRef="#br0" timeOffset="12898.48">6262 5009 0,'-18'0'250,"1"36"-234,17-1-1,0 0 1,0-17 0,-18-18-1,18 18-15,0-1 16,0 18 0,0 1-1,0-19 1,18 1-1,-1 0 17,1-18-32,17 0 15,-17 0 1,17 0 15,-17-18 0,-1 0-31,1-17 16,0-18 15,-18 36-15,17-19 0,-17 19-1,0-1 1,0 0-1,0-17 1,0 17 0,0 1-1,-17-1 1,-1 1 0,18-1-1,-18 18 1,1-18-1,-1 18 1,0 0 0,1 0-1,-1 0 17,18 18-32,-18-18 15,1 18 1</inkml:trace>
  <inkml:trace contextRef="#ctx0" brushRef="#br0" timeOffset="14609.18">9172 4974 0,'0'18'219,"18"35"-219,-1-18 15,1 18 1,0-18 0,-1 36-1,-17-54 1,0 19-16,0-19 31,18 1-15,-18 0-1,0-1 1</inkml:trace>
  <inkml:trace contextRef="#ctx0" brushRef="#br0" timeOffset="16812.59">9842 7655 0,'0'-17'281,"18"-1"-265,0 0-16,-18 1 16,35-1-1,-17 18-15,-1-18 47,19 18-47,-19 0 16,19 0 15,-19 0-31,-17 36 31,18-19-15,-18 19-1,0-19 1,0 19 0,-18-1-1,18-18 1,0 19 0,-17-19-1,17 1 1,-18-18-16,18 18 31,0-1-15,-18 1 15,36-36 31,17 1-46,18-1 0,0-35-1,0 35 1,-18 18 0,-17-17-1,-1-1 1,1 18-1,0 0 1</inkml:trace>
  <inkml:trace contextRef="#ctx0" brushRef="#br0" timeOffset="18891.98">8819 8714 0,'18'0'282,"0"0"-282,17-18 15,-17 18 1,-1 0-1,1 0 1,0 0 0,-1 0 15,1 0 16,-18 18-32,0-1 1,0 1 0,0 0 15,0-1-15,0 1 46,17-18 1,1 0-48,0 0 16,-1 0-15,1 0 15,0 0-15,-1 0-16,-17 17 31,18-17-15,0 18-1,-18 35 1,0-35 0,0 17-16,0-17 15,-18 34 1,0-34 15,18 0-15,0-1-1,-17 1 1,-1-18 0,18 18-1,-18-1 1,1-17 0,-1 0-1,0 0 16,1 0-15</inkml:trace>
  <inkml:trace contextRef="#ctx0" brushRef="#br0" timeOffset="21058.65">5627 8361 0,'17'17'297,"1"-17"-266,-18 18-31,53-18 16,-35 0-1,17 0 1,0 0 15,-17 0-15,17 0-1,-17-18 1,-1 1-16,1-1 16,-18 1-1,18-1 1,-1 0-1,-17 1 1,0-19 0,18 19-1,0 17 17,-18-18-17,0 0 1,17 18 46,1 18-15,-18 0-47,35 17 31,-17 0-31,-18-17 16,17 17-16,1 0 16,17 18-1,-17-17 17,17-1-1,-35-17-16,0-1 1,0 1 15</inkml:trace>
  <inkml:trace contextRef="#ctx0" brushRef="#br0" timeOffset="23177.71">11324 4815 0,'0'18'218,"0"17"-218,0-17 16,0 0 0,0-1-1,0 1 1,0 17-1,0-17 17,0-1-17,18-17 1,-1 0 0,1 0 15,0 0-31,-18-17 15,17 17 1,1-35 15,0 17-15,-18 0 0,17 1-1,-17-1 1,0 0-1,0 1 1,0-1 0,0 0-1,0 1 1,0-1 0,0 0-1,-17 18 1,-1-17 31,0 17 0,1 0-47,-1 0 31,18 17-16,-18 1-15,1 17 32,17-17-17</inkml:trace>
  <inkml:trace contextRef="#ctx0" brushRef="#br0" timeOffset="24824.43">13070 4692 0,'18'18'234,"-18"-1"-234,18 1 16,-18-1 15,0 1-31,0 0 0,0 17 32,17-35-17,-17 35 1,0-17 15,0 0 0,0-1-15,0 1 15,0 0 0</inkml:trace>
  <inkml:trace contextRef="#ctx0" brushRef="#br0" timeOffset="27938.35">14552 7355 0,'0'-17'297,"18"17"-282,-1 0 1,1 0 0,0 0-1,-1 0 1,1 0 31,0 17-16,-18 1 0,0 0-15,0-1-1,0 1 17,0 0-1,0-1-15,0 1 15,0 0 0,0-1 0,-18-17-15,18 35 31,35-35 93,-17 0-140,-1 0 16,1-17 0,0 17-16,-1-18 15,1 18 17,0 0-17,-1 0 1,1 0-1,-18-17 1</inkml:trace>
  <inkml:trace contextRef="#ctx0" brushRef="#br0" timeOffset="30145.78">13617 8696 0,'18'0'297,"-1"0"-297,1-18 16,0 18-1,-1 0 17,1 0-17,-18 18 32,18-18-31,-18 18-1,0-1 1,0 1 0,0 0-1,0-1 1,0 1-1,0-1 1,0 1 15,17-18 47,1 0-46,0 18-1,-1-18-15,-17 17 15,18-17 0,-18 18-15,0 0-1,0-1 17,0 1-17,0 0 1,-35-1-1,17-17 1,0 18 0,1-18 15,-1 0-15,-17 17-1,17-17 1,0 18-1</inkml:trace>
  <inkml:trace contextRef="#ctx0" brushRef="#br0" timeOffset="48937.63">10866 8396 0,'0'35'250,"0"1"-218,0-19-32,0 1 15,0 0 1,17 17 0,-17-18-1,0 1-15,18 0 31,-18-1-15,0 1 0,0 0 15,17-18-15,1 0-1,0 0 1,-1 0 15,1 0-15,0 0 15,-1 0-15,1-18-1,0 0 1,-1 1-1,1-19 1,-18 19 0,17-1-1,-17 1 17,0-1-1,0 0-16,0 1 1,0-1 31,0 0 0,18 36 31,-18 0-78,18 17 16,-18 0-1,17 0-15,-17 18 16,18 0-1,-18-17 1,18 52 0,-1-53 15,-17-17-15,0-1-1,0 1 1,0 0 62</inkml:trace>
  <inkml:trace contextRef="#ctx0" brushRef="#br0" timeOffset="51559.44">16069 4780 0,'-18'35'234,"18"-17"-218,0 0-1,0-1 1,0 19-1,0-1 1,18-17 0,0-18-1,-18 17 1,35-17 0,18-17-1,-18-1 1,-17 0-1,-1-17 1,1 0 0,0 35-1,-18-36 1,0 19 0,0-19-1,0 19-15,0-1 16,0-17-1,0 0 17,0 17-32,-18-17 31,-17 17 0,17 18-15,18-18-1,-18 18 1,1 0 0,-1 0-1,1 0 17,-1 18-17,18 0 1,0-1-1,0 1 1,0 17 0,0-17-1,0 0 1</inkml:trace>
  <inkml:trace contextRef="#ctx0" brushRef="#br0" timeOffset="53410.65">18891 4762 0,'18'53'187,"-18"0"-171,18 0 0,-1-17-16,1 16 15,-18-16 1,17-1 0,-17 0-1,0-17 16,0 0-15,0-1 15,0 1-15,0-1 31</inkml:trace>
  <inkml:trace contextRef="#ctx0" brushRef="#br0" timeOffset="55357.6">19403 7620 0,'35'-35'282,"-17"35"-267,17-18 1,-17 18-16,-1-18 31,1 18-31,0 0 16,-1 0 15,-17 18-31,18 0 16,-18-1-1,0 19 1,-18-1 0,1 18 15,-1-36-16,0 1-15,18 0 16,-17-1 0,17 1-1,-18-18-15,0 18 32,18-1-17,0 1 1,36-18 31,-19-18-32,1 18 1,17-17 0,0-1-16,1 18 31,17-35-16,-18 35 1,18-36 0,-18 19-1,-17 17 1,-1 0-16,1 0 16,-18-18-1,18 18 1</inkml:trace>
  <inkml:trace contextRef="#ctx0" brushRef="#br0" timeOffset="58041.33">18697 8625 0,'35'0'250,"1"-17"-250,-1 17 31,-17 0-15,-1 0-16,1 0 16,-18 17 15,18 1-16,-18 0 17,0-1-17,0 1 1,-18 0 0,0-18-1,36 0 79,0 0-78,17 0-1,-17 0 1,-1 0-1,1 0-15,-1 0 32,1 0-17,0 0 1,-18 17 0,17 1 15,-17 0-16,0-1-15,0 1 16,0-1 0,0 19 15,0-19-15,0 1-16,-17 0 31,-1-18-16,18 17-15,-18 1 32,1-18-32,-1 0 31,1 0-15,-1 0-1,0 0 1,1 0 15,-1 0-31,0 0 16</inkml:trace>
  <inkml:trace contextRef="#ctx0" brushRef="#br0" timeOffset="60569.75">15716 8255 0,'0'35'250,"0"1"-219,0-19-16,0 18 1,0-17 0,18 0-16,-18 17 31,18-35-15,-18 18-1,17-18 16,1 0-15,-1 0 0,1-18 15,0 0-15,-18 1-1,17-1 16,-17 0-31,18 1 32,-18-1-17,18 18 1,-18-35 0,0 17 15,17 18 47,1 36-62,0-19-16,-18 18 15,17 54 1,1-36-1,-1 52 17,1-34-17,0-36 1,-18 1 0,17-19-1,-17 1 1,0-1-1,0 1 1,0 0 15</inkml:trace>
  <inkml:trace contextRef="#ctx0" brushRef="#br0" timeOffset="184509.98">1887 10089 0,'-17'0'265,"17"36"-265,0-1 16,-18 0 0,18 1-1,0-19 1,0 18-1,0 1 17,0-19-32,0 1 31,0 0-31,18-1 16,17-17-1,-17 18 16,35 0-15,-36-18 0,1 0-1,-1 0 1,1 0 0,0 0-1,17-18 1,-17 0-1,-18 1 1,35-19 0,-35 19-1,0-1 1,0 0-16,18-17 31,-1 0-15,-17 0 15,0 17-15,0-17-1,0 17 1,-17 0 0,17 1-1,-18-1 1,0 18 15,18-17-15,-17 17-1,-1-18 1,0 18-16,1 0 31,-1 0-31,0 0 31,1 0-15,-1 0 0,1 0 31,-1 0-32,18 18 16,-18-18-31</inkml:trace>
  <inkml:trace contextRef="#ctx0" brushRef="#br0" timeOffset="186131.71">4727 11007 0,'0'70'187,"18"1"-171,17 17-16,-17 18 16,35-18 15,-18 35-31,-35-52 15,0-36 1,18 1 0,-1-1-1,-17-18 17,0 1-17,0 0-15,18-18 31</inkml:trace>
  <inkml:trace contextRef="#ctx0" brushRef="#br0" timeOffset="188176.34">4957 13229 0,'17'0'281,"1"0"-265,-1 0-1,1 0 1,0 18-1,-1 17 1,1-17 0,-18-1-16,0 19 15,0-1 1,0-17 0,-35 17-1,17 0 1,0-17-1,18-1 1,-35 1 0,18-18-1,17 18 17,0-1-1,17-17-16,1 0 1,17 0 0,0 0-1,18 0 1,-17 0 0,-1 0-1,-18-17-15,19 17 31,-19 0-15,1 0 15</inkml:trace>
  <inkml:trace contextRef="#ctx0" brushRef="#br0" timeOffset="191243.74">3104 14534 0,'36'0'234,"-19"0"-218,1 0-16,0 0 15,-1 0 1,-17 18-1,18-18 1,-18 18 31,0-1-31,0 1 46,18-18-31,-1 0-15,1 0-16,-1 18 16,1-18-1,17 17 16,-17-17-31,0 0 16,-18 18 0,17 0-1,-17-1 1,0 1 15,-17-1-15,-19-17-1,19 18 1,-1-18 0,0 0-16,1 0 15,-1 18 1,-17-18 0,35 17-1,-18-17 1</inkml:trace>
  <inkml:trace contextRef="#ctx0" brushRef="#br0" timeOffset="193127.7">1023 13829 0,'0'18'281,"18"-1"-265,17-17 15,-17 0-31,-18 18 31,35-18-31,-17 0 16,-1 0 31,1 0-47,-1 0 31,1 0-16,0-18 1,-18 1 0,0-1-1,17 18 1,-17-18 0,18 1-1,0-1 16,-1 18 48,1 53-79,0 0 15,-1 0 1,1 17-1,17 107-15,-35-160 16,18 54 15,-18-36-15,0-17 0,17-18-1,-17 17 1,0 1-1</inkml:trace>
  <inkml:trace contextRef="#ctx0" brushRef="#br0" timeOffset="195246.58">6385 10583 0,'0'36'204,"0"-19"-189,0 1 1,0 0-1,18 17 1,0-18 0,-1-17-1,54 18 17,-1-18-32,1 0 15,-36-18 1,0 1-1,1-18 17,-36 17-17,17 0-15,-17 1 16,0-1 0,0-17-1,0-1 16,-17 19 1,-1-1-17,-17 0 1,17 18 0,0 0-16,-34 0 31,-1 0-16,35 0 1,-35 0 0,18 18 15,17-18-15,1 0-1,-19 18 1,36-1-1</inkml:trace>
  <inkml:trace contextRef="#ctx0" brushRef="#br0" timeOffset="203233.54">9560 10601 0,'0'35'187,"36"18"-171,-19 18-1,1 17 1,-1-53 0,-17-17 15,18-18-16,-18 17-15,0 1 32,0 0 30</inkml:trace>
  <inkml:trace contextRef="#ctx0" brushRef="#br0" timeOffset="205147.1">10072 12965 0,'35'0'313,"0"0"-313,-35 17 31,18-17-31,0 18 16,-1-1-1,-17 19 1,0 17-1,0-18 1,-17 0 0,-1 18-1,0-53 17,18 18-32,0-1 31,-17-17-16,-1 18 1,18 0 0,0-1 15,18-17 16,-1 0-32,19 0 1,17 0-16,-36 0 16,54 0-1,-36-17 1,-17 17 15,-1 0 0,1 0-15</inkml:trace>
  <inkml:trace contextRef="#ctx0" brushRef="#br0" timeOffset="207210.53">8361 14482 0,'17'0'265,"19"0"-265,-19 0 31,1 0-31,0 0 32,-1 0-17,-17 17 17,0 1-1,0-1 0,0 1-15,0 0 15,0-1 31,36 1-46,-19 0 15,18-18-31,-17 17 32,0-17-17,-18 18 16,0 0 1,0-1-17,0 1 1,0-1 0,-18 1-1,0-18-15,1 0 16,-1 35-1,-17-17 1,17-18 0,1 0-1,-19 0 17</inkml:trace>
  <inkml:trace contextRef="#ctx0" brushRef="#br0" timeOffset="209178.2">11959 10319 0,'0'17'250,"-17"19"-234,17-19 0,0 1-1,0 17 1,0-17-16,17 35 16,36 0 15,-35-53-16,17 35 1,-17-35 0,17 0-1,-17 0 1,17 0 0,18-18-1,-36 18 1,1-17-1,0-19 1,-18 1 0,0 17-1,0 1 17,0-1-32,0-17 31,0 17-16,0 1 1,-18-1 0,0 0-1,1 18 1,-1-17-16,18-1 16,-35 18-1,0 0 1,17 0-1,0 0 17,-17 0-32,17 0 31,-17 0-15,17 0 15,1 0 0,17 18-15,-18-18-1,1 0-15</inkml:trace>
  <inkml:trace contextRef="#ctx0" brushRef="#br0" timeOffset="210513.43">14340 10425 0,'36'88'204,"-1"0"-189,-17-17-15,17-1 16,-35-17-1,18 0-15,-1-53 16,-17 53 0,0-36-1,0 1 17,18-18-17,-18 18 16</inkml:trace>
  <inkml:trace contextRef="#ctx0" brushRef="#br0" timeOffset="212397.84">15081 13070 0,'0'-17'297,"18"17"-297,17 0 16,0 0-1,1 17 1,-1-17 0,-35 18-16,18 17 15,-1 1 1,-17-1-1,0 0 1,-35 0 0,35-17-1,-18 0-15,1-18 16,17 17 0,-36 1-1,19 0 32,52-18 16,-17 0-48,17 0 1,0 0-16,-17 0 15,35 0 1,-36 0-16,1 0 16,17 0-1,18 0 1,-35 0 15,0 0-15</inkml:trace>
  <inkml:trace contextRef="#ctx0" brushRef="#br0" timeOffset="214468.43">13723 14429 0,'18'0'265,"-1"0"-265,19 0 16,-1 0-1,-17 0 1,-1 17 15,-17 1 1,0 0-17,0-1 16,0 1 1,0-1 46,18 1-63,-1-18 1,19 18 0,-1-18-1,-35 17 1,35 1 0,-17 0-1,0-18 16,-18 17 1,0 1-17,0 0 1,-18-1 0,18 1-1,-18-18 1,-17 0-1,17 0 1,1 0-16,-19 0 31,19 0-15,-1 0 0,1 0-1</inkml:trace>
  <inkml:trace contextRef="#ctx0" brushRef="#br0" timeOffset="-212910.22">10989 13652 0,'18'0'234,"-18"18"-218,0 0 15,17-1-31,1 1 16,0 0-1,-18-1 1,35-17-1,-35 18 1,17-18 0,1 18-1,0-18 1,-1 0 0,1 0-1,0-18 1,-18 0 15,17 1-15,-17-1-1,0 0 1,0 1 0,0-1-1,0 0 1,0 1 31,18 17 31,0 35-63,-18 0-15,17 1 16,1-1 0,-18 18-1,35 0 1,-17 17 0,-1-17 15,-17-35-16,0 0 1,18-18-16,-18 17 31,0 1-15,18-1 0</inkml:trace>
  <inkml:trace contextRef="#ctx0" brushRef="#br0" timeOffset="-210445.11">17074 10125 0,'-17'17'219,"17"1"-219,-18 0 15,18 17 1,0-17-1,0-1 1,0 1 0,0-1 15,0 1-31,18 0 16,-1-18-1,36 35 1,0-35 15,-17 0 0,-19 0-15,18 0 0,-17 0-1,0 0 1,-1 0-1,1 0 1,-18-18 0,18 18-1,-18-17 1,17-1 0,-17-17 15,0 17-16,0 1 1,0-1 0,0 0-1,-17 1 1,17-1 0,-18 18-1,18-18 1,-18 1-1,1-1-15,-1 18 32,0-18-17,1 1 1,-1 17 0,1 0 15,17-18-16,-18 18 1,0 0-16,1 0 31,-1 0-15,0 0 0,1 0-1,-1 0 1,0 0-1,1 0 1,-1 0 15</inkml:trace>
  <inkml:trace contextRef="#ctx0" brushRef="#br0" timeOffset="-208796.36">19226 10407 0,'18'53'250,"-18"0"-234,0-36 0,18 19-1,-18-19-15,0 19 32,0-19-17,0 1 1,0 0-1,0-1 1,0 1 0,0-1-1</inkml:trace>
  <inkml:trace contextRef="#ctx0" brushRef="#br0" timeOffset="-206644.36">19897 13123 0,'35'-35'297,"-17"17"-282,17-17-15,-18 17 16,19 1 0,-19-1-1,1 18 1,0-17-1,-1 17 1,1 0 0,0 0-1,-1 0 17,-17 17-17,0 1 1,0 17-1,0-17 1,-17-1 0,-1 19-1,0-19 1,1-17-16,17 18 16,-36 17-1,19-35 1,17 18-1,-18-18 1,0 18 0,18 17 15,0-18 0,0 1-15,0 0-1,18-18 17,0 17-32,-1-17 15,54 0 1,-18 0 0,0 0-16,-36 0 15,54-17 1,-53 17-1,-1 0-15,1 0 16,0 0 31,-1 0-47,1 0 0</inkml:trace>
  <inkml:trace contextRef="#ctx0" brushRef="#br0" timeOffset="-204653.72">18768 14376 0,'35'0'281,"0"0"-281,-17 0 16,17-18-1,-17 18-15,0 0 16,-1 0-1,1 0 1,-1 0 0,1 18-1,-18-1 1,18-17 0,-18 36-1,0-19 1,0 1 15,0 0-15,17-18 93,1 0-93,-18 17-1,35-17 1,-35 18-16,36-1 16,-19 1-1,18 0 1,-17-18-1,-18 17 1,0 19 0,0-1 15,-35-35-15,17 18-1,-52-1 1,17 1-1,17-18 1,1 0 15,18 0-15,-1 0 0</inkml:trace>
  <inkml:trace contextRef="#ctx0" brushRef="#br0" timeOffset="-202675.03">16140 13899 0,'0'36'234,"0"-1"-218,0 0 0,17 36-1,1-36 1,-1 0-16,1 1 15,0-19 1,-1 19 0,1-36-1,-18 17 1,18 1 0,-1-18 15,1 0-31,17-18 15,-17 18 17,-18-17-32,18-19 15,-1 19 1,-17-19 0,18 1 15,-18 17-16,0 1 1,0-1 0,0 1 31,17 17 15,-17 17-46,18 36-1,0 18-15,17 123 32,-17-106-17,-1-35-15,-17 0 16,18 0 15,-18-36-31,0 1 16,0 0-16</inkml:trace>
  <inkml:trace contextRef="#ctx0" brushRef="#br0" timeOffset="-198237.86">24571 10760 0,'18'70'203,"-1"18"-171,1 18-32,0 18 15,-18-71 1,0-18-1,0 0 1,0-17 0,0 0 15,0-1-15</inkml:trace>
  <inkml:trace contextRef="#ctx0" brushRef="#br0" timeOffset="-196402.58">24818 13106 0,'35'0'297,"-17"0"-297,17 0 15,-17 0 1,17 17 0,-17-17-1,-1 18 1,-17 0 0,0-1-1,0 1-15,0 0 16,-17 34-1,-36-16 17,53-19-17,-36 1 1,36 0 0,-17-18-1,-1 17 1,1-17-1,17 18 17,0 0-17,17-18 1,18 17 0,54-17-1,-72 0 1,19 0-16,-19 0 15,36 0 1,-35 0 15,17 0 1</inkml:trace>
  <inkml:trace contextRef="#ctx0" brushRef="#br0" timeOffset="-194406.37">23477 14287 0,'18'0'235,"17"0"-220,18 0-15,-18 18 16,-17-18-1,0 18 1,17-1 0,-17 1-1,-1-18 1,-17 18 15,0 17-31,0-17 31,0-1-31,-17-17 32,17 18-1,-18-18 0,18 18-15,0-1 15,18-17 0,17 0-31,-17 18 16,-1-1 0,1-17-16,-1 18 31,1-18 0,-18 18-31,0-1 16,0 1 15,0 0-15,-18-18-1,-17 17 1,0 1 15,17-18-31,-17 0 0,-36 0 16,54 0 15,-1 0-31,1 0 16,-19 0-1</inkml:trace>
  <inkml:trace contextRef="#ctx0" brushRef="#br0" timeOffset="-187722.12">20814 10777 0,'0'36'266,"0"-1"-235,0-17-15,0 17 0,0-18-1,0 1 1,0 0-1,0-1 1,0 1 0,0 0-1,18-1 1,-1 1 0,1-18 15,-1 0-16,1 18 1,17-18 15,-17 0-15,17 0 0,-17 0-1,0 0 1,-1 0-1,1-18 1,-18 0 0,17 1-1,1-19 1,0 19 15,-18-1-15,17 0 15,-17 1-31,0-1 16,0 1 15,0-1-15,-17 0 15,17 1-16,-18-1 1,0 18 0,18-18-1,-17 18-15,-1-17 32,1 17-1,-1 0-31,0 0 15,1 0 32,-1 0-47,0 0 32,1 0-1,-1 0-16,0 0 32,1 0-15,-1 0 61,1 0-30</inkml:trace>
  <inkml:trace contextRef="#ctx0" brushRef="#br0" timeOffset="-185084.45">21802 14376 0,'17'53'219,"-17"-18"-219,18 18 15,-18-18 1,18-17-1,-18 17 1,17-35 0,-17 35-1,18-17 1,-18 0 15,18-1 0,-1-17-15,1 0 0,17 0-1,-17-17 17,-1 17-32,-17-18 15,0 0 1,18 1-16,0 17 15,-1-36 1,-17 19 0,0-1-1,18 0 17,0-17-32,-18 18 31,0-1 0,0 0-15,0 1 15,17 34 47,1 19-78,-18-1 16,17 0-16,1 0 15,0 18 1,-1 0 0,-17-35-1,0-1 16,0 19-31,18-19 32,-18 1-17,0 0 32,0-1-31,18 1 15,-18 0 16,0-1-31</inkml:trace>
  <inkml:trace contextRef="#ctx0" brushRef="#br0" timeOffset="-177049.75">6491 14023 0,'18'0'297,"-18"18"-266,0-1-31,17 1 16,1-1 0,-18 1-1,18-18 1,-1 18 15,1-1-31,-18 1 31,35-18-31,-35 18 32,18-18-17,-1 0 1,1 0-1,0 0 1,-1 0 0,1-18-1,0-17-15,-1 35 16,-17-36 0,0 19-1,18-1 1,-18 1-1,0-1 1,0-17 31,0 70 62,0 0-109,0 0 16,0-17 0,18 70-1,-18-52 1,0-1-16,17 18 31,1 0-31,-18-18 16,0-17-1,0-1 1,0 19 15,18-36-15,-18 17-1,0 18 1,17-35 0,-17 18-1,18 0 1,-18-1 15,0 1-15,0 0 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71</a:t>
            </a:fld>
            <a:endParaRPr lang="en-US"/>
          </a:p>
        </p:txBody>
      </p:sp>
    </p:spTree>
    <p:extLst>
      <p:ext uri="{BB962C8B-B14F-4D97-AF65-F5344CB8AC3E}">
        <p14:creationId xmlns:p14="http://schemas.microsoft.com/office/powerpoint/2010/main" xmlns="" val="4007432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A73DED-961D-4205-8690-AC679D5726E7}" type="datetime1">
              <a:rPr lang="en-US" smtClean="0"/>
              <a:pPr/>
              <a:t>11/3/2022</a:t>
            </a:fld>
            <a:endParaRPr lang="en-US"/>
          </a:p>
        </p:txBody>
      </p:sp>
      <p:sp>
        <p:nvSpPr>
          <p:cNvPr id="5" name="Footer Placeholder 4"/>
          <p:cNvSpPr>
            <a:spLocks noGrp="1"/>
          </p:cNvSpPr>
          <p:nvPr>
            <p:ph type="ftr" sz="quarter" idx="11"/>
          </p:nvPr>
        </p:nvSpPr>
        <p:spPr/>
        <p:txBody>
          <a:bodyPr/>
          <a:lstStyle/>
          <a:p>
            <a:r>
              <a:rPr lang="en-US" smtClean="0"/>
              <a:t>Dr. Ritesh Rastogi, AMICSE 0301/ACSE0301-DS,          Unit -2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F0913D-8720-4FF2-B266-87C8B208B814}" type="datetime1">
              <a:rPr lang="en-US" smtClean="0"/>
              <a:pPr/>
              <a:t>11/3/2022</a:t>
            </a:fld>
            <a:endParaRPr lang="en-US"/>
          </a:p>
        </p:txBody>
      </p:sp>
      <p:sp>
        <p:nvSpPr>
          <p:cNvPr id="5" name="Footer Placeholder 4"/>
          <p:cNvSpPr>
            <a:spLocks noGrp="1"/>
          </p:cNvSpPr>
          <p:nvPr>
            <p:ph type="ftr" sz="quarter" idx="11"/>
          </p:nvPr>
        </p:nvSpPr>
        <p:spPr/>
        <p:txBody>
          <a:bodyPr/>
          <a:lstStyle/>
          <a:p>
            <a:r>
              <a:rPr lang="en-US" smtClean="0"/>
              <a:t>Dr. Ritesh Rastogi, AMICSE 0301/ACSE0301-DS,          Unit -2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8A6762-544B-4C48-B9E9-1CEC429DFD3D}" type="datetime1">
              <a:rPr lang="en-US" smtClean="0"/>
              <a:pPr/>
              <a:t>11/3/2022</a:t>
            </a:fld>
            <a:endParaRPr lang="en-US"/>
          </a:p>
        </p:txBody>
      </p:sp>
      <p:sp>
        <p:nvSpPr>
          <p:cNvPr id="5" name="Footer Placeholder 4"/>
          <p:cNvSpPr>
            <a:spLocks noGrp="1"/>
          </p:cNvSpPr>
          <p:nvPr>
            <p:ph type="ftr" sz="quarter" idx="11"/>
          </p:nvPr>
        </p:nvSpPr>
        <p:spPr/>
        <p:txBody>
          <a:bodyPr/>
          <a:lstStyle/>
          <a:p>
            <a:r>
              <a:rPr lang="en-US" smtClean="0"/>
              <a:t>Dr. Ritesh Rastogi, AMICSE 0301/ACSE0301-DS,          Unit -2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90" b="0" i="0">
                <a:solidFill>
                  <a:srgbClr val="270099"/>
                </a:solidFill>
                <a:latin typeface="Times New Roman"/>
                <a:cs typeface="Times New Roman"/>
              </a:defRPr>
            </a:lvl1pPr>
          </a:lstStyle>
          <a:p>
            <a:endParaRPr/>
          </a:p>
        </p:txBody>
      </p:sp>
      <p:sp>
        <p:nvSpPr>
          <p:cNvPr id="3" name="Holder 3"/>
          <p:cNvSpPr>
            <a:spLocks noGrp="1"/>
          </p:cNvSpPr>
          <p:nvPr>
            <p:ph sz="half" idx="2"/>
          </p:nvPr>
        </p:nvSpPr>
        <p:spPr>
          <a:xfrm>
            <a:off x="1033018" y="1618256"/>
            <a:ext cx="3166427" cy="307007"/>
          </a:xfrm>
          <a:prstGeom prst="rect">
            <a:avLst/>
          </a:prstGeom>
        </p:spPr>
        <p:txBody>
          <a:bodyPr wrap="square" lIns="0" tIns="0" rIns="0" bIns="0">
            <a:spAutoFit/>
          </a:bodyPr>
          <a:lstStyle>
            <a:lvl1pPr>
              <a:defRPr sz="1995" b="0" i="0">
                <a:solidFill>
                  <a:srgbClr val="00007F"/>
                </a:solidFill>
                <a:latin typeface="Times New Roman"/>
                <a:cs typeface="Times New Roman"/>
              </a:defRPr>
            </a:lvl1pPr>
          </a:lstStyle>
          <a:p>
            <a:endParaRPr/>
          </a:p>
        </p:txBody>
      </p:sp>
      <p:sp>
        <p:nvSpPr>
          <p:cNvPr id="4" name="Holder 4"/>
          <p:cNvSpPr>
            <a:spLocks noGrp="1"/>
          </p:cNvSpPr>
          <p:nvPr>
            <p:ph sz="half" idx="3"/>
          </p:nvPr>
        </p:nvSpPr>
        <p:spPr>
          <a:xfrm>
            <a:off x="4709160" y="157734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IN" smtClean="0"/>
              <a:t>Dr. Ritesh Rastogi, AMICSE 0301/ACSE0301-DS,          Unit -2</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06C4B881-5F8D-449A-A084-3CB6AFC5AF4E}" type="datetime1">
              <a:rPr lang="en-US" smtClean="0"/>
              <a:pPr/>
              <a:t>11/3/2022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4063027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75441" y="476337"/>
            <a:ext cx="5993119" cy="67710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smtClean="0"/>
              <a:t>Dr. Ritesh Rastogi, AMICSE 0301/ACSE0301-DS,          Unit -2</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2C022D8-B7D2-48FD-B6D9-32CB3D5D0A58}" type="datetime1">
              <a:rPr lang="en-US" smtClean="0"/>
              <a:pPr/>
              <a:t>11/3/2022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658833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DA8C0B-2D98-4702-B4C9-80BEC573221B}"/>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42253E72-A522-4701-A46C-5FC007C1EB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0302E5A-1231-44DB-AF06-25C621909F7D}"/>
              </a:ext>
            </a:extLst>
          </p:cNvPr>
          <p:cNvSpPr>
            <a:spLocks noGrp="1"/>
          </p:cNvSpPr>
          <p:nvPr>
            <p:ph type="dt" sz="half" idx="10"/>
          </p:nvPr>
        </p:nvSpPr>
        <p:spPr/>
        <p:txBody>
          <a:bodyPr/>
          <a:lstStyle/>
          <a:p>
            <a:fld id="{29350294-AED5-4FD5-8C87-86200F99F31B}" type="datetime1">
              <a:rPr lang="en-US" smtClean="0"/>
              <a:pPr/>
              <a:t>11/3/2022</a:t>
            </a:fld>
            <a:endParaRPr lang="en-IN"/>
          </a:p>
        </p:txBody>
      </p:sp>
      <p:sp>
        <p:nvSpPr>
          <p:cNvPr id="5" name="Footer Placeholder 4">
            <a:extLst>
              <a:ext uri="{FF2B5EF4-FFF2-40B4-BE49-F238E27FC236}">
                <a16:creationId xmlns:a16="http://schemas.microsoft.com/office/drawing/2014/main" xmlns="" id="{08E85CC9-596E-4952-8E07-815BC69552ED}"/>
              </a:ext>
            </a:extLst>
          </p:cNvPr>
          <p:cNvSpPr>
            <a:spLocks noGrp="1"/>
          </p:cNvSpPr>
          <p:nvPr>
            <p:ph type="ftr" sz="quarter" idx="11"/>
          </p:nvPr>
        </p:nvSpPr>
        <p:spPr/>
        <p:txBody>
          <a:bodyPr/>
          <a:lstStyle/>
          <a:p>
            <a:r>
              <a:rPr lang="en-IN" smtClean="0"/>
              <a:t>Dr. Ritesh Rastogi, AMICSE 0301/ACSE0301-DS,          Unit -2</a:t>
            </a:r>
            <a:endParaRPr lang="en-IN"/>
          </a:p>
        </p:txBody>
      </p:sp>
      <p:sp>
        <p:nvSpPr>
          <p:cNvPr id="6" name="Slide Number Placeholder 5">
            <a:extLst>
              <a:ext uri="{FF2B5EF4-FFF2-40B4-BE49-F238E27FC236}">
                <a16:creationId xmlns:a16="http://schemas.microsoft.com/office/drawing/2014/main" xmlns="" id="{E62B5F02-B401-454B-8BB2-FEDFDF65BD8C}"/>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2906438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A32F53-292F-4BD8-A5D1-2F64C4EF3D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02D8A9F-B7D4-4106-8B87-6866C1775A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86C5E59-893A-44D1-A203-5FDE04E5541B}"/>
              </a:ext>
            </a:extLst>
          </p:cNvPr>
          <p:cNvSpPr>
            <a:spLocks noGrp="1"/>
          </p:cNvSpPr>
          <p:nvPr>
            <p:ph type="dt" sz="half" idx="10"/>
          </p:nvPr>
        </p:nvSpPr>
        <p:spPr/>
        <p:txBody>
          <a:bodyPr/>
          <a:lstStyle/>
          <a:p>
            <a:fld id="{A18A3A2D-7FC9-4736-AB65-4A89163F1851}" type="datetime1">
              <a:rPr lang="en-US" smtClean="0"/>
              <a:pPr/>
              <a:t>11/3/2022</a:t>
            </a:fld>
            <a:endParaRPr lang="en-IN"/>
          </a:p>
        </p:txBody>
      </p:sp>
      <p:sp>
        <p:nvSpPr>
          <p:cNvPr id="5" name="Footer Placeholder 4">
            <a:extLst>
              <a:ext uri="{FF2B5EF4-FFF2-40B4-BE49-F238E27FC236}">
                <a16:creationId xmlns:a16="http://schemas.microsoft.com/office/drawing/2014/main" xmlns="" id="{70D35B81-8644-4C61-90D6-9AB64BAAB549}"/>
              </a:ext>
            </a:extLst>
          </p:cNvPr>
          <p:cNvSpPr>
            <a:spLocks noGrp="1"/>
          </p:cNvSpPr>
          <p:nvPr>
            <p:ph type="ftr" sz="quarter" idx="11"/>
          </p:nvPr>
        </p:nvSpPr>
        <p:spPr/>
        <p:txBody>
          <a:bodyPr/>
          <a:lstStyle/>
          <a:p>
            <a:r>
              <a:rPr lang="en-IN" smtClean="0"/>
              <a:t>Dr. Ritesh Rastogi, AMICSE 0301/ACSE0301-DS,          Unit -2</a:t>
            </a:r>
            <a:endParaRPr lang="en-IN"/>
          </a:p>
        </p:txBody>
      </p:sp>
      <p:sp>
        <p:nvSpPr>
          <p:cNvPr id="6" name="Slide Number Placeholder 5">
            <a:extLst>
              <a:ext uri="{FF2B5EF4-FFF2-40B4-BE49-F238E27FC236}">
                <a16:creationId xmlns:a16="http://schemas.microsoft.com/office/drawing/2014/main" xmlns="" id="{43E201D4-0830-4930-B8B2-ADDB06CC055F}"/>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4046973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11ECA4-7A68-4AD5-902B-BD944C87D46B}"/>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4A8649D-2600-41A0-A12E-21514410FEC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B3A3AC6-4A96-4A00-8099-E1D897291B1C}"/>
              </a:ext>
            </a:extLst>
          </p:cNvPr>
          <p:cNvSpPr>
            <a:spLocks noGrp="1"/>
          </p:cNvSpPr>
          <p:nvPr>
            <p:ph type="dt" sz="half" idx="10"/>
          </p:nvPr>
        </p:nvSpPr>
        <p:spPr/>
        <p:txBody>
          <a:bodyPr/>
          <a:lstStyle/>
          <a:p>
            <a:fld id="{83E97895-52F8-44D8-B458-3E9A49F1BF2B}" type="datetime1">
              <a:rPr lang="en-US" smtClean="0"/>
              <a:pPr/>
              <a:t>11/3/2022</a:t>
            </a:fld>
            <a:endParaRPr lang="en-IN"/>
          </a:p>
        </p:txBody>
      </p:sp>
      <p:sp>
        <p:nvSpPr>
          <p:cNvPr id="5" name="Footer Placeholder 4">
            <a:extLst>
              <a:ext uri="{FF2B5EF4-FFF2-40B4-BE49-F238E27FC236}">
                <a16:creationId xmlns:a16="http://schemas.microsoft.com/office/drawing/2014/main" xmlns="" id="{5FFF6CD1-2AD1-44F4-B407-6C057C857800}"/>
              </a:ext>
            </a:extLst>
          </p:cNvPr>
          <p:cNvSpPr>
            <a:spLocks noGrp="1"/>
          </p:cNvSpPr>
          <p:nvPr>
            <p:ph type="ftr" sz="quarter" idx="11"/>
          </p:nvPr>
        </p:nvSpPr>
        <p:spPr/>
        <p:txBody>
          <a:bodyPr/>
          <a:lstStyle/>
          <a:p>
            <a:r>
              <a:rPr lang="en-IN" smtClean="0"/>
              <a:t>Dr. Ritesh Rastogi, AMICSE 0301/ACSE0301-DS,          Unit -2</a:t>
            </a:r>
            <a:endParaRPr lang="en-IN"/>
          </a:p>
        </p:txBody>
      </p:sp>
      <p:sp>
        <p:nvSpPr>
          <p:cNvPr id="6" name="Slide Number Placeholder 5">
            <a:extLst>
              <a:ext uri="{FF2B5EF4-FFF2-40B4-BE49-F238E27FC236}">
                <a16:creationId xmlns:a16="http://schemas.microsoft.com/office/drawing/2014/main" xmlns="" id="{269A75CB-6467-4D27-B144-A6F1D910C668}"/>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36481503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F7FBCD-BB85-4E3F-96C8-0BF6FAC833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3C1E84D-64D9-4D6F-BB96-34E771523FE7}"/>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51C7DE30-A49A-4852-9DF5-F415777A69C3}"/>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F7BF4063-8761-4981-B5ED-259EC5E03970}"/>
              </a:ext>
            </a:extLst>
          </p:cNvPr>
          <p:cNvSpPr>
            <a:spLocks noGrp="1"/>
          </p:cNvSpPr>
          <p:nvPr>
            <p:ph type="dt" sz="half" idx="10"/>
          </p:nvPr>
        </p:nvSpPr>
        <p:spPr/>
        <p:txBody>
          <a:bodyPr/>
          <a:lstStyle/>
          <a:p>
            <a:fld id="{966354CB-2BE2-4587-8D1F-586626DAA90C}" type="datetime1">
              <a:rPr lang="en-US" smtClean="0"/>
              <a:pPr/>
              <a:t>11/3/2022</a:t>
            </a:fld>
            <a:endParaRPr lang="en-IN"/>
          </a:p>
        </p:txBody>
      </p:sp>
      <p:sp>
        <p:nvSpPr>
          <p:cNvPr id="6" name="Footer Placeholder 5">
            <a:extLst>
              <a:ext uri="{FF2B5EF4-FFF2-40B4-BE49-F238E27FC236}">
                <a16:creationId xmlns:a16="http://schemas.microsoft.com/office/drawing/2014/main" xmlns="" id="{DAA6D397-057B-475D-BBD9-93415484DA09}"/>
              </a:ext>
            </a:extLst>
          </p:cNvPr>
          <p:cNvSpPr>
            <a:spLocks noGrp="1"/>
          </p:cNvSpPr>
          <p:nvPr>
            <p:ph type="ftr" sz="quarter" idx="11"/>
          </p:nvPr>
        </p:nvSpPr>
        <p:spPr/>
        <p:txBody>
          <a:bodyPr/>
          <a:lstStyle/>
          <a:p>
            <a:r>
              <a:rPr lang="en-IN" smtClean="0"/>
              <a:t>Dr. Ritesh Rastogi, AMICSE 0301/ACSE0301-DS,          Unit -2</a:t>
            </a:r>
            <a:endParaRPr lang="en-IN"/>
          </a:p>
        </p:txBody>
      </p:sp>
      <p:sp>
        <p:nvSpPr>
          <p:cNvPr id="7" name="Slide Number Placeholder 6">
            <a:extLst>
              <a:ext uri="{FF2B5EF4-FFF2-40B4-BE49-F238E27FC236}">
                <a16:creationId xmlns:a16="http://schemas.microsoft.com/office/drawing/2014/main" xmlns="" id="{6EFD3374-1BC5-4DAB-BABF-0B1974B603BA}"/>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3899928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36F6B1-13BD-4455-AAD4-9D9B58D637EC}"/>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5EF99A4-E177-43BF-A024-8656B0AFA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E96D955-7C94-48A1-B06F-726FB043544A}"/>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0D44F40A-321F-46FA-8822-54D569260A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60B0CBC-9864-41C1-A6DD-2220FED00913}"/>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A74A051-253A-4D53-A465-C1F2D54CB70A}"/>
              </a:ext>
            </a:extLst>
          </p:cNvPr>
          <p:cNvSpPr>
            <a:spLocks noGrp="1"/>
          </p:cNvSpPr>
          <p:nvPr>
            <p:ph type="dt" sz="half" idx="10"/>
          </p:nvPr>
        </p:nvSpPr>
        <p:spPr/>
        <p:txBody>
          <a:bodyPr/>
          <a:lstStyle/>
          <a:p>
            <a:fld id="{A64E94BE-3607-48DC-BC3A-1AC28B7C66D8}" type="datetime1">
              <a:rPr lang="en-US" smtClean="0"/>
              <a:pPr/>
              <a:t>11/3/2022</a:t>
            </a:fld>
            <a:endParaRPr lang="en-IN"/>
          </a:p>
        </p:txBody>
      </p:sp>
      <p:sp>
        <p:nvSpPr>
          <p:cNvPr id="8" name="Footer Placeholder 7">
            <a:extLst>
              <a:ext uri="{FF2B5EF4-FFF2-40B4-BE49-F238E27FC236}">
                <a16:creationId xmlns:a16="http://schemas.microsoft.com/office/drawing/2014/main" xmlns="" id="{7FF8060C-F562-4F74-80E6-1968E6FEF9FA}"/>
              </a:ext>
            </a:extLst>
          </p:cNvPr>
          <p:cNvSpPr>
            <a:spLocks noGrp="1"/>
          </p:cNvSpPr>
          <p:nvPr>
            <p:ph type="ftr" sz="quarter" idx="11"/>
          </p:nvPr>
        </p:nvSpPr>
        <p:spPr/>
        <p:txBody>
          <a:bodyPr/>
          <a:lstStyle/>
          <a:p>
            <a:r>
              <a:rPr lang="en-IN" smtClean="0"/>
              <a:t>Dr. Ritesh Rastogi, AMICSE 0301/ACSE0301-DS,          Unit -2</a:t>
            </a:r>
            <a:endParaRPr lang="en-IN"/>
          </a:p>
        </p:txBody>
      </p:sp>
      <p:sp>
        <p:nvSpPr>
          <p:cNvPr id="9" name="Slide Number Placeholder 8">
            <a:extLst>
              <a:ext uri="{FF2B5EF4-FFF2-40B4-BE49-F238E27FC236}">
                <a16:creationId xmlns:a16="http://schemas.microsoft.com/office/drawing/2014/main" xmlns="" id="{7E079DD2-F1FF-4301-A721-54A3DB059B8B}"/>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265872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A2879E-6891-4BA2-B636-7B514A5D39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E339BC25-B59A-4CCF-9B22-F4F41D2E458E}"/>
              </a:ext>
            </a:extLst>
          </p:cNvPr>
          <p:cNvSpPr>
            <a:spLocks noGrp="1"/>
          </p:cNvSpPr>
          <p:nvPr>
            <p:ph type="dt" sz="half" idx="10"/>
          </p:nvPr>
        </p:nvSpPr>
        <p:spPr/>
        <p:txBody>
          <a:bodyPr/>
          <a:lstStyle/>
          <a:p>
            <a:fld id="{BFCC93FE-8C00-4B8D-850D-60821D233157}" type="datetime1">
              <a:rPr lang="en-US" smtClean="0"/>
              <a:pPr/>
              <a:t>11/3/2022</a:t>
            </a:fld>
            <a:endParaRPr lang="en-IN"/>
          </a:p>
        </p:txBody>
      </p:sp>
      <p:sp>
        <p:nvSpPr>
          <p:cNvPr id="4" name="Footer Placeholder 3">
            <a:extLst>
              <a:ext uri="{FF2B5EF4-FFF2-40B4-BE49-F238E27FC236}">
                <a16:creationId xmlns:a16="http://schemas.microsoft.com/office/drawing/2014/main" xmlns="" id="{E14007AD-5708-48A6-866C-506AEDE275DE}"/>
              </a:ext>
            </a:extLst>
          </p:cNvPr>
          <p:cNvSpPr>
            <a:spLocks noGrp="1"/>
          </p:cNvSpPr>
          <p:nvPr>
            <p:ph type="ftr" sz="quarter" idx="11"/>
          </p:nvPr>
        </p:nvSpPr>
        <p:spPr/>
        <p:txBody>
          <a:bodyPr/>
          <a:lstStyle/>
          <a:p>
            <a:r>
              <a:rPr lang="en-IN" smtClean="0"/>
              <a:t>Dr. Ritesh Rastogi, AMICSE 0301/ACSE0301-DS,          Unit -2</a:t>
            </a:r>
            <a:endParaRPr lang="en-IN"/>
          </a:p>
        </p:txBody>
      </p:sp>
      <p:sp>
        <p:nvSpPr>
          <p:cNvPr id="5" name="Slide Number Placeholder 4">
            <a:extLst>
              <a:ext uri="{FF2B5EF4-FFF2-40B4-BE49-F238E27FC236}">
                <a16:creationId xmlns:a16="http://schemas.microsoft.com/office/drawing/2014/main" xmlns="" id="{231A3CA4-8F4F-4851-BEE4-BDE9FC5EDCF2}"/>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409525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61BC97-98C4-4F0E-9E52-A3ACBB1E8785}" type="datetime1">
              <a:rPr lang="en-US" smtClean="0"/>
              <a:pPr/>
              <a:t>11/3/2022</a:t>
            </a:fld>
            <a:endParaRPr lang="en-US"/>
          </a:p>
        </p:txBody>
      </p:sp>
      <p:sp>
        <p:nvSpPr>
          <p:cNvPr id="5" name="Footer Placeholder 4"/>
          <p:cNvSpPr>
            <a:spLocks noGrp="1"/>
          </p:cNvSpPr>
          <p:nvPr>
            <p:ph type="ftr" sz="quarter" idx="11"/>
          </p:nvPr>
        </p:nvSpPr>
        <p:spPr/>
        <p:txBody>
          <a:bodyPr/>
          <a:lstStyle/>
          <a:p>
            <a:r>
              <a:rPr lang="en-US" smtClean="0"/>
              <a:t>Dr. Ritesh Rastogi, AMICSE 0301/ACSE0301-DS,          Unit -2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DCD333C-BEA6-4F34-B244-5BBC54690D6F}"/>
              </a:ext>
            </a:extLst>
          </p:cNvPr>
          <p:cNvSpPr>
            <a:spLocks noGrp="1"/>
          </p:cNvSpPr>
          <p:nvPr>
            <p:ph type="dt" sz="half" idx="10"/>
          </p:nvPr>
        </p:nvSpPr>
        <p:spPr/>
        <p:txBody>
          <a:bodyPr/>
          <a:lstStyle/>
          <a:p>
            <a:fld id="{A3F2C89D-C984-4B46-AA33-3CF46A61F759}" type="datetime1">
              <a:rPr lang="en-US" smtClean="0"/>
              <a:pPr/>
              <a:t>11/3/2022</a:t>
            </a:fld>
            <a:endParaRPr lang="en-IN"/>
          </a:p>
        </p:txBody>
      </p:sp>
      <p:sp>
        <p:nvSpPr>
          <p:cNvPr id="3" name="Footer Placeholder 2">
            <a:extLst>
              <a:ext uri="{FF2B5EF4-FFF2-40B4-BE49-F238E27FC236}">
                <a16:creationId xmlns:a16="http://schemas.microsoft.com/office/drawing/2014/main" xmlns="" id="{F87907A2-01BA-4E25-8412-8B178ABE7656}"/>
              </a:ext>
            </a:extLst>
          </p:cNvPr>
          <p:cNvSpPr>
            <a:spLocks noGrp="1"/>
          </p:cNvSpPr>
          <p:nvPr>
            <p:ph type="ftr" sz="quarter" idx="11"/>
          </p:nvPr>
        </p:nvSpPr>
        <p:spPr/>
        <p:txBody>
          <a:bodyPr/>
          <a:lstStyle/>
          <a:p>
            <a:r>
              <a:rPr lang="en-IN" smtClean="0"/>
              <a:t>Dr. Ritesh Rastogi, AMICSE 0301/ACSE0301-DS,          Unit -2</a:t>
            </a:r>
            <a:endParaRPr lang="en-IN"/>
          </a:p>
        </p:txBody>
      </p:sp>
      <p:sp>
        <p:nvSpPr>
          <p:cNvPr id="4" name="Slide Number Placeholder 3">
            <a:extLst>
              <a:ext uri="{FF2B5EF4-FFF2-40B4-BE49-F238E27FC236}">
                <a16:creationId xmlns:a16="http://schemas.microsoft.com/office/drawing/2014/main" xmlns="" id="{072EB1E6-2A89-42AB-B3D3-52DF566180A6}"/>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614994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16D724-BF09-49B6-8451-60000653F5A5}"/>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A0E1626-04F6-4596-903B-92032B5499E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83A489A-2AF2-4519-ACFB-772FF8CCF9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F4C0876-1364-4CB6-B778-832F5C4D2E49}"/>
              </a:ext>
            </a:extLst>
          </p:cNvPr>
          <p:cNvSpPr>
            <a:spLocks noGrp="1"/>
          </p:cNvSpPr>
          <p:nvPr>
            <p:ph type="dt" sz="half" idx="10"/>
          </p:nvPr>
        </p:nvSpPr>
        <p:spPr/>
        <p:txBody>
          <a:bodyPr/>
          <a:lstStyle/>
          <a:p>
            <a:fld id="{C39ED46E-926D-4A80-9DE3-398BFCC0E10D}" type="datetime1">
              <a:rPr lang="en-US" smtClean="0"/>
              <a:pPr/>
              <a:t>11/3/2022</a:t>
            </a:fld>
            <a:endParaRPr lang="en-IN"/>
          </a:p>
        </p:txBody>
      </p:sp>
      <p:sp>
        <p:nvSpPr>
          <p:cNvPr id="6" name="Footer Placeholder 5">
            <a:extLst>
              <a:ext uri="{FF2B5EF4-FFF2-40B4-BE49-F238E27FC236}">
                <a16:creationId xmlns:a16="http://schemas.microsoft.com/office/drawing/2014/main" xmlns="" id="{7FC69184-B9C9-4366-AF85-A55392905078}"/>
              </a:ext>
            </a:extLst>
          </p:cNvPr>
          <p:cNvSpPr>
            <a:spLocks noGrp="1"/>
          </p:cNvSpPr>
          <p:nvPr>
            <p:ph type="ftr" sz="quarter" idx="11"/>
          </p:nvPr>
        </p:nvSpPr>
        <p:spPr/>
        <p:txBody>
          <a:bodyPr/>
          <a:lstStyle/>
          <a:p>
            <a:r>
              <a:rPr lang="en-IN" smtClean="0"/>
              <a:t>Dr. Ritesh Rastogi, AMICSE 0301/ACSE0301-DS,          Unit -2</a:t>
            </a:r>
            <a:endParaRPr lang="en-IN"/>
          </a:p>
        </p:txBody>
      </p:sp>
      <p:sp>
        <p:nvSpPr>
          <p:cNvPr id="7" name="Slide Number Placeholder 6">
            <a:extLst>
              <a:ext uri="{FF2B5EF4-FFF2-40B4-BE49-F238E27FC236}">
                <a16:creationId xmlns:a16="http://schemas.microsoft.com/office/drawing/2014/main" xmlns="" id="{575B0DF2-79AC-43DC-97D5-C0B45CDEF711}"/>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1152816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4DCE7F-6140-4C9C-956C-B004CFB8644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8350D17-42BB-4D2D-831B-24FA0F0AE8F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384BCAD-CF49-482A-A13A-92237174B9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2F9A90F-C7DB-42B5-B2BA-115C4CFABDD1}"/>
              </a:ext>
            </a:extLst>
          </p:cNvPr>
          <p:cNvSpPr>
            <a:spLocks noGrp="1"/>
          </p:cNvSpPr>
          <p:nvPr>
            <p:ph type="dt" sz="half" idx="10"/>
          </p:nvPr>
        </p:nvSpPr>
        <p:spPr/>
        <p:txBody>
          <a:bodyPr/>
          <a:lstStyle/>
          <a:p>
            <a:fld id="{81AA4B2E-9299-49E3-B9C3-B1CCE832F00F}" type="datetime1">
              <a:rPr lang="en-US" smtClean="0"/>
              <a:pPr/>
              <a:t>11/3/2022</a:t>
            </a:fld>
            <a:endParaRPr lang="en-IN"/>
          </a:p>
        </p:txBody>
      </p:sp>
      <p:sp>
        <p:nvSpPr>
          <p:cNvPr id="6" name="Footer Placeholder 5">
            <a:extLst>
              <a:ext uri="{FF2B5EF4-FFF2-40B4-BE49-F238E27FC236}">
                <a16:creationId xmlns:a16="http://schemas.microsoft.com/office/drawing/2014/main" xmlns="" id="{433DEA4F-52FB-4D1E-B3C5-7508486FE4D2}"/>
              </a:ext>
            </a:extLst>
          </p:cNvPr>
          <p:cNvSpPr>
            <a:spLocks noGrp="1"/>
          </p:cNvSpPr>
          <p:nvPr>
            <p:ph type="ftr" sz="quarter" idx="11"/>
          </p:nvPr>
        </p:nvSpPr>
        <p:spPr/>
        <p:txBody>
          <a:bodyPr/>
          <a:lstStyle/>
          <a:p>
            <a:r>
              <a:rPr lang="en-IN" smtClean="0"/>
              <a:t>Dr. Ritesh Rastogi, AMICSE 0301/ACSE0301-DS,          Unit -2</a:t>
            </a:r>
            <a:endParaRPr lang="en-IN"/>
          </a:p>
        </p:txBody>
      </p:sp>
      <p:sp>
        <p:nvSpPr>
          <p:cNvPr id="7" name="Slide Number Placeholder 6">
            <a:extLst>
              <a:ext uri="{FF2B5EF4-FFF2-40B4-BE49-F238E27FC236}">
                <a16:creationId xmlns:a16="http://schemas.microsoft.com/office/drawing/2014/main" xmlns="" id="{B1CE073F-4F8E-4419-8459-C5107B3E3BCE}"/>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3483512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3B1C1E-1FE1-4C7D-85D8-6B466B0509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BBDB7E5-0591-498B-A8CA-7F59156089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02B198D-405E-475A-83D1-D0475132BF79}"/>
              </a:ext>
            </a:extLst>
          </p:cNvPr>
          <p:cNvSpPr>
            <a:spLocks noGrp="1"/>
          </p:cNvSpPr>
          <p:nvPr>
            <p:ph type="dt" sz="half" idx="10"/>
          </p:nvPr>
        </p:nvSpPr>
        <p:spPr/>
        <p:txBody>
          <a:bodyPr/>
          <a:lstStyle/>
          <a:p>
            <a:fld id="{0773F4C2-A683-4B6C-AA42-35AD9AB27CA5}" type="datetime1">
              <a:rPr lang="en-US" smtClean="0"/>
              <a:pPr/>
              <a:t>11/3/2022</a:t>
            </a:fld>
            <a:endParaRPr lang="en-IN"/>
          </a:p>
        </p:txBody>
      </p:sp>
      <p:sp>
        <p:nvSpPr>
          <p:cNvPr id="5" name="Footer Placeholder 4">
            <a:extLst>
              <a:ext uri="{FF2B5EF4-FFF2-40B4-BE49-F238E27FC236}">
                <a16:creationId xmlns:a16="http://schemas.microsoft.com/office/drawing/2014/main" xmlns="" id="{16CD4C0A-9931-41A2-A0D8-50CFCB88C898}"/>
              </a:ext>
            </a:extLst>
          </p:cNvPr>
          <p:cNvSpPr>
            <a:spLocks noGrp="1"/>
          </p:cNvSpPr>
          <p:nvPr>
            <p:ph type="ftr" sz="quarter" idx="11"/>
          </p:nvPr>
        </p:nvSpPr>
        <p:spPr/>
        <p:txBody>
          <a:bodyPr/>
          <a:lstStyle/>
          <a:p>
            <a:r>
              <a:rPr lang="en-IN" smtClean="0"/>
              <a:t>Dr. Ritesh Rastogi, AMICSE 0301/ACSE0301-DS,          Unit -2</a:t>
            </a:r>
            <a:endParaRPr lang="en-IN"/>
          </a:p>
        </p:txBody>
      </p:sp>
      <p:sp>
        <p:nvSpPr>
          <p:cNvPr id="6" name="Slide Number Placeholder 5">
            <a:extLst>
              <a:ext uri="{FF2B5EF4-FFF2-40B4-BE49-F238E27FC236}">
                <a16:creationId xmlns:a16="http://schemas.microsoft.com/office/drawing/2014/main" xmlns="" id="{29458182-6A8C-44AF-9C39-591C797797C9}"/>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1764970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B0BBDBF-8A67-4360-8283-A40623D7A73E}"/>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945CE64-4B53-43A7-BB03-C318806F2677}"/>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DCA1F55-BA9C-48E2-89CC-CD235DFA4E6C}"/>
              </a:ext>
            </a:extLst>
          </p:cNvPr>
          <p:cNvSpPr>
            <a:spLocks noGrp="1"/>
          </p:cNvSpPr>
          <p:nvPr>
            <p:ph type="dt" sz="half" idx="10"/>
          </p:nvPr>
        </p:nvSpPr>
        <p:spPr/>
        <p:txBody>
          <a:bodyPr/>
          <a:lstStyle/>
          <a:p>
            <a:fld id="{38199F49-6B9A-4960-9CC8-4330E4988F01}" type="datetime1">
              <a:rPr lang="en-US" smtClean="0"/>
              <a:pPr/>
              <a:t>11/3/2022</a:t>
            </a:fld>
            <a:endParaRPr lang="en-IN"/>
          </a:p>
        </p:txBody>
      </p:sp>
      <p:sp>
        <p:nvSpPr>
          <p:cNvPr id="5" name="Footer Placeholder 4">
            <a:extLst>
              <a:ext uri="{FF2B5EF4-FFF2-40B4-BE49-F238E27FC236}">
                <a16:creationId xmlns:a16="http://schemas.microsoft.com/office/drawing/2014/main" xmlns="" id="{FBB513D6-E98F-43C2-8E0F-2916EFADB9EE}"/>
              </a:ext>
            </a:extLst>
          </p:cNvPr>
          <p:cNvSpPr>
            <a:spLocks noGrp="1"/>
          </p:cNvSpPr>
          <p:nvPr>
            <p:ph type="ftr" sz="quarter" idx="11"/>
          </p:nvPr>
        </p:nvSpPr>
        <p:spPr/>
        <p:txBody>
          <a:bodyPr/>
          <a:lstStyle/>
          <a:p>
            <a:r>
              <a:rPr lang="en-IN" smtClean="0"/>
              <a:t>Dr. Ritesh Rastogi, AMICSE 0301/ACSE0301-DS,          Unit -2</a:t>
            </a:r>
            <a:endParaRPr lang="en-IN"/>
          </a:p>
        </p:txBody>
      </p:sp>
      <p:sp>
        <p:nvSpPr>
          <p:cNvPr id="6" name="Slide Number Placeholder 5">
            <a:extLst>
              <a:ext uri="{FF2B5EF4-FFF2-40B4-BE49-F238E27FC236}">
                <a16:creationId xmlns:a16="http://schemas.microsoft.com/office/drawing/2014/main" xmlns="" id="{E749FDFD-F259-4159-8C30-4721D4F293CC}"/>
              </a:ext>
            </a:extLst>
          </p:cNvPr>
          <p:cNvSpPr>
            <a:spLocks noGrp="1"/>
          </p:cNvSpPr>
          <p:nvPr>
            <p:ph type="sldNum" sz="quarter" idx="12"/>
          </p:nvPr>
        </p:nvSpPr>
        <p:spPr/>
        <p:txBody>
          <a:body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292285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A86148-BB1C-4F79-8D1A-E167A6CF387D}" type="datetime1">
              <a:rPr lang="en-US" smtClean="0"/>
              <a:pPr/>
              <a:t>11/3/2022</a:t>
            </a:fld>
            <a:endParaRPr lang="en-US"/>
          </a:p>
        </p:txBody>
      </p:sp>
      <p:sp>
        <p:nvSpPr>
          <p:cNvPr id="5" name="Footer Placeholder 4"/>
          <p:cNvSpPr>
            <a:spLocks noGrp="1"/>
          </p:cNvSpPr>
          <p:nvPr>
            <p:ph type="ftr" sz="quarter" idx="11"/>
          </p:nvPr>
        </p:nvSpPr>
        <p:spPr/>
        <p:txBody>
          <a:bodyPr/>
          <a:lstStyle/>
          <a:p>
            <a:r>
              <a:rPr lang="en-US" smtClean="0"/>
              <a:t>Dr. Ritesh Rastogi, AMICSE 0301/ACSE0301-DS,          Unit -2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82236F-DC5D-4861-B028-CB0B72BB1B8D}" type="datetime1">
              <a:rPr lang="en-US" smtClean="0"/>
              <a:pPr/>
              <a:t>11/3/2022</a:t>
            </a:fld>
            <a:endParaRPr lang="en-US"/>
          </a:p>
        </p:txBody>
      </p:sp>
      <p:sp>
        <p:nvSpPr>
          <p:cNvPr id="6" name="Footer Placeholder 5"/>
          <p:cNvSpPr>
            <a:spLocks noGrp="1"/>
          </p:cNvSpPr>
          <p:nvPr>
            <p:ph type="ftr" sz="quarter" idx="11"/>
          </p:nvPr>
        </p:nvSpPr>
        <p:spPr/>
        <p:txBody>
          <a:bodyPr/>
          <a:lstStyle/>
          <a:p>
            <a:r>
              <a:rPr lang="en-US" smtClean="0"/>
              <a:t>Dr. Ritesh Rastogi, AMICSE 0301/ACSE0301-DS,          Unit -2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85FB81-F0D7-4907-BF4E-193F11AF4E2C}" type="datetime1">
              <a:rPr lang="en-US" smtClean="0"/>
              <a:pPr/>
              <a:t>11/3/2022</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F7F349-7232-4558-BD1F-20647AE9AD04}" type="datetime1">
              <a:rPr lang="en-US" smtClean="0"/>
              <a:pPr/>
              <a:t>11/3/2022</a:t>
            </a:fld>
            <a:endParaRPr lang="en-US"/>
          </a:p>
        </p:txBody>
      </p:sp>
      <p:sp>
        <p:nvSpPr>
          <p:cNvPr id="4" name="Footer Placeholder 3"/>
          <p:cNvSpPr>
            <a:spLocks noGrp="1"/>
          </p:cNvSpPr>
          <p:nvPr>
            <p:ph type="ftr" sz="quarter" idx="11"/>
          </p:nvPr>
        </p:nvSpPr>
        <p:spPr/>
        <p:txBody>
          <a:bodyPr/>
          <a:lstStyle/>
          <a:p>
            <a:r>
              <a:rPr lang="en-US" smtClean="0"/>
              <a:t>Dr. Ritesh Rastogi, AMICSE 0301/ACSE0301-DS,          Unit -2</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6EF27E-81D6-4497-8BCE-A0683A2631F2}" type="datetime1">
              <a:rPr lang="en-US" smtClean="0"/>
              <a:pPr/>
              <a:t>11/3/2022</a:t>
            </a:fld>
            <a:endParaRPr lang="en-US"/>
          </a:p>
        </p:txBody>
      </p:sp>
      <p:sp>
        <p:nvSpPr>
          <p:cNvPr id="3" name="Footer Placeholder 2"/>
          <p:cNvSpPr>
            <a:spLocks noGrp="1"/>
          </p:cNvSpPr>
          <p:nvPr>
            <p:ph type="ftr" sz="quarter" idx="11"/>
          </p:nvPr>
        </p:nvSpPr>
        <p:spPr/>
        <p:txBody>
          <a:bodyPr/>
          <a:lstStyle/>
          <a:p>
            <a:r>
              <a:rPr lang="en-US" smtClean="0"/>
              <a:t>Dr. Ritesh Rastogi, AMICSE 0301/ACSE0301-DS,          Unit -2</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6118D8-9345-4422-A5A4-903122FD27A3}" type="datetime1">
              <a:rPr lang="en-US" smtClean="0"/>
              <a:pPr/>
              <a:t>11/3/2022</a:t>
            </a:fld>
            <a:endParaRPr lang="en-US"/>
          </a:p>
        </p:txBody>
      </p:sp>
      <p:sp>
        <p:nvSpPr>
          <p:cNvPr id="6" name="Footer Placeholder 5"/>
          <p:cNvSpPr>
            <a:spLocks noGrp="1"/>
          </p:cNvSpPr>
          <p:nvPr>
            <p:ph type="ftr" sz="quarter" idx="11"/>
          </p:nvPr>
        </p:nvSpPr>
        <p:spPr/>
        <p:txBody>
          <a:bodyPr/>
          <a:lstStyle/>
          <a:p>
            <a:r>
              <a:rPr lang="en-US" smtClean="0"/>
              <a:t>Dr. Ritesh Rastogi, AMICSE 0301/ACSE0301-DS,          Unit -2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BBD2C-C504-492E-AF9D-99E6CB636649}" type="datetime1">
              <a:rPr lang="en-US" smtClean="0"/>
              <a:pPr/>
              <a:t>11/3/2022</a:t>
            </a:fld>
            <a:endParaRPr lang="en-US"/>
          </a:p>
        </p:txBody>
      </p:sp>
      <p:sp>
        <p:nvSpPr>
          <p:cNvPr id="6" name="Footer Placeholder 5"/>
          <p:cNvSpPr>
            <a:spLocks noGrp="1"/>
          </p:cNvSpPr>
          <p:nvPr>
            <p:ph type="ftr" sz="quarter" idx="11"/>
          </p:nvPr>
        </p:nvSpPr>
        <p:spPr/>
        <p:txBody>
          <a:bodyPr/>
          <a:lstStyle/>
          <a:p>
            <a:r>
              <a:rPr lang="en-US" smtClean="0"/>
              <a:t>Dr. Ritesh Rastogi, AMICSE 0301/ACSE0301-DS,          Unit -2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784668-C5B5-4266-9EFC-C224010FD241}" type="datetime1">
              <a:rPr lang="en-US" smtClean="0"/>
              <a:pPr/>
              <a:t>11/3/2022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Ritesh Rastogi, AMICSE 0301/ACSE0301-DS,          Unit -2</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B444B77-9544-4996-950E-10F2DD63EA7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0B581EC-AA87-42C1-8938-7F6DD2CDBCF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xmlns="" id="{530441D3-C02D-49A5-9CB4-B7279AD0123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D1A618-738B-4B86-B0D1-982BE2ED4E87}" type="datetime1">
              <a:rPr lang="en-US" smtClean="0"/>
              <a:pPr/>
              <a:t>11/3/2022</a:t>
            </a:fld>
            <a:endParaRPr lang="en-IN"/>
          </a:p>
        </p:txBody>
      </p:sp>
      <p:sp>
        <p:nvSpPr>
          <p:cNvPr id="5" name="Footer Placeholder 4">
            <a:extLst>
              <a:ext uri="{FF2B5EF4-FFF2-40B4-BE49-F238E27FC236}">
                <a16:creationId xmlns:a16="http://schemas.microsoft.com/office/drawing/2014/main" xmlns="" id="{06CC09B2-B98E-4829-93CA-0EFC73DFA56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Dr. Ritesh Rastogi, AMICSE 0301/ACSE0301-DS,          Unit -2</a:t>
            </a:r>
            <a:endParaRPr lang="en-IN"/>
          </a:p>
        </p:txBody>
      </p:sp>
      <p:sp>
        <p:nvSpPr>
          <p:cNvPr id="6" name="Slide Number Placeholder 5">
            <a:extLst>
              <a:ext uri="{FF2B5EF4-FFF2-40B4-BE49-F238E27FC236}">
                <a16:creationId xmlns:a16="http://schemas.microsoft.com/office/drawing/2014/main" xmlns="" id="{6F06ACB9-4494-44A2-AAC2-48C1C448C7D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A8177-BAF7-4D00-A11B-FBC11A3C0B93}" type="slidenum">
              <a:rPr lang="en-IN" smtClean="0"/>
              <a:pPr/>
              <a:t>‹#›</a:t>
            </a:fld>
            <a:endParaRPr lang="en-IN"/>
          </a:p>
        </p:txBody>
      </p:sp>
    </p:spTree>
    <p:extLst>
      <p:ext uri="{BB962C8B-B14F-4D97-AF65-F5344CB8AC3E}">
        <p14:creationId xmlns:p14="http://schemas.microsoft.com/office/powerpoint/2010/main" xmlns="" val="378258628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b="1"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customXml" Target="../ink/ink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customXml" Target="../ink/ink3.xml"/></Relationships>
</file>

<file path=ppt/slides/_rels/slide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_t2GVaQasRY&amp;list=PLeo1K3hjS3uu_n_a__MI_KktGTLYopZ12" TargetMode="External"/><Relationship Id="rId2" Type="http://schemas.openxmlformats.org/officeDocument/2006/relationships/hyperlink" Target="https://www.youtube.com/watch?v=8e_PwxYGZrA&amp;list=PLzgPDYo_3xukPJdH6hVQ6Iic7KiJuoA-l"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youtube.com/watch?v=pkYVOmU3MgA&amp;t=22062s"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rive.google.com/open?id=15fAkaWQ5ccZRZPzwlP4PBh1LxcPp4VAd"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youtube.com/watch?v=hY1PGHB9xMY"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geeksforgeeks.org/recursion/" TargetMode="External"/><Relationship Id="rId1" Type="http://schemas.openxmlformats.org/officeDocument/2006/relationships/slideLayout" Target="../slideLayouts/slideLayout2.xml"/><Relationship Id="rId4" Type="http://schemas.openxmlformats.org/officeDocument/2006/relationships/hyperlink" Target="https://www.youtube.com/watch?v=t9whckmAEq0"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watch?v=HIt_GPuD7wk"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www.youtube.com/watch?v=g3OEEztC1zQ&amp;t=37s" TargetMode="External"/><Relationship Id="rId5" Type="http://schemas.openxmlformats.org/officeDocument/2006/relationships/image" Target="../media/image43.png"/><Relationship Id="rId4" Type="http://schemas.openxmlformats.org/officeDocument/2006/relationships/image" Target="../media/image42.emf"/></Relationships>
</file>

<file path=ppt/slides/_rels/slide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5ID6qbgkhc"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hyperlink" Target="https://www.youtube.com/watch?v=TPJQKG9zMK8" TargetMode="External"/><Relationship Id="rId4" Type="http://schemas.openxmlformats.org/officeDocument/2006/relationships/image" Target="../media/image55.jpeg"/></Relationships>
</file>

<file path=ppt/slides/_rels/slide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556656" y="1"/>
            <a:ext cx="7587343"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Calibri"/>
              <a:buNone/>
            </a:pPr>
            <a:r>
              <a:rPr lang="en-US" sz="2400" dirty="0">
                <a:solidFill>
                  <a:schemeClr val="dk1"/>
                </a:solidFill>
                <a:latin typeface="Calibri"/>
                <a:ea typeface="Calibri"/>
                <a:cs typeface="Calibri"/>
                <a:sym typeface="Calibri"/>
              </a:rPr>
              <a:t>Noida Institute of Engineering and Technology, Greater Noida</a:t>
            </a:r>
            <a:endParaRPr sz="2400" dirty="0"/>
          </a:p>
        </p:txBody>
      </p:sp>
      <p:sp>
        <p:nvSpPr>
          <p:cNvPr id="90" name="Google Shape;90;p1"/>
          <p:cNvSpPr txBox="1">
            <a:spLocks noGrp="1"/>
          </p:cNvSpPr>
          <p:nvPr>
            <p:ph type="subTitle" idx="1"/>
          </p:nvPr>
        </p:nvSpPr>
        <p:spPr>
          <a:xfrm>
            <a:off x="928255" y="1052951"/>
            <a:ext cx="7523017" cy="720436"/>
          </a:xfrm>
          <a:prstGeom prst="rect">
            <a:avLst/>
          </a:prstGeom>
          <a:solidFill>
            <a:schemeClr val="accent2">
              <a:lumMod val="40000"/>
              <a:lumOff val="6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fontScale="70000" lnSpcReduction="20000"/>
          </a:bodyPr>
          <a:lstStyle/>
          <a:p>
            <a:pPr marL="0" lvl="0" indent="0" algn="ctr" rtl="0">
              <a:spcBef>
                <a:spcPts val="0"/>
              </a:spcBef>
              <a:spcAft>
                <a:spcPts val="0"/>
              </a:spcAft>
              <a:buClr>
                <a:schemeClr val="dk1"/>
              </a:buClr>
              <a:buSzPts val="3200"/>
              <a:buNone/>
            </a:pPr>
            <a:r>
              <a:rPr lang="en-US" b="1" dirty="0" smtClean="0">
                <a:solidFill>
                  <a:schemeClr val="dk1"/>
                </a:solidFill>
                <a:latin typeface="Calibri"/>
                <a:cs typeface="Calibri"/>
                <a:sym typeface="Calibri"/>
              </a:rPr>
              <a:t>Stacks, Recursion and Queue</a:t>
            </a:r>
            <a:endParaRPr dirty="0"/>
          </a:p>
          <a:p>
            <a:pPr marL="0" lvl="0" indent="0" algn="ctr" rtl="0">
              <a:spcBef>
                <a:spcPts val="640"/>
              </a:spcBef>
              <a:spcAft>
                <a:spcPts val="0"/>
              </a:spcAft>
              <a:buClr>
                <a:schemeClr val="dk1"/>
              </a:buClr>
              <a:buSzPts val="3200"/>
              <a:buNone/>
            </a:pPr>
            <a:r>
              <a:rPr lang="en-US" b="1" dirty="0" smtClean="0">
                <a:solidFill>
                  <a:schemeClr val="dk1"/>
                </a:solidFill>
                <a:latin typeface="Calibri"/>
                <a:ea typeface="Calibri"/>
                <a:cs typeface="Calibri"/>
                <a:sym typeface="Calibri"/>
              </a:rPr>
              <a:t>UNIT-2</a:t>
            </a:r>
            <a:endParaRPr b="1" dirty="0">
              <a:solidFill>
                <a:schemeClr val="dk1"/>
              </a:solidFill>
            </a:endParaRPr>
          </a:p>
        </p:txBody>
      </p:sp>
      <p:sp>
        <p:nvSpPr>
          <p:cNvPr id="94" name="Google Shape;94;p1"/>
          <p:cNvSpPr txBox="1">
            <a:spLocks noGrp="1"/>
          </p:cNvSpPr>
          <p:nvPr>
            <p:ph type="dt" sz="half" idx="10"/>
          </p:nvPr>
        </p:nvSpPr>
        <p:spPr>
          <a:xfrm>
            <a:off x="381000" y="6492875"/>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7153F7D-A45F-414F-9432-F2B8D2BC3CCD}" type="datetime1">
              <a:rPr lang="en-US" smtClean="0"/>
              <a:pPr marL="0" lvl="0" indent="0" algn="l" rtl="0">
                <a:spcBef>
                  <a:spcPts val="0"/>
                </a:spcBef>
                <a:spcAft>
                  <a:spcPts val="0"/>
                </a:spcAft>
                <a:buNone/>
              </a:pPr>
              <a:t>11/3/2022</a:t>
            </a:fld>
            <a:endParaRPr dirty="0"/>
          </a:p>
        </p:txBody>
      </p:sp>
      <p:sp>
        <p:nvSpPr>
          <p:cNvPr id="98" name="Google Shape;98;p1"/>
          <p:cNvSpPr txBox="1">
            <a:spLocks noGrp="1"/>
          </p:cNvSpPr>
          <p:nvPr>
            <p:ph type="ftr" sz="quarter" idx="11"/>
          </p:nvPr>
        </p:nvSpPr>
        <p:spPr>
          <a:xfrm>
            <a:off x="2286000" y="624840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mtClean="0"/>
              <a:t>Dr. Ritesh Rastogi, AMICSE 0301/ACSE0301-DS,          Unit -2</a:t>
            </a:r>
            <a:endParaRPr dirty="0"/>
          </a:p>
        </p:txBody>
      </p:sp>
      <p:sp>
        <p:nvSpPr>
          <p:cNvPr id="95" name="Google Shape;95;p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
        <p:nvSpPr>
          <p:cNvPr id="92" name="Google Shape;92;p1"/>
          <p:cNvSpPr txBox="1"/>
          <p:nvPr/>
        </p:nvSpPr>
        <p:spPr>
          <a:xfrm>
            <a:off x="6109854" y="4488872"/>
            <a:ext cx="2743199" cy="1226127"/>
          </a:xfrm>
          <a:prstGeom prst="rect">
            <a:avLst/>
          </a:prstGeom>
          <a:solidFill>
            <a:schemeClr val="accent5">
              <a:lumMod val="60000"/>
              <a:lumOff val="4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0" marR="0" lvl="0" indent="0" algn="ctr" rtl="0">
              <a:lnSpc>
                <a:spcPct val="100000"/>
              </a:lnSpc>
              <a:spcBef>
                <a:spcPts val="0"/>
              </a:spcBef>
              <a:spcAft>
                <a:spcPts val="0"/>
              </a:spcAft>
              <a:buClr>
                <a:schemeClr val="dk1"/>
              </a:buClr>
              <a:buSzPts val="2400"/>
              <a:buFont typeface="Arial"/>
              <a:buNone/>
            </a:pPr>
            <a:r>
              <a:rPr lang="en-US" sz="2400" dirty="0" smtClean="0">
                <a:solidFill>
                  <a:schemeClr val="dk1"/>
                </a:solidFill>
                <a:latin typeface="Calibri"/>
                <a:ea typeface="Calibri"/>
                <a:cs typeface="Calibri"/>
                <a:sym typeface="Calibri"/>
              </a:rPr>
              <a:t>Dr. Ritesh Rastogi</a:t>
            </a:r>
          </a:p>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dirty="0" smtClean="0">
                <a:solidFill>
                  <a:schemeClr val="dk1"/>
                </a:solidFill>
                <a:latin typeface="Calibri"/>
                <a:ea typeface="Calibri"/>
                <a:cs typeface="Calibri"/>
                <a:sym typeface="Calibri"/>
              </a:rPr>
              <a:t>Associate Professor</a:t>
            </a:r>
          </a:p>
          <a:p>
            <a:pPr marL="0" marR="0" lvl="0" indent="0" algn="ctr" rtl="0">
              <a:lnSpc>
                <a:spcPct val="100000"/>
              </a:lnSpc>
              <a:spcBef>
                <a:spcPts val="0"/>
              </a:spcBef>
              <a:spcAft>
                <a:spcPts val="0"/>
              </a:spcAft>
              <a:buClr>
                <a:schemeClr val="dk1"/>
              </a:buClr>
              <a:buSzPts val="2400"/>
              <a:buFont typeface="Arial"/>
              <a:buNone/>
            </a:pPr>
            <a:r>
              <a:rPr lang="en-US" sz="2400" dirty="0" smtClean="0">
                <a:solidFill>
                  <a:schemeClr val="dk1"/>
                </a:solidFill>
                <a:latin typeface="Calibri"/>
                <a:ea typeface="Calibri"/>
                <a:cs typeface="Calibri"/>
                <a:sym typeface="Calibri"/>
              </a:rPr>
              <a:t>Dept. of IT, </a:t>
            </a:r>
            <a:r>
              <a:rPr lang="en-US" sz="2400" dirty="0" err="1" smtClean="0">
                <a:solidFill>
                  <a:schemeClr val="dk1"/>
                </a:solidFill>
                <a:latin typeface="Calibri"/>
                <a:ea typeface="Calibri"/>
                <a:cs typeface="Calibri"/>
                <a:sym typeface="Calibri"/>
              </a:rPr>
              <a:t>M.Tech</a:t>
            </a:r>
            <a:r>
              <a:rPr lang="en-US" sz="2400" dirty="0" smtClean="0">
                <a:solidFill>
                  <a:schemeClr val="dk1"/>
                </a:solidFill>
                <a:latin typeface="Calibri"/>
                <a:ea typeface="Calibri"/>
                <a:cs typeface="Calibri"/>
                <a:sym typeface="Calibri"/>
              </a:rPr>
              <a:t>(Integrated)CSE</a:t>
            </a:r>
            <a:endParaRPr sz="2400" b="0" i="0" u="none" strike="noStrike" cap="none" dirty="0">
              <a:solidFill>
                <a:schemeClr val="dk1"/>
              </a:solidFill>
              <a:latin typeface="Calibri"/>
              <a:ea typeface="Calibri"/>
              <a:cs typeface="Calibri"/>
              <a:sym typeface="Calibri"/>
            </a:endParaRPr>
          </a:p>
        </p:txBody>
      </p:sp>
      <p:pic>
        <p:nvPicPr>
          <p:cNvPr id="93" name="Google Shape;93;p1" descr="C:\Users\Manks\Downloads\128_calendar-schedule-credit-mortgage-date-512.png"/>
          <p:cNvPicPr preferRelativeResize="0"/>
          <p:nvPr/>
        </p:nvPicPr>
        <p:blipFill rotWithShape="1">
          <a:blip r:embed="rId3">
            <a:alphaModFix/>
          </a:blip>
          <a:srcRect/>
          <a:stretch/>
        </p:blipFill>
        <p:spPr>
          <a:xfrm flipH="1">
            <a:off x="381000" y="5943600"/>
            <a:ext cx="533400" cy="533400"/>
          </a:xfrm>
          <a:prstGeom prst="rect">
            <a:avLst/>
          </a:prstGeom>
          <a:noFill/>
          <a:ln>
            <a:noFill/>
          </a:ln>
        </p:spPr>
      </p:pic>
      <p:sp>
        <p:nvSpPr>
          <p:cNvPr id="97" name="Google Shape;97;p1"/>
          <p:cNvSpPr txBox="1"/>
          <p:nvPr/>
        </p:nvSpPr>
        <p:spPr>
          <a:xfrm>
            <a:off x="152400" y="2971800"/>
            <a:ext cx="2057400" cy="533400"/>
          </a:xfrm>
          <a:prstGeom prst="rect">
            <a:avLst/>
          </a:prstGeom>
          <a:solidFill>
            <a:schemeClr val="accent6">
              <a:lumMod val="40000"/>
              <a:lumOff val="6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500"/>
              <a:buFont typeface="Arial"/>
              <a:buNone/>
            </a:pPr>
            <a:r>
              <a:rPr lang="en-US" sz="2500" b="0" i="0" u="none" strike="noStrike" cap="none" dirty="0">
                <a:solidFill>
                  <a:schemeClr val="dk1"/>
                </a:solidFill>
                <a:latin typeface="Calibri"/>
                <a:ea typeface="Calibri"/>
                <a:cs typeface="Calibri"/>
                <a:sym typeface="Calibri"/>
              </a:rPr>
              <a:t>Unit: </a:t>
            </a:r>
            <a:r>
              <a:rPr lang="en-US" sz="2500" dirty="0" smtClean="0">
                <a:solidFill>
                  <a:schemeClr val="dk1"/>
                </a:solidFill>
                <a:latin typeface="Calibri"/>
                <a:ea typeface="Calibri"/>
                <a:cs typeface="Calibri"/>
                <a:sym typeface="Calibri"/>
              </a:rPr>
              <a:t>2</a:t>
            </a:r>
            <a:endParaRPr sz="2500" b="0" i="0" u="none" strike="noStrike" cap="none" dirty="0">
              <a:solidFill>
                <a:schemeClr val="dk1"/>
              </a:solidFill>
              <a:latin typeface="Calibri"/>
              <a:ea typeface="Calibri"/>
              <a:cs typeface="Calibri"/>
              <a:sym typeface="Calibri"/>
            </a:endParaRPr>
          </a:p>
        </p:txBody>
      </p:sp>
      <p:sp>
        <p:nvSpPr>
          <p:cNvPr id="99" name="Google Shape;99;p1"/>
          <p:cNvSpPr txBox="1"/>
          <p:nvPr/>
        </p:nvSpPr>
        <p:spPr>
          <a:xfrm>
            <a:off x="152400" y="3810000"/>
            <a:ext cx="4191000" cy="526473"/>
          </a:xfrm>
          <a:prstGeom prst="rect">
            <a:avLst/>
          </a:prstGeom>
          <a:solidFill>
            <a:schemeClr val="accent4">
              <a:lumMod val="60000"/>
              <a:lumOff val="4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fontScale="85000" lnSpcReduction="20000"/>
          </a:bodyPr>
          <a:lstStyle/>
          <a:p>
            <a:pPr marL="0" marR="0" lvl="0" indent="0" algn="ctr" rtl="0">
              <a:lnSpc>
                <a:spcPct val="100000"/>
              </a:lnSpc>
              <a:spcBef>
                <a:spcPts val="0"/>
              </a:spcBef>
              <a:spcAft>
                <a:spcPts val="0"/>
              </a:spcAft>
              <a:buClr>
                <a:schemeClr val="dk1"/>
              </a:buClr>
              <a:buSzPts val="2000"/>
              <a:buFont typeface="Arial"/>
              <a:buNone/>
            </a:pPr>
            <a:endParaRPr lang="en-US" sz="2000" b="0" i="0" u="none" strike="noStrike" cap="none" dirty="0" smtClean="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dirty="0" smtClean="0">
                <a:solidFill>
                  <a:schemeClr val="dk1"/>
                </a:solidFill>
                <a:latin typeface="Calibri"/>
                <a:ea typeface="Calibri"/>
                <a:cs typeface="Calibri"/>
                <a:sym typeface="Calibri"/>
              </a:rPr>
              <a:t>Data </a:t>
            </a:r>
            <a:r>
              <a:rPr lang="en-US" sz="2000" b="0" i="0" u="none" strike="noStrike" cap="none" dirty="0">
                <a:solidFill>
                  <a:schemeClr val="dk1"/>
                </a:solidFill>
                <a:latin typeface="Calibri"/>
                <a:ea typeface="Calibri"/>
                <a:cs typeface="Calibri"/>
                <a:sym typeface="Calibri"/>
              </a:rPr>
              <a:t>Structures</a:t>
            </a:r>
            <a:endParaRPr sz="2000" b="0" i="0" u="none" strike="noStrike" cap="none" dirty="0">
              <a:solidFill>
                <a:schemeClr val="dk1"/>
              </a:solidFill>
              <a:latin typeface="Calibri"/>
              <a:ea typeface="Calibri"/>
              <a:cs typeface="Calibri"/>
              <a:sym typeface="Calibri"/>
            </a:endParaRPr>
          </a:p>
        </p:txBody>
      </p:sp>
      <p:sp>
        <p:nvSpPr>
          <p:cNvPr id="100" name="Google Shape;100;p1"/>
          <p:cNvSpPr txBox="1"/>
          <p:nvPr/>
        </p:nvSpPr>
        <p:spPr>
          <a:xfrm>
            <a:off x="152400" y="5112326"/>
            <a:ext cx="4191000" cy="602673"/>
          </a:xfrm>
          <a:prstGeom prst="rect">
            <a:avLst/>
          </a:prstGeom>
          <a:solidFill>
            <a:schemeClr val="accent4">
              <a:lumMod val="20000"/>
              <a:lumOff val="8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dirty="0">
                <a:solidFill>
                  <a:schemeClr val="dk1"/>
                </a:solidFill>
                <a:latin typeface="Calibri"/>
                <a:ea typeface="Calibri"/>
                <a:cs typeface="Calibri"/>
                <a:sym typeface="Calibri"/>
              </a:rPr>
              <a:t/>
            </a:r>
            <a:br>
              <a:rPr lang="en-US" sz="2000" b="0" i="0" u="none" strike="noStrike" cap="none" dirty="0">
                <a:solidFill>
                  <a:schemeClr val="dk1"/>
                </a:solidFill>
                <a:latin typeface="Calibri"/>
                <a:ea typeface="Calibri"/>
                <a:cs typeface="Calibri"/>
                <a:sym typeface="Calibri"/>
              </a:rPr>
            </a:br>
            <a:r>
              <a:rPr lang="en-US" sz="2000" b="0" i="0" u="none" strike="noStrike" cap="none" dirty="0">
                <a:solidFill>
                  <a:schemeClr val="dk1"/>
                </a:solidFill>
                <a:latin typeface="Calibri"/>
                <a:ea typeface="Calibri"/>
                <a:cs typeface="Calibri"/>
                <a:sym typeface="Calibri"/>
              </a:rPr>
              <a:t>(B Tech 3</a:t>
            </a:r>
            <a:r>
              <a:rPr lang="en-US" sz="2000" b="0" i="0" u="none" strike="noStrike" cap="none" baseline="30000" dirty="0">
                <a:solidFill>
                  <a:schemeClr val="dk1"/>
                </a:solidFill>
                <a:latin typeface="Calibri"/>
                <a:ea typeface="Calibri"/>
                <a:cs typeface="Calibri"/>
                <a:sym typeface="Calibri"/>
              </a:rPr>
              <a:t>rd</a:t>
            </a:r>
            <a:r>
              <a:rPr lang="en-US" sz="2000" b="0" i="0" u="none" strike="noStrike" cap="none" dirty="0">
                <a:solidFill>
                  <a:schemeClr val="dk1"/>
                </a:solidFill>
                <a:latin typeface="Calibri"/>
                <a:ea typeface="Calibri"/>
                <a:cs typeface="Calibri"/>
                <a:sym typeface="Calibri"/>
              </a:rPr>
              <a:t> Sem)</a:t>
            </a:r>
            <a:endParaRPr sz="2000" b="0" i="0" u="none" strike="noStrike" cap="none" dirty="0">
              <a:solidFill>
                <a:schemeClr val="dk1"/>
              </a:solidFill>
              <a:latin typeface="Calibri"/>
              <a:ea typeface="Calibri"/>
              <a:cs typeface="Calibri"/>
              <a:sym typeface="Calibri"/>
            </a:endParaRPr>
          </a:p>
        </p:txBody>
      </p:sp>
      <p:sp>
        <p:nvSpPr>
          <p:cNvPr id="2" name="AutoShape 2">
            <a:extLst>
              <a:ext uri="{FF2B5EF4-FFF2-40B4-BE49-F238E27FC236}">
                <a16:creationId xmlns="" xmlns:a16="http://schemas.microsoft.com/office/drawing/2014/main" id="{86933652-724E-4FF3-B748-8684DB1AF9F5}"/>
              </a:ext>
            </a:extLst>
          </p:cNvPr>
          <p:cNvSpPr>
            <a:spLocks noChangeAspect="1" noChangeArrowheads="1"/>
          </p:cNvSpPr>
          <p:nvPr/>
        </p:nvSpPr>
        <p:spPr bwMode="auto">
          <a:xfrm>
            <a:off x="4648202"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 xmlns:a16="http://schemas.microsoft.com/office/drawing/2014/main" id="{B444956D-2206-7F6D-AF15-ADFEEB03D176}"/>
              </a:ext>
            </a:extLst>
          </p:cNvPr>
          <p:cNvPicPr>
            <a:picLocks noChangeAspect="1"/>
          </p:cNvPicPr>
          <p:nvPr/>
        </p:nvPicPr>
        <p:blipFill>
          <a:blip r:embed="rId4"/>
          <a:stretch>
            <a:fillRect/>
          </a:stretch>
        </p:blipFill>
        <p:spPr>
          <a:xfrm>
            <a:off x="0" y="50800"/>
            <a:ext cx="1447800" cy="847725"/>
          </a:xfrm>
          <a:prstGeom prst="rect">
            <a:avLst/>
          </a:prstGeom>
        </p:spPr>
      </p:pic>
      <p:pic>
        <p:nvPicPr>
          <p:cNvPr id="16" name="Picture 15" descr="download.jpg"/>
          <p:cNvPicPr/>
          <p:nvPr/>
        </p:nvPicPr>
        <p:blipFill>
          <a:blip r:embed="rId5"/>
          <a:stretch>
            <a:fillRect/>
          </a:stretch>
        </p:blipFill>
        <p:spPr>
          <a:xfrm>
            <a:off x="6123709" y="2895600"/>
            <a:ext cx="2701635" cy="15378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xmlns="" val="2547381710"/>
              </p:ext>
            </p:extLst>
          </p:nvPr>
        </p:nvGraphicFramePr>
        <p:xfrm>
          <a:off x="723900" y="1268760"/>
          <a:ext cx="7207915" cy="3291840"/>
        </p:xfrm>
        <a:graphic>
          <a:graphicData uri="http://schemas.openxmlformats.org/drawingml/2006/table">
            <a:tbl>
              <a:tblPr firstRow="1" bandRow="1">
                <a:tableStyleId>{5C22544A-7EE6-4342-B048-85BDC9FD1C3A}</a:tableStyleId>
              </a:tblPr>
              <a:tblGrid>
                <a:gridCol w="5259563">
                  <a:extLst>
                    <a:ext uri="{9D8B030D-6E8A-4147-A177-3AD203B41FA5}">
                      <a16:colId xmlns:a16="http://schemas.microsoft.com/office/drawing/2014/main" xmlns="" val="20000"/>
                    </a:ext>
                  </a:extLst>
                </a:gridCol>
                <a:gridCol w="1948352">
                  <a:extLst>
                    <a:ext uri="{9D8B030D-6E8A-4147-A177-3AD203B41FA5}">
                      <a16:colId xmlns:a16="http://schemas.microsoft.com/office/drawing/2014/main" xmlns="" val="20001"/>
                    </a:ext>
                  </a:extLst>
                </a:gridCol>
              </a:tblGrid>
              <a:tr h="441960">
                <a:tc>
                  <a:txBody>
                    <a:bodyPr/>
                    <a:lstStyle/>
                    <a:p>
                      <a:r>
                        <a:rPr lang="en-US" sz="2200" dirty="0">
                          <a:solidFill>
                            <a:schemeClr val="tx1"/>
                          </a:solidFill>
                        </a:rPr>
                        <a:t>Topics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a:solidFill>
                            <a:schemeClr val="tx1"/>
                          </a:solidFill>
                        </a:rPr>
                        <a:t>Duration (in </a:t>
                      </a:r>
                      <a:r>
                        <a:rPr lang="en-US" sz="2200" dirty="0">
                          <a:solidFill>
                            <a:schemeClr val="tx1"/>
                          </a:solidFill>
                        </a:rPr>
                        <a:t>Hours)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0"/>
                  </a:ext>
                </a:extLst>
              </a:tr>
              <a:tr h="441960">
                <a:tc>
                  <a:txBody>
                    <a:bodyPr/>
                    <a:lstStyle/>
                    <a:p>
                      <a:r>
                        <a:rPr lang="en-US" sz="2200" dirty="0">
                          <a:solidFill>
                            <a:schemeClr val="tx1"/>
                          </a:solidFill>
                        </a:rPr>
                        <a:t>Queues: Operations on Queue</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 </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1"/>
                  </a:ext>
                </a:extLst>
              </a:tr>
              <a:tr h="441960">
                <a:tc>
                  <a:txBody>
                    <a:bodyPr/>
                    <a:lstStyle/>
                    <a:p>
                      <a:r>
                        <a:rPr lang="en-US" sz="2200" dirty="0">
                          <a:solidFill>
                            <a:schemeClr val="tx1"/>
                          </a:solidFill>
                        </a:rPr>
                        <a:t>Circular queues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2"/>
                  </a:ext>
                </a:extLst>
              </a:tr>
              <a:tr h="441960">
                <a:tc>
                  <a:txBody>
                    <a:bodyPr/>
                    <a:lstStyle/>
                    <a:p>
                      <a:r>
                        <a:rPr lang="en-US" sz="2200" dirty="0">
                          <a:solidFill>
                            <a:schemeClr val="tx1"/>
                          </a:solidFill>
                        </a:rPr>
                        <a:t>Array and linked implementation of queues in C</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3"/>
                  </a:ext>
                </a:extLst>
              </a:tr>
              <a:tr h="4419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Dequeue</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4"/>
                  </a:ext>
                </a:extLst>
              </a:tr>
              <a:tr h="441960">
                <a:tc>
                  <a:txBody>
                    <a:bodyPr/>
                    <a:lstStyle/>
                    <a:p>
                      <a:r>
                        <a:rPr lang="en-US" sz="2200" dirty="0">
                          <a:solidFill>
                            <a:schemeClr val="tx1"/>
                          </a:solidFill>
                        </a:rPr>
                        <a:t>Priority Queue</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5"/>
                  </a:ext>
                </a:extLst>
              </a:tr>
            </a:tbl>
          </a:graphicData>
        </a:graphic>
      </p:graphicFrame>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Contents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xmlns="" id="{228D8035-9F33-465F-9D3D-04EFB802E044}"/>
              </a:ext>
            </a:extLst>
          </p:cNvPr>
          <p:cNvSpPr>
            <a:spLocks noGrp="1"/>
          </p:cNvSpPr>
          <p:nvPr>
            <p:ph type="dt" sz="half" idx="10"/>
          </p:nvPr>
        </p:nvSpPr>
        <p:spPr/>
        <p:txBody>
          <a:bodyPr/>
          <a:lstStyle/>
          <a:p>
            <a:fld id="{6550160E-D8F4-41A1-A98E-AD5AC47FD17F}" type="datetime1">
              <a:rPr lang="en-US" smtClean="0"/>
              <a:pPr/>
              <a:t>11/3/2022</a:t>
            </a:fld>
            <a:endParaRPr lang="en-US"/>
          </a:p>
        </p:txBody>
      </p:sp>
      <p:sp>
        <p:nvSpPr>
          <p:cNvPr id="5" name="Slide Number Placeholder 4">
            <a:extLst>
              <a:ext uri="{FF2B5EF4-FFF2-40B4-BE49-F238E27FC236}">
                <a16:creationId xmlns:a16="http://schemas.microsoft.com/office/drawing/2014/main" xmlns="" id="{8E71409D-564A-4A45-9735-96A61B8448E5}"/>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04102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857705"/>
            <a:ext cx="6894195" cy="444352"/>
          </a:xfrm>
          <a:prstGeom prst="rect">
            <a:avLst/>
          </a:prstGeom>
        </p:spPr>
        <p:txBody>
          <a:bodyPr vert="horz" wrap="square" lIns="0" tIns="13335" rIns="0" bIns="0" rtlCol="0">
            <a:spAutoFit/>
          </a:bodyPr>
          <a:lstStyle/>
          <a:p>
            <a:pPr marL="12700">
              <a:lnSpc>
                <a:spcPct val="100000"/>
              </a:lnSpc>
              <a:spcBef>
                <a:spcPts val="105"/>
              </a:spcBef>
            </a:pPr>
            <a:r>
              <a:rPr sz="2800" b="1" dirty="0"/>
              <a:t>Insertion in</a:t>
            </a:r>
            <a:r>
              <a:rPr sz="2800" b="1" spc="-5" dirty="0"/>
              <a:t> </a:t>
            </a:r>
            <a:r>
              <a:rPr sz="2800" b="1" dirty="0"/>
              <a:t>Queue</a:t>
            </a:r>
            <a:r>
              <a:rPr lang="en-US" sz="2800" b="1" dirty="0"/>
              <a:t> using Array</a:t>
            </a:r>
            <a:endParaRPr sz="2800" b="1" dirty="0"/>
          </a:p>
        </p:txBody>
      </p:sp>
      <p:graphicFrame>
        <p:nvGraphicFramePr>
          <p:cNvPr id="3" name="object 3"/>
          <p:cNvGraphicFramePr>
            <a:graphicFrameLocks noGrp="1"/>
          </p:cNvGraphicFramePr>
          <p:nvPr>
            <p:extLst>
              <p:ext uri="{D42A27DB-BD31-4B8C-83A1-F6EECF244321}">
                <p14:modId xmlns:p14="http://schemas.microsoft.com/office/powerpoint/2010/main" xmlns="" val="976811130"/>
              </p:ext>
            </p:extLst>
          </p:nvPr>
        </p:nvGraphicFramePr>
        <p:xfrm>
          <a:off x="1176271" y="1431483"/>
          <a:ext cx="6553198" cy="370839"/>
        </p:xfrm>
        <a:graphic>
          <a:graphicData uri="http://schemas.openxmlformats.org/drawingml/2006/table">
            <a:tbl>
              <a:tblPr firstRow="1" bandRow="1">
                <a:tableStyleId>{2D5ABB26-0587-4C30-8999-92F81FD0307C}</a:tableStyleId>
              </a:tblPr>
              <a:tblGrid>
                <a:gridCol w="1310640">
                  <a:extLst>
                    <a:ext uri="{9D8B030D-6E8A-4147-A177-3AD203B41FA5}">
                      <a16:colId xmlns:a16="http://schemas.microsoft.com/office/drawing/2014/main" xmlns="" val="20000"/>
                    </a:ext>
                  </a:extLst>
                </a:gridCol>
                <a:gridCol w="1310640">
                  <a:extLst>
                    <a:ext uri="{9D8B030D-6E8A-4147-A177-3AD203B41FA5}">
                      <a16:colId xmlns:a16="http://schemas.microsoft.com/office/drawing/2014/main" xmlns="" val="20001"/>
                    </a:ext>
                  </a:extLst>
                </a:gridCol>
                <a:gridCol w="1310640">
                  <a:extLst>
                    <a:ext uri="{9D8B030D-6E8A-4147-A177-3AD203B41FA5}">
                      <a16:colId xmlns:a16="http://schemas.microsoft.com/office/drawing/2014/main" xmlns="" val="20002"/>
                    </a:ext>
                  </a:extLst>
                </a:gridCol>
                <a:gridCol w="1310639">
                  <a:extLst>
                    <a:ext uri="{9D8B030D-6E8A-4147-A177-3AD203B41FA5}">
                      <a16:colId xmlns:a16="http://schemas.microsoft.com/office/drawing/2014/main" xmlns="" val="20003"/>
                    </a:ext>
                  </a:extLst>
                </a:gridCol>
                <a:gridCol w="1310639">
                  <a:extLst>
                    <a:ext uri="{9D8B030D-6E8A-4147-A177-3AD203B41FA5}">
                      <a16:colId xmlns:a16="http://schemas.microsoft.com/office/drawing/2014/main" xmlns="" val="20004"/>
                    </a:ext>
                  </a:extLst>
                </a:gridCol>
              </a:tblGrid>
              <a:tr h="370839">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F79546"/>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F79546"/>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F79546"/>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F79546"/>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F79546"/>
                    </a:solidFill>
                  </a:tcPr>
                </a:tc>
                <a:extLst>
                  <a:ext uri="{0D108BD9-81ED-4DB2-BD59-A6C34878D82A}">
                    <a16:rowId xmlns:a16="http://schemas.microsoft.com/office/drawing/2014/main" xmlns="" val="10000"/>
                  </a:ext>
                </a:extLst>
              </a:tr>
            </a:tbl>
          </a:graphicData>
        </a:graphic>
      </p:graphicFrame>
      <p:sp>
        <p:nvSpPr>
          <p:cNvPr id="4" name="object 4"/>
          <p:cNvSpPr/>
          <p:nvPr/>
        </p:nvSpPr>
        <p:spPr>
          <a:xfrm>
            <a:off x="1258821" y="1808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 name="object 5"/>
          <p:cNvSpPr/>
          <p:nvPr/>
        </p:nvSpPr>
        <p:spPr>
          <a:xfrm>
            <a:off x="2554221" y="1808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6" name="object 6"/>
          <p:cNvSpPr/>
          <p:nvPr/>
        </p:nvSpPr>
        <p:spPr>
          <a:xfrm>
            <a:off x="3849621" y="1808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7" name="object 7"/>
          <p:cNvSpPr/>
          <p:nvPr/>
        </p:nvSpPr>
        <p:spPr>
          <a:xfrm>
            <a:off x="5145021" y="1808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8" name="object 8"/>
          <p:cNvSpPr/>
          <p:nvPr/>
        </p:nvSpPr>
        <p:spPr>
          <a:xfrm>
            <a:off x="6440421" y="1808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9" name="object 9"/>
          <p:cNvSpPr/>
          <p:nvPr/>
        </p:nvSpPr>
        <p:spPr>
          <a:xfrm>
            <a:off x="2554221" y="1802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10" name="object 10"/>
          <p:cNvSpPr/>
          <p:nvPr/>
        </p:nvSpPr>
        <p:spPr>
          <a:xfrm>
            <a:off x="3849621" y="1802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11" name="object 11"/>
          <p:cNvSpPr/>
          <p:nvPr/>
        </p:nvSpPr>
        <p:spPr>
          <a:xfrm>
            <a:off x="5145021" y="1802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12" name="object 12"/>
          <p:cNvSpPr/>
          <p:nvPr/>
        </p:nvSpPr>
        <p:spPr>
          <a:xfrm>
            <a:off x="6440421" y="1802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13" name="object 13"/>
          <p:cNvSpPr/>
          <p:nvPr/>
        </p:nvSpPr>
        <p:spPr>
          <a:xfrm>
            <a:off x="1258821" y="1802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14" name="object 14"/>
          <p:cNvSpPr/>
          <p:nvPr/>
        </p:nvSpPr>
        <p:spPr>
          <a:xfrm>
            <a:off x="7735821" y="1802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15" name="object 15"/>
          <p:cNvSpPr/>
          <p:nvPr/>
        </p:nvSpPr>
        <p:spPr>
          <a:xfrm>
            <a:off x="1252471" y="2179512"/>
            <a:ext cx="6489700" cy="0"/>
          </a:xfrm>
          <a:custGeom>
            <a:avLst/>
            <a:gdLst/>
            <a:ahLst/>
            <a:cxnLst/>
            <a:rect l="l" t="t" r="r" b="b"/>
            <a:pathLst>
              <a:path w="6489700">
                <a:moveTo>
                  <a:pt x="0" y="0"/>
                </a:moveTo>
                <a:lnTo>
                  <a:pt x="6489700" y="0"/>
                </a:lnTo>
              </a:path>
            </a:pathLst>
          </a:custGeom>
          <a:ln w="38100">
            <a:solidFill>
              <a:srgbClr val="FFFFFF"/>
            </a:solidFill>
          </a:ln>
        </p:spPr>
        <p:txBody>
          <a:bodyPr wrap="square" lIns="0" tIns="0" rIns="0" bIns="0" rtlCol="0"/>
          <a:lstStyle/>
          <a:p>
            <a:endParaRPr/>
          </a:p>
        </p:txBody>
      </p:sp>
      <p:sp>
        <p:nvSpPr>
          <p:cNvPr id="16" name="object 16"/>
          <p:cNvSpPr txBox="1"/>
          <p:nvPr/>
        </p:nvSpPr>
        <p:spPr>
          <a:xfrm>
            <a:off x="1692018" y="1827088"/>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A[0]</a:t>
            </a:r>
            <a:endParaRPr sz="1800">
              <a:latin typeface="Calibri"/>
              <a:cs typeface="Calibri"/>
            </a:endParaRPr>
          </a:p>
        </p:txBody>
      </p:sp>
      <p:sp>
        <p:nvSpPr>
          <p:cNvPr id="17" name="object 17"/>
          <p:cNvSpPr txBox="1"/>
          <p:nvPr/>
        </p:nvSpPr>
        <p:spPr>
          <a:xfrm>
            <a:off x="2987798" y="1827088"/>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A[1]</a:t>
            </a:r>
            <a:endParaRPr sz="1800">
              <a:latin typeface="Calibri"/>
              <a:cs typeface="Calibri"/>
            </a:endParaRPr>
          </a:p>
        </p:txBody>
      </p:sp>
      <p:sp>
        <p:nvSpPr>
          <p:cNvPr id="18" name="object 18"/>
          <p:cNvSpPr txBox="1"/>
          <p:nvPr/>
        </p:nvSpPr>
        <p:spPr>
          <a:xfrm>
            <a:off x="4283199" y="1827088"/>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A[2]</a:t>
            </a:r>
            <a:endParaRPr sz="1800">
              <a:latin typeface="Calibri"/>
              <a:cs typeface="Calibri"/>
            </a:endParaRPr>
          </a:p>
        </p:txBody>
      </p:sp>
      <p:sp>
        <p:nvSpPr>
          <p:cNvPr id="19" name="object 19"/>
          <p:cNvSpPr txBox="1"/>
          <p:nvPr/>
        </p:nvSpPr>
        <p:spPr>
          <a:xfrm>
            <a:off x="5578853" y="1827088"/>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A[3]</a:t>
            </a:r>
            <a:endParaRPr sz="1800">
              <a:latin typeface="Calibri"/>
              <a:cs typeface="Calibri"/>
            </a:endParaRPr>
          </a:p>
        </p:txBody>
      </p:sp>
      <p:sp>
        <p:nvSpPr>
          <p:cNvPr id="20" name="object 20"/>
          <p:cNvSpPr txBox="1"/>
          <p:nvPr/>
        </p:nvSpPr>
        <p:spPr>
          <a:xfrm>
            <a:off x="6874252" y="1827088"/>
            <a:ext cx="429259"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a:t>
            </a:r>
            <a:r>
              <a:rPr sz="1800" b="1" spc="5" dirty="0">
                <a:latin typeface="Calibri"/>
                <a:cs typeface="Calibri"/>
              </a:rPr>
              <a:t>[</a:t>
            </a:r>
            <a:r>
              <a:rPr sz="1800" b="1" dirty="0">
                <a:latin typeface="Calibri"/>
                <a:cs typeface="Calibri"/>
              </a:rPr>
              <a:t>4]</a:t>
            </a:r>
            <a:endParaRPr sz="1800">
              <a:latin typeface="Calibri"/>
              <a:cs typeface="Calibri"/>
            </a:endParaRPr>
          </a:p>
        </p:txBody>
      </p:sp>
      <p:sp>
        <p:nvSpPr>
          <p:cNvPr id="21" name="object 21"/>
          <p:cNvSpPr/>
          <p:nvPr/>
        </p:nvSpPr>
        <p:spPr>
          <a:xfrm>
            <a:off x="734933" y="1733108"/>
            <a:ext cx="134620" cy="610235"/>
          </a:xfrm>
          <a:custGeom>
            <a:avLst/>
            <a:gdLst/>
            <a:ahLst/>
            <a:cxnLst/>
            <a:rect l="l" t="t" r="r" b="b"/>
            <a:pathLst>
              <a:path w="134619" h="610235">
                <a:moveTo>
                  <a:pt x="67344" y="57504"/>
                </a:moveTo>
                <a:lnTo>
                  <a:pt x="52819" y="82262"/>
                </a:lnTo>
                <a:lnTo>
                  <a:pt x="51447" y="609726"/>
                </a:lnTo>
                <a:lnTo>
                  <a:pt x="80403" y="609726"/>
                </a:lnTo>
                <a:lnTo>
                  <a:pt x="81708" y="108203"/>
                </a:lnTo>
                <a:lnTo>
                  <a:pt x="81701" y="82262"/>
                </a:lnTo>
                <a:lnTo>
                  <a:pt x="67344" y="57504"/>
                </a:lnTo>
                <a:close/>
              </a:path>
              <a:path w="134619" h="610235">
                <a:moveTo>
                  <a:pt x="84140" y="28701"/>
                </a:moveTo>
                <a:lnTo>
                  <a:pt x="52958" y="28701"/>
                </a:lnTo>
                <a:lnTo>
                  <a:pt x="81914" y="28828"/>
                </a:lnTo>
                <a:lnTo>
                  <a:pt x="81775" y="82391"/>
                </a:lnTo>
                <a:lnTo>
                  <a:pt x="105359" y="123062"/>
                </a:lnTo>
                <a:lnTo>
                  <a:pt x="109372" y="129920"/>
                </a:lnTo>
                <a:lnTo>
                  <a:pt x="118224" y="132334"/>
                </a:lnTo>
                <a:lnTo>
                  <a:pt x="125145" y="128269"/>
                </a:lnTo>
                <a:lnTo>
                  <a:pt x="132067" y="124332"/>
                </a:lnTo>
                <a:lnTo>
                  <a:pt x="134416" y="115442"/>
                </a:lnTo>
                <a:lnTo>
                  <a:pt x="130416" y="108585"/>
                </a:lnTo>
                <a:lnTo>
                  <a:pt x="84140" y="28701"/>
                </a:lnTo>
                <a:close/>
              </a:path>
              <a:path w="134619" h="610235">
                <a:moveTo>
                  <a:pt x="67513" y="0"/>
                </a:moveTo>
                <a:lnTo>
                  <a:pt x="4051" y="108203"/>
                </a:lnTo>
                <a:lnTo>
                  <a:pt x="0" y="115062"/>
                </a:lnTo>
                <a:lnTo>
                  <a:pt x="2311" y="123951"/>
                </a:lnTo>
                <a:lnTo>
                  <a:pt x="16103" y="132079"/>
                </a:lnTo>
                <a:lnTo>
                  <a:pt x="24980" y="129793"/>
                </a:lnTo>
                <a:lnTo>
                  <a:pt x="29032" y="122809"/>
                </a:lnTo>
                <a:lnTo>
                  <a:pt x="52819" y="82262"/>
                </a:lnTo>
                <a:lnTo>
                  <a:pt x="52958" y="28701"/>
                </a:lnTo>
                <a:lnTo>
                  <a:pt x="84140" y="28701"/>
                </a:lnTo>
                <a:lnTo>
                  <a:pt x="67513" y="0"/>
                </a:lnTo>
                <a:close/>
              </a:path>
              <a:path w="134619" h="610235">
                <a:moveTo>
                  <a:pt x="81896" y="36067"/>
                </a:moveTo>
                <a:lnTo>
                  <a:pt x="79921" y="36067"/>
                </a:lnTo>
                <a:lnTo>
                  <a:pt x="67344" y="57504"/>
                </a:lnTo>
                <a:lnTo>
                  <a:pt x="81775" y="82391"/>
                </a:lnTo>
                <a:lnTo>
                  <a:pt x="81896" y="36067"/>
                </a:lnTo>
                <a:close/>
              </a:path>
              <a:path w="134619" h="610235">
                <a:moveTo>
                  <a:pt x="52958" y="28701"/>
                </a:moveTo>
                <a:lnTo>
                  <a:pt x="52819" y="82262"/>
                </a:lnTo>
                <a:lnTo>
                  <a:pt x="67344" y="57504"/>
                </a:lnTo>
                <a:lnTo>
                  <a:pt x="54914" y="36067"/>
                </a:lnTo>
                <a:lnTo>
                  <a:pt x="81896" y="36067"/>
                </a:lnTo>
                <a:lnTo>
                  <a:pt x="81914" y="28828"/>
                </a:lnTo>
                <a:lnTo>
                  <a:pt x="52958" y="28701"/>
                </a:lnTo>
                <a:close/>
              </a:path>
              <a:path w="134619" h="610235">
                <a:moveTo>
                  <a:pt x="79921" y="36067"/>
                </a:moveTo>
                <a:lnTo>
                  <a:pt x="54914" y="36067"/>
                </a:lnTo>
                <a:lnTo>
                  <a:pt x="67344" y="57504"/>
                </a:lnTo>
                <a:lnTo>
                  <a:pt x="79921" y="36067"/>
                </a:lnTo>
                <a:close/>
              </a:path>
            </a:pathLst>
          </a:custGeom>
          <a:solidFill>
            <a:srgbClr val="FF0000"/>
          </a:solidFill>
        </p:spPr>
        <p:txBody>
          <a:bodyPr wrap="square" lIns="0" tIns="0" rIns="0" bIns="0" rtlCol="0"/>
          <a:lstStyle/>
          <a:p>
            <a:endParaRPr/>
          </a:p>
        </p:txBody>
      </p:sp>
      <p:sp>
        <p:nvSpPr>
          <p:cNvPr id="22" name="object 22"/>
          <p:cNvSpPr/>
          <p:nvPr/>
        </p:nvSpPr>
        <p:spPr>
          <a:xfrm>
            <a:off x="1182621" y="2961832"/>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23" name="object 23"/>
          <p:cNvSpPr/>
          <p:nvPr/>
        </p:nvSpPr>
        <p:spPr>
          <a:xfrm>
            <a:off x="2493260" y="2961832"/>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24" name="object 24"/>
          <p:cNvSpPr/>
          <p:nvPr/>
        </p:nvSpPr>
        <p:spPr>
          <a:xfrm>
            <a:off x="3803900" y="2961832"/>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25" name="object 25"/>
          <p:cNvSpPr/>
          <p:nvPr/>
        </p:nvSpPr>
        <p:spPr>
          <a:xfrm>
            <a:off x="5114541" y="2961832"/>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26" name="object 26"/>
          <p:cNvSpPr/>
          <p:nvPr/>
        </p:nvSpPr>
        <p:spPr>
          <a:xfrm>
            <a:off x="6425180" y="2961832"/>
            <a:ext cx="1310640" cy="370840"/>
          </a:xfrm>
          <a:custGeom>
            <a:avLst/>
            <a:gdLst/>
            <a:ahLst/>
            <a:cxnLst/>
            <a:rect l="l" t="t" r="r" b="b"/>
            <a:pathLst>
              <a:path w="1310640"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27" name="object 27"/>
          <p:cNvSpPr/>
          <p:nvPr/>
        </p:nvSpPr>
        <p:spPr>
          <a:xfrm>
            <a:off x="2493260" y="2955482"/>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28" name="object 28"/>
          <p:cNvSpPr/>
          <p:nvPr/>
        </p:nvSpPr>
        <p:spPr>
          <a:xfrm>
            <a:off x="3803900" y="2955482"/>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29" name="object 29"/>
          <p:cNvSpPr/>
          <p:nvPr/>
        </p:nvSpPr>
        <p:spPr>
          <a:xfrm>
            <a:off x="5114541" y="2955482"/>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30" name="object 30"/>
          <p:cNvSpPr/>
          <p:nvPr/>
        </p:nvSpPr>
        <p:spPr>
          <a:xfrm>
            <a:off x="6425180" y="2955482"/>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31" name="object 31"/>
          <p:cNvSpPr/>
          <p:nvPr/>
        </p:nvSpPr>
        <p:spPr>
          <a:xfrm>
            <a:off x="1182621" y="2955482"/>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32" name="object 32"/>
          <p:cNvSpPr/>
          <p:nvPr/>
        </p:nvSpPr>
        <p:spPr>
          <a:xfrm>
            <a:off x="7735821" y="2955482"/>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33" name="object 33"/>
          <p:cNvSpPr/>
          <p:nvPr/>
        </p:nvSpPr>
        <p:spPr>
          <a:xfrm>
            <a:off x="1176271" y="2961832"/>
            <a:ext cx="6565900" cy="0"/>
          </a:xfrm>
          <a:custGeom>
            <a:avLst/>
            <a:gdLst/>
            <a:ahLst/>
            <a:cxnLst/>
            <a:rect l="l" t="t" r="r" b="b"/>
            <a:pathLst>
              <a:path w="6565900">
                <a:moveTo>
                  <a:pt x="0" y="0"/>
                </a:moveTo>
                <a:lnTo>
                  <a:pt x="6565900" y="0"/>
                </a:lnTo>
              </a:path>
            </a:pathLst>
          </a:custGeom>
          <a:ln w="12700">
            <a:solidFill>
              <a:srgbClr val="FFFFFF"/>
            </a:solidFill>
          </a:ln>
        </p:spPr>
        <p:txBody>
          <a:bodyPr wrap="square" lIns="0" tIns="0" rIns="0" bIns="0" rtlCol="0"/>
          <a:lstStyle/>
          <a:p>
            <a:endParaRPr/>
          </a:p>
        </p:txBody>
      </p:sp>
      <p:sp>
        <p:nvSpPr>
          <p:cNvPr id="34" name="object 34"/>
          <p:cNvSpPr/>
          <p:nvPr/>
        </p:nvSpPr>
        <p:spPr>
          <a:xfrm>
            <a:off x="1176271" y="3332673"/>
            <a:ext cx="6565900" cy="0"/>
          </a:xfrm>
          <a:custGeom>
            <a:avLst/>
            <a:gdLst/>
            <a:ahLst/>
            <a:cxnLst/>
            <a:rect l="l" t="t" r="r" b="b"/>
            <a:pathLst>
              <a:path w="6565900">
                <a:moveTo>
                  <a:pt x="0" y="0"/>
                </a:moveTo>
                <a:lnTo>
                  <a:pt x="6565900" y="0"/>
                </a:lnTo>
              </a:path>
            </a:pathLst>
          </a:custGeom>
          <a:ln w="38100">
            <a:solidFill>
              <a:srgbClr val="FFFFFF"/>
            </a:solidFill>
          </a:ln>
        </p:spPr>
        <p:txBody>
          <a:bodyPr wrap="square" lIns="0" tIns="0" rIns="0" bIns="0" rtlCol="0"/>
          <a:lstStyle/>
          <a:p>
            <a:endParaRPr/>
          </a:p>
        </p:txBody>
      </p:sp>
      <p:sp>
        <p:nvSpPr>
          <p:cNvPr id="35" name="object 35"/>
          <p:cNvSpPr txBox="1"/>
          <p:nvPr/>
        </p:nvSpPr>
        <p:spPr>
          <a:xfrm>
            <a:off x="469490" y="2284288"/>
            <a:ext cx="1497965" cy="99631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F=R=(-1)</a:t>
            </a:r>
            <a:endParaRPr sz="1800">
              <a:latin typeface="Calibri"/>
              <a:cs typeface="Calibri"/>
            </a:endParaRPr>
          </a:p>
          <a:p>
            <a:pPr>
              <a:lnSpc>
                <a:spcPct val="100000"/>
              </a:lnSpc>
            </a:pPr>
            <a:endParaRPr sz="1800">
              <a:latin typeface="Times New Roman"/>
              <a:cs typeface="Times New Roman"/>
            </a:endParaRPr>
          </a:p>
          <a:p>
            <a:pPr marR="5080" algn="r">
              <a:lnSpc>
                <a:spcPct val="100000"/>
              </a:lnSpc>
              <a:spcBef>
                <a:spcPts val="1250"/>
              </a:spcBef>
            </a:pPr>
            <a:r>
              <a:rPr sz="1800" b="1" spc="-5" dirty="0">
                <a:latin typeface="Calibri"/>
                <a:cs typeface="Calibri"/>
              </a:rPr>
              <a:t>10</a:t>
            </a:r>
            <a:endParaRPr sz="1800">
              <a:latin typeface="Calibri"/>
              <a:cs typeface="Calibri"/>
            </a:endParaRPr>
          </a:p>
        </p:txBody>
      </p:sp>
      <p:sp>
        <p:nvSpPr>
          <p:cNvPr id="36" name="object 36"/>
          <p:cNvSpPr/>
          <p:nvPr/>
        </p:nvSpPr>
        <p:spPr>
          <a:xfrm>
            <a:off x="1258821" y="3332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37" name="object 37"/>
          <p:cNvSpPr/>
          <p:nvPr/>
        </p:nvSpPr>
        <p:spPr>
          <a:xfrm>
            <a:off x="2554221" y="3332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38" name="object 38"/>
          <p:cNvSpPr/>
          <p:nvPr/>
        </p:nvSpPr>
        <p:spPr>
          <a:xfrm>
            <a:off x="3849621" y="3332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39" name="object 39"/>
          <p:cNvSpPr/>
          <p:nvPr/>
        </p:nvSpPr>
        <p:spPr>
          <a:xfrm>
            <a:off x="5145021" y="3332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40" name="object 40"/>
          <p:cNvSpPr/>
          <p:nvPr/>
        </p:nvSpPr>
        <p:spPr>
          <a:xfrm>
            <a:off x="6440421" y="3332673"/>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41" name="object 41"/>
          <p:cNvSpPr/>
          <p:nvPr/>
        </p:nvSpPr>
        <p:spPr>
          <a:xfrm>
            <a:off x="2554221" y="3326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2" name="object 42"/>
          <p:cNvSpPr/>
          <p:nvPr/>
        </p:nvSpPr>
        <p:spPr>
          <a:xfrm>
            <a:off x="3849621" y="3326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3" name="object 43"/>
          <p:cNvSpPr/>
          <p:nvPr/>
        </p:nvSpPr>
        <p:spPr>
          <a:xfrm>
            <a:off x="5145021" y="3326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4" name="object 44"/>
          <p:cNvSpPr/>
          <p:nvPr/>
        </p:nvSpPr>
        <p:spPr>
          <a:xfrm>
            <a:off x="6440421" y="3326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5" name="object 45"/>
          <p:cNvSpPr/>
          <p:nvPr/>
        </p:nvSpPr>
        <p:spPr>
          <a:xfrm>
            <a:off x="1258821" y="3326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6" name="object 46"/>
          <p:cNvSpPr/>
          <p:nvPr/>
        </p:nvSpPr>
        <p:spPr>
          <a:xfrm>
            <a:off x="7735821" y="3326323"/>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7" name="object 47"/>
          <p:cNvSpPr/>
          <p:nvPr/>
        </p:nvSpPr>
        <p:spPr>
          <a:xfrm>
            <a:off x="1252471" y="3332673"/>
            <a:ext cx="6489700" cy="0"/>
          </a:xfrm>
          <a:custGeom>
            <a:avLst/>
            <a:gdLst/>
            <a:ahLst/>
            <a:cxnLst/>
            <a:rect l="l" t="t" r="r" b="b"/>
            <a:pathLst>
              <a:path w="6489700">
                <a:moveTo>
                  <a:pt x="0" y="0"/>
                </a:moveTo>
                <a:lnTo>
                  <a:pt x="6489700" y="0"/>
                </a:lnTo>
              </a:path>
            </a:pathLst>
          </a:custGeom>
          <a:ln w="12700">
            <a:solidFill>
              <a:srgbClr val="FFFFFF"/>
            </a:solidFill>
          </a:ln>
        </p:spPr>
        <p:txBody>
          <a:bodyPr wrap="square" lIns="0" tIns="0" rIns="0" bIns="0" rtlCol="0"/>
          <a:lstStyle/>
          <a:p>
            <a:endParaRPr/>
          </a:p>
        </p:txBody>
      </p:sp>
      <p:sp>
        <p:nvSpPr>
          <p:cNvPr id="48" name="object 48"/>
          <p:cNvSpPr/>
          <p:nvPr/>
        </p:nvSpPr>
        <p:spPr>
          <a:xfrm>
            <a:off x="1252471" y="3703513"/>
            <a:ext cx="6489700" cy="0"/>
          </a:xfrm>
          <a:custGeom>
            <a:avLst/>
            <a:gdLst/>
            <a:ahLst/>
            <a:cxnLst/>
            <a:rect l="l" t="t" r="r" b="b"/>
            <a:pathLst>
              <a:path w="6489700">
                <a:moveTo>
                  <a:pt x="0" y="0"/>
                </a:moveTo>
                <a:lnTo>
                  <a:pt x="6489700" y="0"/>
                </a:lnTo>
              </a:path>
            </a:pathLst>
          </a:custGeom>
          <a:ln w="38100">
            <a:solidFill>
              <a:srgbClr val="FFFFFF"/>
            </a:solidFill>
          </a:ln>
        </p:spPr>
        <p:txBody>
          <a:bodyPr wrap="square" lIns="0" tIns="0" rIns="0" bIns="0" rtlCol="0"/>
          <a:lstStyle/>
          <a:p>
            <a:endParaRPr/>
          </a:p>
        </p:txBody>
      </p:sp>
      <p:sp>
        <p:nvSpPr>
          <p:cNvPr id="49" name="object 49"/>
          <p:cNvSpPr txBox="1"/>
          <p:nvPr/>
        </p:nvSpPr>
        <p:spPr>
          <a:xfrm>
            <a:off x="1692018" y="3351342"/>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A[0]</a:t>
            </a:r>
            <a:endParaRPr sz="1800">
              <a:latin typeface="Calibri"/>
              <a:cs typeface="Calibri"/>
            </a:endParaRPr>
          </a:p>
        </p:txBody>
      </p:sp>
      <p:sp>
        <p:nvSpPr>
          <p:cNvPr id="50" name="object 50"/>
          <p:cNvSpPr txBox="1"/>
          <p:nvPr/>
        </p:nvSpPr>
        <p:spPr>
          <a:xfrm>
            <a:off x="2987798" y="3351342"/>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A[1]</a:t>
            </a:r>
            <a:endParaRPr sz="1800" dirty="0">
              <a:latin typeface="Calibri"/>
              <a:cs typeface="Calibri"/>
            </a:endParaRPr>
          </a:p>
        </p:txBody>
      </p:sp>
      <p:sp>
        <p:nvSpPr>
          <p:cNvPr id="51" name="object 51"/>
          <p:cNvSpPr txBox="1"/>
          <p:nvPr/>
        </p:nvSpPr>
        <p:spPr>
          <a:xfrm>
            <a:off x="4283199" y="3351342"/>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A[2]</a:t>
            </a:r>
            <a:endParaRPr sz="1800">
              <a:latin typeface="Calibri"/>
              <a:cs typeface="Calibri"/>
            </a:endParaRPr>
          </a:p>
        </p:txBody>
      </p:sp>
      <p:sp>
        <p:nvSpPr>
          <p:cNvPr id="52" name="object 52"/>
          <p:cNvSpPr txBox="1"/>
          <p:nvPr/>
        </p:nvSpPr>
        <p:spPr>
          <a:xfrm>
            <a:off x="5578853" y="3351342"/>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A[3]</a:t>
            </a:r>
            <a:endParaRPr sz="1800">
              <a:latin typeface="Calibri"/>
              <a:cs typeface="Calibri"/>
            </a:endParaRPr>
          </a:p>
        </p:txBody>
      </p:sp>
      <p:sp>
        <p:nvSpPr>
          <p:cNvPr id="53" name="object 53"/>
          <p:cNvSpPr txBox="1"/>
          <p:nvPr/>
        </p:nvSpPr>
        <p:spPr>
          <a:xfrm>
            <a:off x="6874252" y="3351342"/>
            <a:ext cx="429259"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a:t>
            </a:r>
            <a:r>
              <a:rPr sz="1800" b="1" spc="5" dirty="0">
                <a:latin typeface="Calibri"/>
                <a:cs typeface="Calibri"/>
              </a:rPr>
              <a:t>[</a:t>
            </a:r>
            <a:r>
              <a:rPr sz="1800" b="1" dirty="0">
                <a:latin typeface="Calibri"/>
                <a:cs typeface="Calibri"/>
              </a:rPr>
              <a:t>4]</a:t>
            </a:r>
            <a:endParaRPr sz="1800">
              <a:latin typeface="Calibri"/>
              <a:cs typeface="Calibri"/>
            </a:endParaRPr>
          </a:p>
        </p:txBody>
      </p:sp>
      <p:sp>
        <p:nvSpPr>
          <p:cNvPr id="54" name="object 54"/>
          <p:cNvSpPr/>
          <p:nvPr/>
        </p:nvSpPr>
        <p:spPr>
          <a:xfrm>
            <a:off x="1877946" y="3638107"/>
            <a:ext cx="134620" cy="610235"/>
          </a:xfrm>
          <a:custGeom>
            <a:avLst/>
            <a:gdLst/>
            <a:ahLst/>
            <a:cxnLst/>
            <a:rect l="l" t="t" r="r" b="b"/>
            <a:pathLst>
              <a:path w="134619" h="610235">
                <a:moveTo>
                  <a:pt x="67308" y="57485"/>
                </a:moveTo>
                <a:lnTo>
                  <a:pt x="52818" y="82164"/>
                </a:lnTo>
                <a:lnTo>
                  <a:pt x="51435" y="609726"/>
                </a:lnTo>
                <a:lnTo>
                  <a:pt x="80391" y="609726"/>
                </a:lnTo>
                <a:lnTo>
                  <a:pt x="81774" y="82383"/>
                </a:lnTo>
                <a:lnTo>
                  <a:pt x="67308" y="57485"/>
                </a:lnTo>
                <a:close/>
              </a:path>
              <a:path w="134619" h="610235">
                <a:moveTo>
                  <a:pt x="84180" y="28701"/>
                </a:moveTo>
                <a:lnTo>
                  <a:pt x="52958" y="28701"/>
                </a:lnTo>
                <a:lnTo>
                  <a:pt x="81914" y="28828"/>
                </a:lnTo>
                <a:lnTo>
                  <a:pt x="81774" y="82383"/>
                </a:lnTo>
                <a:lnTo>
                  <a:pt x="105410" y="123062"/>
                </a:lnTo>
                <a:lnTo>
                  <a:pt x="109347" y="129920"/>
                </a:lnTo>
                <a:lnTo>
                  <a:pt x="118237" y="132333"/>
                </a:lnTo>
                <a:lnTo>
                  <a:pt x="125094" y="128269"/>
                </a:lnTo>
                <a:lnTo>
                  <a:pt x="132080" y="124332"/>
                </a:lnTo>
                <a:lnTo>
                  <a:pt x="134366" y="115442"/>
                </a:lnTo>
                <a:lnTo>
                  <a:pt x="130429" y="108584"/>
                </a:lnTo>
                <a:lnTo>
                  <a:pt x="84180" y="28701"/>
                </a:lnTo>
                <a:close/>
              </a:path>
              <a:path w="134619" h="610235">
                <a:moveTo>
                  <a:pt x="67563" y="0"/>
                </a:moveTo>
                <a:lnTo>
                  <a:pt x="4063" y="108203"/>
                </a:lnTo>
                <a:lnTo>
                  <a:pt x="0" y="115062"/>
                </a:lnTo>
                <a:lnTo>
                  <a:pt x="2286" y="123951"/>
                </a:lnTo>
                <a:lnTo>
                  <a:pt x="9143" y="128015"/>
                </a:lnTo>
                <a:lnTo>
                  <a:pt x="16129" y="132079"/>
                </a:lnTo>
                <a:lnTo>
                  <a:pt x="25018" y="129793"/>
                </a:lnTo>
                <a:lnTo>
                  <a:pt x="28956" y="122808"/>
                </a:lnTo>
                <a:lnTo>
                  <a:pt x="52818" y="82164"/>
                </a:lnTo>
                <a:lnTo>
                  <a:pt x="52958" y="28701"/>
                </a:lnTo>
                <a:lnTo>
                  <a:pt x="84180" y="28701"/>
                </a:lnTo>
                <a:lnTo>
                  <a:pt x="67563" y="0"/>
                </a:lnTo>
                <a:close/>
              </a:path>
              <a:path w="134619" h="610235">
                <a:moveTo>
                  <a:pt x="81896" y="36067"/>
                </a:moveTo>
                <a:lnTo>
                  <a:pt x="79882" y="36067"/>
                </a:lnTo>
                <a:lnTo>
                  <a:pt x="67308" y="57485"/>
                </a:lnTo>
                <a:lnTo>
                  <a:pt x="81774" y="82383"/>
                </a:lnTo>
                <a:lnTo>
                  <a:pt x="81896" y="36067"/>
                </a:lnTo>
                <a:close/>
              </a:path>
              <a:path w="134619" h="610235">
                <a:moveTo>
                  <a:pt x="52958" y="28701"/>
                </a:moveTo>
                <a:lnTo>
                  <a:pt x="52818" y="82164"/>
                </a:lnTo>
                <a:lnTo>
                  <a:pt x="67308" y="57485"/>
                </a:lnTo>
                <a:lnTo>
                  <a:pt x="54863" y="36067"/>
                </a:lnTo>
                <a:lnTo>
                  <a:pt x="81896" y="36067"/>
                </a:lnTo>
                <a:lnTo>
                  <a:pt x="81914" y="28828"/>
                </a:lnTo>
                <a:lnTo>
                  <a:pt x="52958" y="28701"/>
                </a:lnTo>
                <a:close/>
              </a:path>
              <a:path w="134619" h="610235">
                <a:moveTo>
                  <a:pt x="79882" y="36067"/>
                </a:moveTo>
                <a:lnTo>
                  <a:pt x="54863" y="36067"/>
                </a:lnTo>
                <a:lnTo>
                  <a:pt x="67308" y="57485"/>
                </a:lnTo>
                <a:lnTo>
                  <a:pt x="79882" y="36067"/>
                </a:lnTo>
                <a:close/>
              </a:path>
            </a:pathLst>
          </a:custGeom>
          <a:solidFill>
            <a:srgbClr val="FF0000"/>
          </a:solidFill>
        </p:spPr>
        <p:txBody>
          <a:bodyPr wrap="square" lIns="0" tIns="0" rIns="0" bIns="0" rtlCol="0"/>
          <a:lstStyle/>
          <a:p>
            <a:endParaRPr/>
          </a:p>
        </p:txBody>
      </p:sp>
      <p:sp>
        <p:nvSpPr>
          <p:cNvPr id="55" name="object 55"/>
          <p:cNvSpPr txBox="1"/>
          <p:nvPr/>
        </p:nvSpPr>
        <p:spPr>
          <a:xfrm>
            <a:off x="1643249" y="4189542"/>
            <a:ext cx="60261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F=R=0</a:t>
            </a:r>
            <a:endParaRPr sz="1800">
              <a:latin typeface="Calibri"/>
              <a:cs typeface="Calibri"/>
            </a:endParaRPr>
          </a:p>
        </p:txBody>
      </p:sp>
      <p:sp>
        <p:nvSpPr>
          <p:cNvPr id="56" name="object 56"/>
          <p:cNvSpPr/>
          <p:nvPr/>
        </p:nvSpPr>
        <p:spPr>
          <a:xfrm>
            <a:off x="1182621" y="4704273"/>
            <a:ext cx="1310640" cy="370840"/>
          </a:xfrm>
          <a:custGeom>
            <a:avLst/>
            <a:gdLst/>
            <a:ahLst/>
            <a:cxnLst/>
            <a:rect l="l" t="t" r="r" b="b"/>
            <a:pathLst>
              <a:path w="1310639" h="370839">
                <a:moveTo>
                  <a:pt x="0" y="370840"/>
                </a:moveTo>
                <a:lnTo>
                  <a:pt x="1310639" y="370840"/>
                </a:lnTo>
                <a:lnTo>
                  <a:pt x="1310639" y="0"/>
                </a:lnTo>
                <a:lnTo>
                  <a:pt x="0" y="0"/>
                </a:lnTo>
                <a:lnTo>
                  <a:pt x="0" y="370840"/>
                </a:lnTo>
                <a:close/>
              </a:path>
            </a:pathLst>
          </a:custGeom>
          <a:solidFill>
            <a:srgbClr val="F79546"/>
          </a:solidFill>
        </p:spPr>
        <p:txBody>
          <a:bodyPr wrap="square" lIns="0" tIns="0" rIns="0" bIns="0" rtlCol="0"/>
          <a:lstStyle/>
          <a:p>
            <a:endParaRPr/>
          </a:p>
        </p:txBody>
      </p:sp>
      <p:sp>
        <p:nvSpPr>
          <p:cNvPr id="57" name="object 57"/>
          <p:cNvSpPr/>
          <p:nvPr/>
        </p:nvSpPr>
        <p:spPr>
          <a:xfrm>
            <a:off x="2493260" y="4704273"/>
            <a:ext cx="1310640" cy="370840"/>
          </a:xfrm>
          <a:custGeom>
            <a:avLst/>
            <a:gdLst/>
            <a:ahLst/>
            <a:cxnLst/>
            <a:rect l="l" t="t" r="r" b="b"/>
            <a:pathLst>
              <a:path w="1310639" h="370839">
                <a:moveTo>
                  <a:pt x="0" y="370840"/>
                </a:moveTo>
                <a:lnTo>
                  <a:pt x="1310639" y="370840"/>
                </a:lnTo>
                <a:lnTo>
                  <a:pt x="1310639" y="0"/>
                </a:lnTo>
                <a:lnTo>
                  <a:pt x="0" y="0"/>
                </a:lnTo>
                <a:lnTo>
                  <a:pt x="0" y="370840"/>
                </a:lnTo>
                <a:close/>
              </a:path>
            </a:pathLst>
          </a:custGeom>
          <a:solidFill>
            <a:srgbClr val="F79546"/>
          </a:solidFill>
        </p:spPr>
        <p:txBody>
          <a:bodyPr wrap="square" lIns="0" tIns="0" rIns="0" bIns="0" rtlCol="0"/>
          <a:lstStyle/>
          <a:p>
            <a:endParaRPr/>
          </a:p>
        </p:txBody>
      </p:sp>
      <p:sp>
        <p:nvSpPr>
          <p:cNvPr id="58" name="object 58"/>
          <p:cNvSpPr/>
          <p:nvPr/>
        </p:nvSpPr>
        <p:spPr>
          <a:xfrm>
            <a:off x="3803900" y="4704273"/>
            <a:ext cx="1310640" cy="370840"/>
          </a:xfrm>
          <a:custGeom>
            <a:avLst/>
            <a:gdLst/>
            <a:ahLst/>
            <a:cxnLst/>
            <a:rect l="l" t="t" r="r" b="b"/>
            <a:pathLst>
              <a:path w="1310639" h="370839">
                <a:moveTo>
                  <a:pt x="0" y="370840"/>
                </a:moveTo>
                <a:lnTo>
                  <a:pt x="1310639" y="370840"/>
                </a:lnTo>
                <a:lnTo>
                  <a:pt x="1310639" y="0"/>
                </a:lnTo>
                <a:lnTo>
                  <a:pt x="0" y="0"/>
                </a:lnTo>
                <a:lnTo>
                  <a:pt x="0" y="370840"/>
                </a:lnTo>
                <a:close/>
              </a:path>
            </a:pathLst>
          </a:custGeom>
          <a:solidFill>
            <a:srgbClr val="F79546"/>
          </a:solidFill>
        </p:spPr>
        <p:txBody>
          <a:bodyPr wrap="square" lIns="0" tIns="0" rIns="0" bIns="0" rtlCol="0"/>
          <a:lstStyle/>
          <a:p>
            <a:endParaRPr/>
          </a:p>
        </p:txBody>
      </p:sp>
      <p:sp>
        <p:nvSpPr>
          <p:cNvPr id="59" name="object 59"/>
          <p:cNvSpPr/>
          <p:nvPr/>
        </p:nvSpPr>
        <p:spPr>
          <a:xfrm>
            <a:off x="5114541" y="4704273"/>
            <a:ext cx="1310640" cy="370840"/>
          </a:xfrm>
          <a:custGeom>
            <a:avLst/>
            <a:gdLst/>
            <a:ahLst/>
            <a:cxnLst/>
            <a:rect l="l" t="t" r="r" b="b"/>
            <a:pathLst>
              <a:path w="1310639" h="370839">
                <a:moveTo>
                  <a:pt x="0" y="370840"/>
                </a:moveTo>
                <a:lnTo>
                  <a:pt x="1310639" y="370840"/>
                </a:lnTo>
                <a:lnTo>
                  <a:pt x="1310639" y="0"/>
                </a:lnTo>
                <a:lnTo>
                  <a:pt x="0" y="0"/>
                </a:lnTo>
                <a:lnTo>
                  <a:pt x="0" y="370840"/>
                </a:lnTo>
                <a:close/>
              </a:path>
            </a:pathLst>
          </a:custGeom>
          <a:solidFill>
            <a:srgbClr val="F79546"/>
          </a:solidFill>
        </p:spPr>
        <p:txBody>
          <a:bodyPr wrap="square" lIns="0" tIns="0" rIns="0" bIns="0" rtlCol="0"/>
          <a:lstStyle/>
          <a:p>
            <a:endParaRPr/>
          </a:p>
        </p:txBody>
      </p:sp>
      <p:sp>
        <p:nvSpPr>
          <p:cNvPr id="60" name="object 60"/>
          <p:cNvSpPr/>
          <p:nvPr/>
        </p:nvSpPr>
        <p:spPr>
          <a:xfrm>
            <a:off x="6425180" y="4704273"/>
            <a:ext cx="1310640" cy="370840"/>
          </a:xfrm>
          <a:custGeom>
            <a:avLst/>
            <a:gdLst/>
            <a:ahLst/>
            <a:cxnLst/>
            <a:rect l="l" t="t" r="r" b="b"/>
            <a:pathLst>
              <a:path w="1310640" h="370839">
                <a:moveTo>
                  <a:pt x="0" y="370840"/>
                </a:moveTo>
                <a:lnTo>
                  <a:pt x="1310639" y="370840"/>
                </a:lnTo>
                <a:lnTo>
                  <a:pt x="1310639" y="0"/>
                </a:lnTo>
                <a:lnTo>
                  <a:pt x="0" y="0"/>
                </a:lnTo>
                <a:lnTo>
                  <a:pt x="0" y="370840"/>
                </a:lnTo>
                <a:close/>
              </a:path>
            </a:pathLst>
          </a:custGeom>
          <a:solidFill>
            <a:srgbClr val="F79546"/>
          </a:solidFill>
        </p:spPr>
        <p:txBody>
          <a:bodyPr wrap="square" lIns="0" tIns="0" rIns="0" bIns="0" rtlCol="0"/>
          <a:lstStyle/>
          <a:p>
            <a:endParaRPr/>
          </a:p>
        </p:txBody>
      </p:sp>
      <p:sp>
        <p:nvSpPr>
          <p:cNvPr id="61" name="object 61"/>
          <p:cNvSpPr/>
          <p:nvPr/>
        </p:nvSpPr>
        <p:spPr>
          <a:xfrm>
            <a:off x="2493260" y="4697923"/>
            <a:ext cx="0" cy="311150"/>
          </a:xfrm>
          <a:custGeom>
            <a:avLst/>
            <a:gdLst/>
            <a:ahLst/>
            <a:cxnLst/>
            <a:rect l="l" t="t" r="r" b="b"/>
            <a:pathLst>
              <a:path h="311150">
                <a:moveTo>
                  <a:pt x="0" y="0"/>
                </a:moveTo>
                <a:lnTo>
                  <a:pt x="0" y="311150"/>
                </a:lnTo>
              </a:path>
            </a:pathLst>
          </a:custGeom>
          <a:ln w="12700">
            <a:solidFill>
              <a:srgbClr val="FFFFFF"/>
            </a:solidFill>
          </a:ln>
        </p:spPr>
        <p:txBody>
          <a:bodyPr wrap="square" lIns="0" tIns="0" rIns="0" bIns="0" rtlCol="0"/>
          <a:lstStyle/>
          <a:p>
            <a:endParaRPr/>
          </a:p>
        </p:txBody>
      </p:sp>
      <p:sp>
        <p:nvSpPr>
          <p:cNvPr id="62" name="object 62"/>
          <p:cNvSpPr/>
          <p:nvPr/>
        </p:nvSpPr>
        <p:spPr>
          <a:xfrm>
            <a:off x="3803900" y="4697923"/>
            <a:ext cx="0" cy="311150"/>
          </a:xfrm>
          <a:custGeom>
            <a:avLst/>
            <a:gdLst/>
            <a:ahLst/>
            <a:cxnLst/>
            <a:rect l="l" t="t" r="r" b="b"/>
            <a:pathLst>
              <a:path h="311150">
                <a:moveTo>
                  <a:pt x="0" y="0"/>
                </a:moveTo>
                <a:lnTo>
                  <a:pt x="0" y="311150"/>
                </a:lnTo>
              </a:path>
            </a:pathLst>
          </a:custGeom>
          <a:ln w="12700">
            <a:solidFill>
              <a:srgbClr val="FFFFFF"/>
            </a:solidFill>
          </a:ln>
        </p:spPr>
        <p:txBody>
          <a:bodyPr wrap="square" lIns="0" tIns="0" rIns="0" bIns="0" rtlCol="0"/>
          <a:lstStyle/>
          <a:p>
            <a:endParaRPr/>
          </a:p>
        </p:txBody>
      </p:sp>
      <p:sp>
        <p:nvSpPr>
          <p:cNvPr id="63" name="object 63"/>
          <p:cNvSpPr/>
          <p:nvPr/>
        </p:nvSpPr>
        <p:spPr>
          <a:xfrm>
            <a:off x="5114541" y="4697923"/>
            <a:ext cx="0" cy="311150"/>
          </a:xfrm>
          <a:custGeom>
            <a:avLst/>
            <a:gdLst/>
            <a:ahLst/>
            <a:cxnLst/>
            <a:rect l="l" t="t" r="r" b="b"/>
            <a:pathLst>
              <a:path h="311150">
                <a:moveTo>
                  <a:pt x="0" y="0"/>
                </a:moveTo>
                <a:lnTo>
                  <a:pt x="0" y="311150"/>
                </a:lnTo>
              </a:path>
            </a:pathLst>
          </a:custGeom>
          <a:ln w="12700">
            <a:solidFill>
              <a:srgbClr val="FFFFFF"/>
            </a:solidFill>
          </a:ln>
        </p:spPr>
        <p:txBody>
          <a:bodyPr wrap="square" lIns="0" tIns="0" rIns="0" bIns="0" rtlCol="0"/>
          <a:lstStyle/>
          <a:p>
            <a:endParaRPr/>
          </a:p>
        </p:txBody>
      </p:sp>
      <p:sp>
        <p:nvSpPr>
          <p:cNvPr id="64" name="object 64"/>
          <p:cNvSpPr/>
          <p:nvPr/>
        </p:nvSpPr>
        <p:spPr>
          <a:xfrm>
            <a:off x="6425180" y="4697923"/>
            <a:ext cx="0" cy="311150"/>
          </a:xfrm>
          <a:custGeom>
            <a:avLst/>
            <a:gdLst/>
            <a:ahLst/>
            <a:cxnLst/>
            <a:rect l="l" t="t" r="r" b="b"/>
            <a:pathLst>
              <a:path h="311150">
                <a:moveTo>
                  <a:pt x="0" y="0"/>
                </a:moveTo>
                <a:lnTo>
                  <a:pt x="0" y="311150"/>
                </a:lnTo>
              </a:path>
            </a:pathLst>
          </a:custGeom>
          <a:ln w="12700">
            <a:solidFill>
              <a:srgbClr val="FFFFFF"/>
            </a:solidFill>
          </a:ln>
        </p:spPr>
        <p:txBody>
          <a:bodyPr wrap="square" lIns="0" tIns="0" rIns="0" bIns="0" rtlCol="0"/>
          <a:lstStyle/>
          <a:p>
            <a:endParaRPr/>
          </a:p>
        </p:txBody>
      </p:sp>
      <p:sp>
        <p:nvSpPr>
          <p:cNvPr id="65" name="object 65"/>
          <p:cNvSpPr/>
          <p:nvPr/>
        </p:nvSpPr>
        <p:spPr>
          <a:xfrm>
            <a:off x="1182621" y="4697923"/>
            <a:ext cx="0" cy="396240"/>
          </a:xfrm>
          <a:custGeom>
            <a:avLst/>
            <a:gdLst/>
            <a:ahLst/>
            <a:cxnLst/>
            <a:rect l="l" t="t" r="r" b="b"/>
            <a:pathLst>
              <a:path h="396239">
                <a:moveTo>
                  <a:pt x="0" y="0"/>
                </a:moveTo>
                <a:lnTo>
                  <a:pt x="0" y="396240"/>
                </a:lnTo>
              </a:path>
            </a:pathLst>
          </a:custGeom>
          <a:ln w="12700">
            <a:solidFill>
              <a:srgbClr val="FFFFFF"/>
            </a:solidFill>
          </a:ln>
        </p:spPr>
        <p:txBody>
          <a:bodyPr wrap="square" lIns="0" tIns="0" rIns="0" bIns="0" rtlCol="0"/>
          <a:lstStyle/>
          <a:p>
            <a:endParaRPr/>
          </a:p>
        </p:txBody>
      </p:sp>
      <p:sp>
        <p:nvSpPr>
          <p:cNvPr id="66" name="object 66"/>
          <p:cNvSpPr/>
          <p:nvPr/>
        </p:nvSpPr>
        <p:spPr>
          <a:xfrm>
            <a:off x="7735821" y="4697923"/>
            <a:ext cx="0" cy="396240"/>
          </a:xfrm>
          <a:custGeom>
            <a:avLst/>
            <a:gdLst/>
            <a:ahLst/>
            <a:cxnLst/>
            <a:rect l="l" t="t" r="r" b="b"/>
            <a:pathLst>
              <a:path h="396239">
                <a:moveTo>
                  <a:pt x="0" y="0"/>
                </a:moveTo>
                <a:lnTo>
                  <a:pt x="0" y="396240"/>
                </a:lnTo>
              </a:path>
            </a:pathLst>
          </a:custGeom>
          <a:ln w="12700">
            <a:solidFill>
              <a:srgbClr val="FFFFFF"/>
            </a:solidFill>
          </a:ln>
        </p:spPr>
        <p:txBody>
          <a:bodyPr wrap="square" lIns="0" tIns="0" rIns="0" bIns="0" rtlCol="0"/>
          <a:lstStyle/>
          <a:p>
            <a:endParaRPr/>
          </a:p>
        </p:txBody>
      </p:sp>
      <p:sp>
        <p:nvSpPr>
          <p:cNvPr id="67" name="object 67"/>
          <p:cNvSpPr/>
          <p:nvPr/>
        </p:nvSpPr>
        <p:spPr>
          <a:xfrm>
            <a:off x="1176271" y="4704273"/>
            <a:ext cx="6565900" cy="0"/>
          </a:xfrm>
          <a:custGeom>
            <a:avLst/>
            <a:gdLst/>
            <a:ahLst/>
            <a:cxnLst/>
            <a:rect l="l" t="t" r="r" b="b"/>
            <a:pathLst>
              <a:path w="6565900">
                <a:moveTo>
                  <a:pt x="0" y="0"/>
                </a:moveTo>
                <a:lnTo>
                  <a:pt x="6565900" y="0"/>
                </a:lnTo>
              </a:path>
            </a:pathLst>
          </a:custGeom>
          <a:ln w="12700">
            <a:solidFill>
              <a:srgbClr val="FFFFFF"/>
            </a:solidFill>
          </a:ln>
        </p:spPr>
        <p:txBody>
          <a:bodyPr wrap="square" lIns="0" tIns="0" rIns="0" bIns="0" rtlCol="0"/>
          <a:lstStyle/>
          <a:p>
            <a:endParaRPr/>
          </a:p>
        </p:txBody>
      </p:sp>
      <p:sp>
        <p:nvSpPr>
          <p:cNvPr id="68" name="object 68"/>
          <p:cNvSpPr/>
          <p:nvPr/>
        </p:nvSpPr>
        <p:spPr>
          <a:xfrm>
            <a:off x="7659621" y="5075113"/>
            <a:ext cx="82550" cy="0"/>
          </a:xfrm>
          <a:custGeom>
            <a:avLst/>
            <a:gdLst/>
            <a:ahLst/>
            <a:cxnLst/>
            <a:rect l="l" t="t" r="r" b="b"/>
            <a:pathLst>
              <a:path w="82550">
                <a:moveTo>
                  <a:pt x="0" y="0"/>
                </a:moveTo>
                <a:lnTo>
                  <a:pt x="82550" y="0"/>
                </a:lnTo>
              </a:path>
            </a:pathLst>
          </a:custGeom>
          <a:ln w="6350">
            <a:solidFill>
              <a:srgbClr val="FFFFFF"/>
            </a:solidFill>
          </a:ln>
        </p:spPr>
        <p:txBody>
          <a:bodyPr wrap="square" lIns="0" tIns="0" rIns="0" bIns="0" rtlCol="0"/>
          <a:lstStyle/>
          <a:p>
            <a:endParaRPr/>
          </a:p>
        </p:txBody>
      </p:sp>
      <p:sp>
        <p:nvSpPr>
          <p:cNvPr id="69" name="object 69"/>
          <p:cNvSpPr/>
          <p:nvPr/>
        </p:nvSpPr>
        <p:spPr>
          <a:xfrm>
            <a:off x="1179446" y="5056063"/>
            <a:ext cx="0" cy="38100"/>
          </a:xfrm>
          <a:custGeom>
            <a:avLst/>
            <a:gdLst/>
            <a:ahLst/>
            <a:cxnLst/>
            <a:rect l="l" t="t" r="r" b="b"/>
            <a:pathLst>
              <a:path h="38100">
                <a:moveTo>
                  <a:pt x="0" y="0"/>
                </a:moveTo>
                <a:lnTo>
                  <a:pt x="0" y="38100"/>
                </a:lnTo>
              </a:path>
            </a:pathLst>
          </a:custGeom>
          <a:ln w="6350">
            <a:solidFill>
              <a:srgbClr val="FFFFFF"/>
            </a:solidFill>
          </a:ln>
        </p:spPr>
        <p:txBody>
          <a:bodyPr wrap="square" lIns="0" tIns="0" rIns="0" bIns="0" rtlCol="0"/>
          <a:lstStyle/>
          <a:p>
            <a:endParaRPr/>
          </a:p>
        </p:txBody>
      </p:sp>
      <p:sp>
        <p:nvSpPr>
          <p:cNvPr id="70" name="object 70"/>
          <p:cNvSpPr txBox="1"/>
          <p:nvPr/>
        </p:nvSpPr>
        <p:spPr>
          <a:xfrm>
            <a:off x="1710051" y="4722637"/>
            <a:ext cx="257175"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10</a:t>
            </a:r>
            <a:endParaRPr sz="1800">
              <a:latin typeface="Calibri"/>
              <a:cs typeface="Calibri"/>
            </a:endParaRPr>
          </a:p>
        </p:txBody>
      </p:sp>
      <p:sp>
        <p:nvSpPr>
          <p:cNvPr id="71" name="object 71"/>
          <p:cNvSpPr txBox="1"/>
          <p:nvPr/>
        </p:nvSpPr>
        <p:spPr>
          <a:xfrm>
            <a:off x="3020946" y="4722637"/>
            <a:ext cx="257175"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20</a:t>
            </a:r>
            <a:endParaRPr sz="1800">
              <a:latin typeface="Calibri"/>
              <a:cs typeface="Calibri"/>
            </a:endParaRPr>
          </a:p>
        </p:txBody>
      </p:sp>
      <p:sp>
        <p:nvSpPr>
          <p:cNvPr id="72" name="object 72"/>
          <p:cNvSpPr/>
          <p:nvPr/>
        </p:nvSpPr>
        <p:spPr>
          <a:xfrm>
            <a:off x="1803269" y="5390771"/>
            <a:ext cx="134620" cy="610235"/>
          </a:xfrm>
          <a:custGeom>
            <a:avLst/>
            <a:gdLst/>
            <a:ahLst/>
            <a:cxnLst/>
            <a:rect l="l" t="t" r="r" b="b"/>
            <a:pathLst>
              <a:path w="134619" h="610235">
                <a:moveTo>
                  <a:pt x="67326" y="57441"/>
                </a:moveTo>
                <a:lnTo>
                  <a:pt x="52818" y="82152"/>
                </a:lnTo>
                <a:lnTo>
                  <a:pt x="51434" y="609625"/>
                </a:lnTo>
                <a:lnTo>
                  <a:pt x="80390" y="609701"/>
                </a:lnTo>
                <a:lnTo>
                  <a:pt x="81706" y="108140"/>
                </a:lnTo>
                <a:lnTo>
                  <a:pt x="81684" y="82152"/>
                </a:lnTo>
                <a:lnTo>
                  <a:pt x="67326" y="57441"/>
                </a:lnTo>
                <a:close/>
              </a:path>
              <a:path w="134619" h="610235">
                <a:moveTo>
                  <a:pt x="84191" y="28689"/>
                </a:moveTo>
                <a:lnTo>
                  <a:pt x="52958" y="28689"/>
                </a:lnTo>
                <a:lnTo>
                  <a:pt x="81914" y="28765"/>
                </a:lnTo>
                <a:lnTo>
                  <a:pt x="81774" y="82307"/>
                </a:lnTo>
                <a:lnTo>
                  <a:pt x="105409" y="122986"/>
                </a:lnTo>
                <a:lnTo>
                  <a:pt x="109346" y="129908"/>
                </a:lnTo>
                <a:lnTo>
                  <a:pt x="118237" y="132270"/>
                </a:lnTo>
                <a:lnTo>
                  <a:pt x="125094" y="128257"/>
                </a:lnTo>
                <a:lnTo>
                  <a:pt x="132080" y="124244"/>
                </a:lnTo>
                <a:lnTo>
                  <a:pt x="134365" y="115379"/>
                </a:lnTo>
                <a:lnTo>
                  <a:pt x="130428" y="108470"/>
                </a:lnTo>
                <a:lnTo>
                  <a:pt x="84191" y="28689"/>
                </a:lnTo>
                <a:close/>
              </a:path>
              <a:path w="134619" h="610235">
                <a:moveTo>
                  <a:pt x="67563" y="0"/>
                </a:moveTo>
                <a:lnTo>
                  <a:pt x="0" y="115036"/>
                </a:lnTo>
                <a:lnTo>
                  <a:pt x="2286" y="123901"/>
                </a:lnTo>
                <a:lnTo>
                  <a:pt x="9143" y="127952"/>
                </a:lnTo>
                <a:lnTo>
                  <a:pt x="16128" y="132003"/>
                </a:lnTo>
                <a:lnTo>
                  <a:pt x="25018" y="129692"/>
                </a:lnTo>
                <a:lnTo>
                  <a:pt x="28956" y="122796"/>
                </a:lnTo>
                <a:lnTo>
                  <a:pt x="52818" y="82152"/>
                </a:lnTo>
                <a:lnTo>
                  <a:pt x="52958" y="28689"/>
                </a:lnTo>
                <a:lnTo>
                  <a:pt x="84191" y="28689"/>
                </a:lnTo>
                <a:lnTo>
                  <a:pt x="67563" y="0"/>
                </a:lnTo>
                <a:close/>
              </a:path>
              <a:path w="134619" h="610235">
                <a:moveTo>
                  <a:pt x="81896" y="35991"/>
                </a:moveTo>
                <a:lnTo>
                  <a:pt x="54863" y="35991"/>
                </a:lnTo>
                <a:lnTo>
                  <a:pt x="79882" y="36055"/>
                </a:lnTo>
                <a:lnTo>
                  <a:pt x="67326" y="57441"/>
                </a:lnTo>
                <a:lnTo>
                  <a:pt x="81774" y="82307"/>
                </a:lnTo>
                <a:lnTo>
                  <a:pt x="81896" y="35991"/>
                </a:lnTo>
                <a:close/>
              </a:path>
              <a:path w="134619" h="610235">
                <a:moveTo>
                  <a:pt x="52958" y="28689"/>
                </a:moveTo>
                <a:lnTo>
                  <a:pt x="52818" y="82152"/>
                </a:lnTo>
                <a:lnTo>
                  <a:pt x="67326" y="57441"/>
                </a:lnTo>
                <a:lnTo>
                  <a:pt x="54863" y="35991"/>
                </a:lnTo>
                <a:lnTo>
                  <a:pt x="81896" y="35991"/>
                </a:lnTo>
                <a:lnTo>
                  <a:pt x="81914" y="28765"/>
                </a:lnTo>
                <a:lnTo>
                  <a:pt x="52958" y="28689"/>
                </a:lnTo>
                <a:close/>
              </a:path>
              <a:path w="134619" h="610235">
                <a:moveTo>
                  <a:pt x="54863" y="35991"/>
                </a:moveTo>
                <a:lnTo>
                  <a:pt x="67326" y="57441"/>
                </a:lnTo>
                <a:lnTo>
                  <a:pt x="79882" y="36055"/>
                </a:lnTo>
                <a:lnTo>
                  <a:pt x="54863" y="35991"/>
                </a:lnTo>
                <a:close/>
              </a:path>
            </a:pathLst>
          </a:custGeom>
          <a:solidFill>
            <a:srgbClr val="FF0000"/>
          </a:solidFill>
        </p:spPr>
        <p:txBody>
          <a:bodyPr wrap="square" lIns="0" tIns="0" rIns="0" bIns="0" rtlCol="0"/>
          <a:lstStyle/>
          <a:p>
            <a:endParaRPr/>
          </a:p>
        </p:txBody>
      </p:sp>
      <p:sp>
        <p:nvSpPr>
          <p:cNvPr id="73" name="object 73"/>
          <p:cNvSpPr txBox="1"/>
          <p:nvPr/>
        </p:nvSpPr>
        <p:spPr>
          <a:xfrm>
            <a:off x="1687446" y="5942472"/>
            <a:ext cx="36004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F=0</a:t>
            </a:r>
            <a:endParaRPr sz="1800">
              <a:latin typeface="Calibri"/>
              <a:cs typeface="Calibri"/>
            </a:endParaRPr>
          </a:p>
        </p:txBody>
      </p:sp>
      <p:sp>
        <p:nvSpPr>
          <p:cNvPr id="74" name="object 74"/>
          <p:cNvSpPr/>
          <p:nvPr/>
        </p:nvSpPr>
        <p:spPr>
          <a:xfrm>
            <a:off x="3098669" y="5390771"/>
            <a:ext cx="134620" cy="610235"/>
          </a:xfrm>
          <a:custGeom>
            <a:avLst/>
            <a:gdLst/>
            <a:ahLst/>
            <a:cxnLst/>
            <a:rect l="l" t="t" r="r" b="b"/>
            <a:pathLst>
              <a:path w="134619" h="610235">
                <a:moveTo>
                  <a:pt x="67326" y="57441"/>
                </a:moveTo>
                <a:lnTo>
                  <a:pt x="52818" y="82152"/>
                </a:lnTo>
                <a:lnTo>
                  <a:pt x="51434" y="609625"/>
                </a:lnTo>
                <a:lnTo>
                  <a:pt x="80390" y="609701"/>
                </a:lnTo>
                <a:lnTo>
                  <a:pt x="81706" y="108140"/>
                </a:lnTo>
                <a:lnTo>
                  <a:pt x="81684" y="82152"/>
                </a:lnTo>
                <a:lnTo>
                  <a:pt x="67326" y="57441"/>
                </a:lnTo>
                <a:close/>
              </a:path>
              <a:path w="134619" h="610235">
                <a:moveTo>
                  <a:pt x="84191" y="28689"/>
                </a:moveTo>
                <a:lnTo>
                  <a:pt x="52958" y="28689"/>
                </a:lnTo>
                <a:lnTo>
                  <a:pt x="81914" y="28765"/>
                </a:lnTo>
                <a:lnTo>
                  <a:pt x="81774" y="82307"/>
                </a:lnTo>
                <a:lnTo>
                  <a:pt x="105409" y="122986"/>
                </a:lnTo>
                <a:lnTo>
                  <a:pt x="109346" y="129908"/>
                </a:lnTo>
                <a:lnTo>
                  <a:pt x="118237" y="132270"/>
                </a:lnTo>
                <a:lnTo>
                  <a:pt x="125094" y="128257"/>
                </a:lnTo>
                <a:lnTo>
                  <a:pt x="132080" y="124244"/>
                </a:lnTo>
                <a:lnTo>
                  <a:pt x="134365" y="115379"/>
                </a:lnTo>
                <a:lnTo>
                  <a:pt x="130428" y="108470"/>
                </a:lnTo>
                <a:lnTo>
                  <a:pt x="84191" y="28689"/>
                </a:lnTo>
                <a:close/>
              </a:path>
              <a:path w="134619" h="610235">
                <a:moveTo>
                  <a:pt x="67563" y="0"/>
                </a:moveTo>
                <a:lnTo>
                  <a:pt x="0" y="115036"/>
                </a:lnTo>
                <a:lnTo>
                  <a:pt x="2286" y="123901"/>
                </a:lnTo>
                <a:lnTo>
                  <a:pt x="9143" y="127952"/>
                </a:lnTo>
                <a:lnTo>
                  <a:pt x="16128" y="132003"/>
                </a:lnTo>
                <a:lnTo>
                  <a:pt x="25018" y="129692"/>
                </a:lnTo>
                <a:lnTo>
                  <a:pt x="28956" y="122796"/>
                </a:lnTo>
                <a:lnTo>
                  <a:pt x="52818" y="82152"/>
                </a:lnTo>
                <a:lnTo>
                  <a:pt x="52958" y="28689"/>
                </a:lnTo>
                <a:lnTo>
                  <a:pt x="84191" y="28689"/>
                </a:lnTo>
                <a:lnTo>
                  <a:pt x="67563" y="0"/>
                </a:lnTo>
                <a:close/>
              </a:path>
              <a:path w="134619" h="610235">
                <a:moveTo>
                  <a:pt x="81896" y="35991"/>
                </a:moveTo>
                <a:lnTo>
                  <a:pt x="54863" y="35991"/>
                </a:lnTo>
                <a:lnTo>
                  <a:pt x="79882" y="36055"/>
                </a:lnTo>
                <a:lnTo>
                  <a:pt x="67326" y="57441"/>
                </a:lnTo>
                <a:lnTo>
                  <a:pt x="81774" y="82307"/>
                </a:lnTo>
                <a:lnTo>
                  <a:pt x="81896" y="35991"/>
                </a:lnTo>
                <a:close/>
              </a:path>
              <a:path w="134619" h="610235">
                <a:moveTo>
                  <a:pt x="52958" y="28689"/>
                </a:moveTo>
                <a:lnTo>
                  <a:pt x="52818" y="82152"/>
                </a:lnTo>
                <a:lnTo>
                  <a:pt x="67326" y="57441"/>
                </a:lnTo>
                <a:lnTo>
                  <a:pt x="54863" y="35991"/>
                </a:lnTo>
                <a:lnTo>
                  <a:pt x="81896" y="35991"/>
                </a:lnTo>
                <a:lnTo>
                  <a:pt x="81914" y="28765"/>
                </a:lnTo>
                <a:lnTo>
                  <a:pt x="52958" y="28689"/>
                </a:lnTo>
                <a:close/>
              </a:path>
              <a:path w="134619" h="610235">
                <a:moveTo>
                  <a:pt x="54863" y="35991"/>
                </a:moveTo>
                <a:lnTo>
                  <a:pt x="67326" y="57441"/>
                </a:lnTo>
                <a:lnTo>
                  <a:pt x="79882" y="36055"/>
                </a:lnTo>
                <a:lnTo>
                  <a:pt x="54863" y="35991"/>
                </a:lnTo>
                <a:close/>
              </a:path>
            </a:pathLst>
          </a:custGeom>
          <a:solidFill>
            <a:srgbClr val="FF0000"/>
          </a:solidFill>
        </p:spPr>
        <p:txBody>
          <a:bodyPr wrap="square" lIns="0" tIns="0" rIns="0" bIns="0" rtlCol="0"/>
          <a:lstStyle/>
          <a:p>
            <a:endParaRPr/>
          </a:p>
        </p:txBody>
      </p:sp>
      <p:sp>
        <p:nvSpPr>
          <p:cNvPr id="75" name="object 75"/>
          <p:cNvSpPr txBox="1"/>
          <p:nvPr/>
        </p:nvSpPr>
        <p:spPr>
          <a:xfrm>
            <a:off x="2972559" y="5942472"/>
            <a:ext cx="38354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R</a:t>
            </a:r>
            <a:r>
              <a:rPr sz="1800" b="1" spc="-5" dirty="0">
                <a:latin typeface="Calibri"/>
                <a:cs typeface="Calibri"/>
              </a:rPr>
              <a:t>=1</a:t>
            </a:r>
            <a:endParaRPr sz="1800">
              <a:latin typeface="Calibri"/>
              <a:cs typeface="Calibri"/>
            </a:endParaRPr>
          </a:p>
        </p:txBody>
      </p:sp>
      <p:sp>
        <p:nvSpPr>
          <p:cNvPr id="76" name="object 76"/>
          <p:cNvSpPr/>
          <p:nvPr/>
        </p:nvSpPr>
        <p:spPr>
          <a:xfrm>
            <a:off x="1182621" y="5009073"/>
            <a:ext cx="1295400" cy="370840"/>
          </a:xfrm>
          <a:custGeom>
            <a:avLst/>
            <a:gdLst/>
            <a:ahLst/>
            <a:cxnLst/>
            <a:rect l="l" t="t" r="r" b="b"/>
            <a:pathLst>
              <a:path w="1295400" h="370839">
                <a:moveTo>
                  <a:pt x="0" y="370840"/>
                </a:moveTo>
                <a:lnTo>
                  <a:pt x="1295400" y="370840"/>
                </a:lnTo>
                <a:lnTo>
                  <a:pt x="1295400" y="0"/>
                </a:lnTo>
                <a:lnTo>
                  <a:pt x="0" y="0"/>
                </a:lnTo>
                <a:lnTo>
                  <a:pt x="0" y="370840"/>
                </a:lnTo>
                <a:close/>
              </a:path>
            </a:pathLst>
          </a:custGeom>
          <a:solidFill>
            <a:srgbClr val="FFFFFF"/>
          </a:solidFill>
        </p:spPr>
        <p:txBody>
          <a:bodyPr wrap="square" lIns="0" tIns="0" rIns="0" bIns="0" rtlCol="0"/>
          <a:lstStyle/>
          <a:p>
            <a:endParaRPr/>
          </a:p>
        </p:txBody>
      </p:sp>
      <p:sp>
        <p:nvSpPr>
          <p:cNvPr id="77" name="object 77"/>
          <p:cNvSpPr/>
          <p:nvPr/>
        </p:nvSpPr>
        <p:spPr>
          <a:xfrm>
            <a:off x="2478021" y="5009073"/>
            <a:ext cx="1295400" cy="370840"/>
          </a:xfrm>
          <a:custGeom>
            <a:avLst/>
            <a:gdLst/>
            <a:ahLst/>
            <a:cxnLst/>
            <a:rect l="l" t="t" r="r" b="b"/>
            <a:pathLst>
              <a:path w="1295400" h="370839">
                <a:moveTo>
                  <a:pt x="0" y="370840"/>
                </a:moveTo>
                <a:lnTo>
                  <a:pt x="1295400" y="370840"/>
                </a:lnTo>
                <a:lnTo>
                  <a:pt x="1295400" y="0"/>
                </a:lnTo>
                <a:lnTo>
                  <a:pt x="0" y="0"/>
                </a:lnTo>
                <a:lnTo>
                  <a:pt x="0" y="370840"/>
                </a:lnTo>
                <a:close/>
              </a:path>
            </a:pathLst>
          </a:custGeom>
          <a:solidFill>
            <a:srgbClr val="FFFFFF"/>
          </a:solidFill>
        </p:spPr>
        <p:txBody>
          <a:bodyPr wrap="square" lIns="0" tIns="0" rIns="0" bIns="0" rtlCol="0"/>
          <a:lstStyle/>
          <a:p>
            <a:endParaRPr/>
          </a:p>
        </p:txBody>
      </p:sp>
      <p:sp>
        <p:nvSpPr>
          <p:cNvPr id="78" name="object 78"/>
          <p:cNvSpPr/>
          <p:nvPr/>
        </p:nvSpPr>
        <p:spPr>
          <a:xfrm>
            <a:off x="3773421" y="5009073"/>
            <a:ext cx="1295400" cy="370840"/>
          </a:xfrm>
          <a:custGeom>
            <a:avLst/>
            <a:gdLst/>
            <a:ahLst/>
            <a:cxnLst/>
            <a:rect l="l" t="t" r="r" b="b"/>
            <a:pathLst>
              <a:path w="1295400" h="370839">
                <a:moveTo>
                  <a:pt x="0" y="370840"/>
                </a:moveTo>
                <a:lnTo>
                  <a:pt x="1295400" y="370840"/>
                </a:lnTo>
                <a:lnTo>
                  <a:pt x="1295400" y="0"/>
                </a:lnTo>
                <a:lnTo>
                  <a:pt x="0" y="0"/>
                </a:lnTo>
                <a:lnTo>
                  <a:pt x="0" y="370840"/>
                </a:lnTo>
                <a:close/>
              </a:path>
            </a:pathLst>
          </a:custGeom>
          <a:solidFill>
            <a:srgbClr val="FFFFFF"/>
          </a:solidFill>
        </p:spPr>
        <p:txBody>
          <a:bodyPr wrap="square" lIns="0" tIns="0" rIns="0" bIns="0" rtlCol="0"/>
          <a:lstStyle/>
          <a:p>
            <a:endParaRPr/>
          </a:p>
        </p:txBody>
      </p:sp>
      <p:sp>
        <p:nvSpPr>
          <p:cNvPr id="79" name="object 79"/>
          <p:cNvSpPr/>
          <p:nvPr/>
        </p:nvSpPr>
        <p:spPr>
          <a:xfrm>
            <a:off x="5068821" y="5009073"/>
            <a:ext cx="1295400" cy="370840"/>
          </a:xfrm>
          <a:custGeom>
            <a:avLst/>
            <a:gdLst/>
            <a:ahLst/>
            <a:cxnLst/>
            <a:rect l="l" t="t" r="r" b="b"/>
            <a:pathLst>
              <a:path w="1295400" h="370839">
                <a:moveTo>
                  <a:pt x="0" y="370840"/>
                </a:moveTo>
                <a:lnTo>
                  <a:pt x="1295400" y="370840"/>
                </a:lnTo>
                <a:lnTo>
                  <a:pt x="1295400" y="0"/>
                </a:lnTo>
                <a:lnTo>
                  <a:pt x="0" y="0"/>
                </a:lnTo>
                <a:lnTo>
                  <a:pt x="0" y="370840"/>
                </a:lnTo>
                <a:close/>
              </a:path>
            </a:pathLst>
          </a:custGeom>
          <a:solidFill>
            <a:srgbClr val="FFFFFF"/>
          </a:solidFill>
        </p:spPr>
        <p:txBody>
          <a:bodyPr wrap="square" lIns="0" tIns="0" rIns="0" bIns="0" rtlCol="0"/>
          <a:lstStyle/>
          <a:p>
            <a:endParaRPr/>
          </a:p>
        </p:txBody>
      </p:sp>
      <p:sp>
        <p:nvSpPr>
          <p:cNvPr id="80" name="object 80"/>
          <p:cNvSpPr/>
          <p:nvPr/>
        </p:nvSpPr>
        <p:spPr>
          <a:xfrm>
            <a:off x="6364221" y="5009073"/>
            <a:ext cx="1295400" cy="370840"/>
          </a:xfrm>
          <a:custGeom>
            <a:avLst/>
            <a:gdLst/>
            <a:ahLst/>
            <a:cxnLst/>
            <a:rect l="l" t="t" r="r" b="b"/>
            <a:pathLst>
              <a:path w="1295400" h="370839">
                <a:moveTo>
                  <a:pt x="0" y="370840"/>
                </a:moveTo>
                <a:lnTo>
                  <a:pt x="1295400" y="370840"/>
                </a:lnTo>
                <a:lnTo>
                  <a:pt x="1295400" y="0"/>
                </a:lnTo>
                <a:lnTo>
                  <a:pt x="0" y="0"/>
                </a:lnTo>
                <a:lnTo>
                  <a:pt x="0" y="370840"/>
                </a:lnTo>
                <a:close/>
              </a:path>
            </a:pathLst>
          </a:custGeom>
          <a:solidFill>
            <a:srgbClr val="FFFFFF"/>
          </a:solidFill>
        </p:spPr>
        <p:txBody>
          <a:bodyPr wrap="square" lIns="0" tIns="0" rIns="0" bIns="0" rtlCol="0"/>
          <a:lstStyle/>
          <a:p>
            <a:endParaRPr/>
          </a:p>
        </p:txBody>
      </p:sp>
      <p:sp>
        <p:nvSpPr>
          <p:cNvPr id="81" name="object 81"/>
          <p:cNvSpPr/>
          <p:nvPr/>
        </p:nvSpPr>
        <p:spPr>
          <a:xfrm>
            <a:off x="2478021" y="5002723"/>
            <a:ext cx="0" cy="396240"/>
          </a:xfrm>
          <a:custGeom>
            <a:avLst/>
            <a:gdLst/>
            <a:ahLst/>
            <a:cxnLst/>
            <a:rect l="l" t="t" r="r" b="b"/>
            <a:pathLst>
              <a:path h="396239">
                <a:moveTo>
                  <a:pt x="0" y="0"/>
                </a:moveTo>
                <a:lnTo>
                  <a:pt x="0" y="396240"/>
                </a:lnTo>
              </a:path>
            </a:pathLst>
          </a:custGeom>
          <a:ln w="12700">
            <a:solidFill>
              <a:srgbClr val="FFFFFF"/>
            </a:solidFill>
          </a:ln>
        </p:spPr>
        <p:txBody>
          <a:bodyPr wrap="square" lIns="0" tIns="0" rIns="0" bIns="0" rtlCol="0"/>
          <a:lstStyle/>
          <a:p>
            <a:endParaRPr/>
          </a:p>
        </p:txBody>
      </p:sp>
      <p:sp>
        <p:nvSpPr>
          <p:cNvPr id="82" name="object 82"/>
          <p:cNvSpPr/>
          <p:nvPr/>
        </p:nvSpPr>
        <p:spPr>
          <a:xfrm>
            <a:off x="3773421" y="5002723"/>
            <a:ext cx="0" cy="396240"/>
          </a:xfrm>
          <a:custGeom>
            <a:avLst/>
            <a:gdLst/>
            <a:ahLst/>
            <a:cxnLst/>
            <a:rect l="l" t="t" r="r" b="b"/>
            <a:pathLst>
              <a:path h="396239">
                <a:moveTo>
                  <a:pt x="0" y="0"/>
                </a:moveTo>
                <a:lnTo>
                  <a:pt x="0" y="396240"/>
                </a:lnTo>
              </a:path>
            </a:pathLst>
          </a:custGeom>
          <a:ln w="12700">
            <a:solidFill>
              <a:srgbClr val="FFFFFF"/>
            </a:solidFill>
          </a:ln>
        </p:spPr>
        <p:txBody>
          <a:bodyPr wrap="square" lIns="0" tIns="0" rIns="0" bIns="0" rtlCol="0"/>
          <a:lstStyle/>
          <a:p>
            <a:endParaRPr/>
          </a:p>
        </p:txBody>
      </p:sp>
      <p:sp>
        <p:nvSpPr>
          <p:cNvPr id="83" name="object 83"/>
          <p:cNvSpPr/>
          <p:nvPr/>
        </p:nvSpPr>
        <p:spPr>
          <a:xfrm>
            <a:off x="5068821" y="5002723"/>
            <a:ext cx="0" cy="396240"/>
          </a:xfrm>
          <a:custGeom>
            <a:avLst/>
            <a:gdLst/>
            <a:ahLst/>
            <a:cxnLst/>
            <a:rect l="l" t="t" r="r" b="b"/>
            <a:pathLst>
              <a:path h="396239">
                <a:moveTo>
                  <a:pt x="0" y="0"/>
                </a:moveTo>
                <a:lnTo>
                  <a:pt x="0" y="396240"/>
                </a:lnTo>
              </a:path>
            </a:pathLst>
          </a:custGeom>
          <a:ln w="12700">
            <a:solidFill>
              <a:srgbClr val="FFFFFF"/>
            </a:solidFill>
          </a:ln>
        </p:spPr>
        <p:txBody>
          <a:bodyPr wrap="square" lIns="0" tIns="0" rIns="0" bIns="0" rtlCol="0"/>
          <a:lstStyle/>
          <a:p>
            <a:endParaRPr/>
          </a:p>
        </p:txBody>
      </p:sp>
      <p:sp>
        <p:nvSpPr>
          <p:cNvPr id="84" name="object 84"/>
          <p:cNvSpPr/>
          <p:nvPr/>
        </p:nvSpPr>
        <p:spPr>
          <a:xfrm>
            <a:off x="6364221" y="5002723"/>
            <a:ext cx="0" cy="396240"/>
          </a:xfrm>
          <a:custGeom>
            <a:avLst/>
            <a:gdLst/>
            <a:ahLst/>
            <a:cxnLst/>
            <a:rect l="l" t="t" r="r" b="b"/>
            <a:pathLst>
              <a:path h="396239">
                <a:moveTo>
                  <a:pt x="0" y="0"/>
                </a:moveTo>
                <a:lnTo>
                  <a:pt x="0" y="396240"/>
                </a:lnTo>
              </a:path>
            </a:pathLst>
          </a:custGeom>
          <a:ln w="12700">
            <a:solidFill>
              <a:srgbClr val="FFFFFF"/>
            </a:solidFill>
          </a:ln>
        </p:spPr>
        <p:txBody>
          <a:bodyPr wrap="square" lIns="0" tIns="0" rIns="0" bIns="0" rtlCol="0"/>
          <a:lstStyle/>
          <a:p>
            <a:endParaRPr/>
          </a:p>
        </p:txBody>
      </p:sp>
      <p:sp>
        <p:nvSpPr>
          <p:cNvPr id="85" name="object 85"/>
          <p:cNvSpPr/>
          <p:nvPr/>
        </p:nvSpPr>
        <p:spPr>
          <a:xfrm>
            <a:off x="1182621" y="5002723"/>
            <a:ext cx="0" cy="396240"/>
          </a:xfrm>
          <a:custGeom>
            <a:avLst/>
            <a:gdLst/>
            <a:ahLst/>
            <a:cxnLst/>
            <a:rect l="l" t="t" r="r" b="b"/>
            <a:pathLst>
              <a:path h="396239">
                <a:moveTo>
                  <a:pt x="0" y="0"/>
                </a:moveTo>
                <a:lnTo>
                  <a:pt x="0" y="396240"/>
                </a:lnTo>
              </a:path>
            </a:pathLst>
          </a:custGeom>
          <a:ln w="12700">
            <a:solidFill>
              <a:srgbClr val="FFFFFF"/>
            </a:solidFill>
          </a:ln>
        </p:spPr>
        <p:txBody>
          <a:bodyPr wrap="square" lIns="0" tIns="0" rIns="0" bIns="0" rtlCol="0"/>
          <a:lstStyle/>
          <a:p>
            <a:endParaRPr/>
          </a:p>
        </p:txBody>
      </p:sp>
      <p:sp>
        <p:nvSpPr>
          <p:cNvPr id="86" name="object 86"/>
          <p:cNvSpPr/>
          <p:nvPr/>
        </p:nvSpPr>
        <p:spPr>
          <a:xfrm>
            <a:off x="7659621" y="5002723"/>
            <a:ext cx="0" cy="396240"/>
          </a:xfrm>
          <a:custGeom>
            <a:avLst/>
            <a:gdLst/>
            <a:ahLst/>
            <a:cxnLst/>
            <a:rect l="l" t="t" r="r" b="b"/>
            <a:pathLst>
              <a:path h="396239">
                <a:moveTo>
                  <a:pt x="0" y="0"/>
                </a:moveTo>
                <a:lnTo>
                  <a:pt x="0" y="396240"/>
                </a:lnTo>
              </a:path>
            </a:pathLst>
          </a:custGeom>
          <a:ln w="12700">
            <a:solidFill>
              <a:srgbClr val="FFFFFF"/>
            </a:solidFill>
          </a:ln>
        </p:spPr>
        <p:txBody>
          <a:bodyPr wrap="square" lIns="0" tIns="0" rIns="0" bIns="0" rtlCol="0"/>
          <a:lstStyle/>
          <a:p>
            <a:endParaRPr/>
          </a:p>
        </p:txBody>
      </p:sp>
      <p:sp>
        <p:nvSpPr>
          <p:cNvPr id="87" name="object 87"/>
          <p:cNvSpPr/>
          <p:nvPr/>
        </p:nvSpPr>
        <p:spPr>
          <a:xfrm>
            <a:off x="1176271" y="5009073"/>
            <a:ext cx="6489700" cy="0"/>
          </a:xfrm>
          <a:custGeom>
            <a:avLst/>
            <a:gdLst/>
            <a:ahLst/>
            <a:cxnLst/>
            <a:rect l="l" t="t" r="r" b="b"/>
            <a:pathLst>
              <a:path w="6489700">
                <a:moveTo>
                  <a:pt x="0" y="0"/>
                </a:moveTo>
                <a:lnTo>
                  <a:pt x="6489700" y="0"/>
                </a:lnTo>
              </a:path>
            </a:pathLst>
          </a:custGeom>
          <a:ln w="12700">
            <a:solidFill>
              <a:srgbClr val="FFFFFF"/>
            </a:solidFill>
          </a:ln>
        </p:spPr>
        <p:txBody>
          <a:bodyPr wrap="square" lIns="0" tIns="0" rIns="0" bIns="0" rtlCol="0"/>
          <a:lstStyle/>
          <a:p>
            <a:endParaRPr/>
          </a:p>
        </p:txBody>
      </p:sp>
      <p:sp>
        <p:nvSpPr>
          <p:cNvPr id="88" name="object 88"/>
          <p:cNvSpPr/>
          <p:nvPr/>
        </p:nvSpPr>
        <p:spPr>
          <a:xfrm>
            <a:off x="1176271" y="5379913"/>
            <a:ext cx="6489700" cy="0"/>
          </a:xfrm>
          <a:custGeom>
            <a:avLst/>
            <a:gdLst/>
            <a:ahLst/>
            <a:cxnLst/>
            <a:rect l="l" t="t" r="r" b="b"/>
            <a:pathLst>
              <a:path w="6489700">
                <a:moveTo>
                  <a:pt x="0" y="0"/>
                </a:moveTo>
                <a:lnTo>
                  <a:pt x="6489700" y="0"/>
                </a:lnTo>
              </a:path>
            </a:pathLst>
          </a:custGeom>
          <a:ln w="38100">
            <a:solidFill>
              <a:srgbClr val="FFFFFF"/>
            </a:solidFill>
          </a:ln>
        </p:spPr>
        <p:txBody>
          <a:bodyPr wrap="square" lIns="0" tIns="0" rIns="0" bIns="0" rtlCol="0"/>
          <a:lstStyle/>
          <a:p>
            <a:endParaRPr/>
          </a:p>
        </p:txBody>
      </p:sp>
      <p:sp>
        <p:nvSpPr>
          <p:cNvPr id="89" name="object 89"/>
          <p:cNvSpPr txBox="1"/>
          <p:nvPr/>
        </p:nvSpPr>
        <p:spPr>
          <a:xfrm>
            <a:off x="1615818" y="5028072"/>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A[0]</a:t>
            </a:r>
            <a:endParaRPr sz="1800">
              <a:latin typeface="Calibri"/>
              <a:cs typeface="Calibri"/>
            </a:endParaRPr>
          </a:p>
        </p:txBody>
      </p:sp>
      <p:sp>
        <p:nvSpPr>
          <p:cNvPr id="90" name="object 90"/>
          <p:cNvSpPr txBox="1"/>
          <p:nvPr/>
        </p:nvSpPr>
        <p:spPr>
          <a:xfrm>
            <a:off x="2911598" y="5028072"/>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A[1]</a:t>
            </a:r>
            <a:endParaRPr sz="1800">
              <a:latin typeface="Calibri"/>
              <a:cs typeface="Calibri"/>
            </a:endParaRPr>
          </a:p>
        </p:txBody>
      </p:sp>
      <p:sp>
        <p:nvSpPr>
          <p:cNvPr id="91" name="object 91"/>
          <p:cNvSpPr txBox="1"/>
          <p:nvPr/>
        </p:nvSpPr>
        <p:spPr>
          <a:xfrm>
            <a:off x="4206999" y="5028072"/>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A[2]</a:t>
            </a:r>
            <a:endParaRPr sz="1800">
              <a:latin typeface="Calibri"/>
              <a:cs typeface="Calibri"/>
            </a:endParaRPr>
          </a:p>
        </p:txBody>
      </p:sp>
      <p:sp>
        <p:nvSpPr>
          <p:cNvPr id="92" name="object 92"/>
          <p:cNvSpPr txBox="1"/>
          <p:nvPr/>
        </p:nvSpPr>
        <p:spPr>
          <a:xfrm>
            <a:off x="5502653" y="5028072"/>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A[3]</a:t>
            </a:r>
            <a:endParaRPr sz="1800">
              <a:latin typeface="Calibri"/>
              <a:cs typeface="Calibri"/>
            </a:endParaRPr>
          </a:p>
        </p:txBody>
      </p:sp>
      <p:sp>
        <p:nvSpPr>
          <p:cNvPr id="93" name="object 93"/>
          <p:cNvSpPr txBox="1"/>
          <p:nvPr/>
        </p:nvSpPr>
        <p:spPr>
          <a:xfrm>
            <a:off x="6798052" y="5028072"/>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A[4]</a:t>
            </a:r>
            <a:endParaRPr sz="1800">
              <a:latin typeface="Calibri"/>
              <a:cs typeface="Calibri"/>
            </a:endParaRPr>
          </a:p>
        </p:txBody>
      </p:sp>
      <p:sp>
        <p:nvSpPr>
          <p:cNvPr id="94" name="Date Placeholder 93">
            <a:extLst>
              <a:ext uri="{FF2B5EF4-FFF2-40B4-BE49-F238E27FC236}">
                <a16:creationId xmlns:a16="http://schemas.microsoft.com/office/drawing/2014/main" xmlns="" id="{8E6E75F9-61F3-4AD1-8504-1D087D07D7A8}"/>
              </a:ext>
            </a:extLst>
          </p:cNvPr>
          <p:cNvSpPr>
            <a:spLocks noGrp="1"/>
          </p:cNvSpPr>
          <p:nvPr>
            <p:ph type="dt" sz="half" idx="10"/>
          </p:nvPr>
        </p:nvSpPr>
        <p:spPr/>
        <p:txBody>
          <a:bodyPr/>
          <a:lstStyle/>
          <a:p>
            <a:fld id="{F4E04E73-7643-4ECC-AB93-FC4EAAD71BE9}" type="datetime1">
              <a:rPr lang="en-US" smtClean="0"/>
              <a:pPr/>
              <a:t>11/3/2022</a:t>
            </a:fld>
            <a:endParaRPr lang="en-US"/>
          </a:p>
        </p:txBody>
      </p:sp>
      <p:sp>
        <p:nvSpPr>
          <p:cNvPr id="96" name="Slide Number Placeholder 95">
            <a:extLst>
              <a:ext uri="{FF2B5EF4-FFF2-40B4-BE49-F238E27FC236}">
                <a16:creationId xmlns:a16="http://schemas.microsoft.com/office/drawing/2014/main" xmlns="" id="{CFCFA983-521E-42FD-B95F-CDCD5704F4E1}"/>
              </a:ext>
            </a:extLst>
          </p:cNvPr>
          <p:cNvSpPr>
            <a:spLocks noGrp="1"/>
          </p:cNvSpPr>
          <p:nvPr>
            <p:ph type="sldNum" sz="quarter" idx="12"/>
          </p:nvPr>
        </p:nvSpPr>
        <p:spPr/>
        <p:txBody>
          <a:bodyPr/>
          <a:lstStyle/>
          <a:p>
            <a:fld id="{B6F15528-21DE-4FAA-801E-634DDDAF4B2B}" type="slidenum">
              <a:rPr lang="en-US" smtClean="0"/>
              <a:pPr/>
              <a:t>100</a:t>
            </a:fld>
            <a:endParaRPr lang="en-US"/>
          </a:p>
        </p:txBody>
      </p:sp>
      <p:sp>
        <p:nvSpPr>
          <p:cNvPr id="97" name="Title 1">
            <a:extLst>
              <a:ext uri="{FF2B5EF4-FFF2-40B4-BE49-F238E27FC236}">
                <a16:creationId xmlns:a16="http://schemas.microsoft.com/office/drawing/2014/main" xmlns="" id="{C3DF47CB-9F4F-44C2-AE54-3F03B7BD58A1}"/>
              </a:ext>
            </a:extLst>
          </p:cNvPr>
          <p:cNvSpPr txBox="1">
            <a:spLocks/>
          </p:cNvSpPr>
          <p:nvPr/>
        </p:nvSpPr>
        <p:spPr>
          <a:xfrm>
            <a:off x="1371600" y="-2328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98" name="Picture 2" descr="E:\NIET\Project\xLogo11.png.pagespeed.ic.pydHLuCQEZ.png">
            <a:extLst>
              <a:ext uri="{FF2B5EF4-FFF2-40B4-BE49-F238E27FC236}">
                <a16:creationId xmlns:a16="http://schemas.microsoft.com/office/drawing/2014/main" xmlns="" id="{D73876DD-29B1-4883-9852-8D1618E4BBD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9" name="Footer Placeholder 9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668FCB53-68DD-440B-A691-4A6D35AE8357}"/>
              </a:ext>
            </a:extLst>
          </p:cNvPr>
          <p:cNvPicPr>
            <a:picLocks noGrp="1" noChangeAspect="1"/>
          </p:cNvPicPr>
          <p:nvPr>
            <p:ph idx="1"/>
          </p:nvPr>
        </p:nvPicPr>
        <p:blipFill>
          <a:blip r:embed="rId2"/>
          <a:stretch>
            <a:fillRect/>
          </a:stretch>
        </p:blipFill>
        <p:spPr>
          <a:xfrm>
            <a:off x="544016" y="1169122"/>
            <a:ext cx="7772400" cy="4525963"/>
          </a:xfrm>
        </p:spPr>
      </p:pic>
      <p:sp>
        <p:nvSpPr>
          <p:cNvPr id="4" name="Date Placeholder 3">
            <a:extLst>
              <a:ext uri="{FF2B5EF4-FFF2-40B4-BE49-F238E27FC236}">
                <a16:creationId xmlns:a16="http://schemas.microsoft.com/office/drawing/2014/main" xmlns="" id="{81407B94-5234-4F6F-9A7A-BE715A585CE1}"/>
              </a:ext>
            </a:extLst>
          </p:cNvPr>
          <p:cNvSpPr>
            <a:spLocks noGrp="1"/>
          </p:cNvSpPr>
          <p:nvPr>
            <p:ph type="dt" sz="half" idx="10"/>
          </p:nvPr>
        </p:nvSpPr>
        <p:spPr/>
        <p:txBody>
          <a:bodyPr/>
          <a:lstStyle/>
          <a:p>
            <a:fld id="{DAC92B3B-7AC0-4754-AEED-01934CAA0325}" type="datetime1">
              <a:rPr lang="en-US" smtClean="0"/>
              <a:pPr/>
              <a:t>11/3/2022</a:t>
            </a:fld>
            <a:endParaRPr lang="en-US"/>
          </a:p>
        </p:txBody>
      </p:sp>
      <p:sp>
        <p:nvSpPr>
          <p:cNvPr id="6" name="Slide Number Placeholder 5">
            <a:extLst>
              <a:ext uri="{FF2B5EF4-FFF2-40B4-BE49-F238E27FC236}">
                <a16:creationId xmlns:a16="http://schemas.microsoft.com/office/drawing/2014/main" xmlns="" id="{4043537D-8944-4226-BE0A-5F970EE98C65}"/>
              </a:ext>
            </a:extLst>
          </p:cNvPr>
          <p:cNvSpPr>
            <a:spLocks noGrp="1"/>
          </p:cNvSpPr>
          <p:nvPr>
            <p:ph type="sldNum" sz="quarter" idx="12"/>
          </p:nvPr>
        </p:nvSpPr>
        <p:spPr/>
        <p:txBody>
          <a:bodyPr/>
          <a:lstStyle/>
          <a:p>
            <a:fld id="{B6F15528-21DE-4FAA-801E-634DDDAF4B2B}" type="slidenum">
              <a:rPr lang="en-US" smtClean="0"/>
              <a:pPr/>
              <a:t>101</a:t>
            </a:fld>
            <a:endParaRPr lang="en-US"/>
          </a:p>
        </p:txBody>
      </p:sp>
      <p:sp>
        <p:nvSpPr>
          <p:cNvPr id="10" name="Title 1">
            <a:extLst>
              <a:ext uri="{FF2B5EF4-FFF2-40B4-BE49-F238E27FC236}">
                <a16:creationId xmlns:a16="http://schemas.microsoft.com/office/drawing/2014/main" xmlns="" id="{2D9D3CB0-7354-40C5-841D-1D09EECF55DB}"/>
              </a:ext>
            </a:extLst>
          </p:cNvPr>
          <p:cNvSpPr txBox="1">
            <a:spLocks/>
          </p:cNvSpPr>
          <p:nvPr/>
        </p:nvSpPr>
        <p:spPr>
          <a:xfrm>
            <a:off x="1371600" y="-2328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2" name="Picture 2" descr="E:\NIET\Project\xLogo11.png.pagespeed.ic.pydHLuCQEZ.png">
            <a:extLst>
              <a:ext uri="{FF2B5EF4-FFF2-40B4-BE49-F238E27FC236}">
                <a16:creationId xmlns:a16="http://schemas.microsoft.com/office/drawing/2014/main" xmlns="" id="{C7D7AD95-0D8F-40E2-A1B4-3CD30D099673}"/>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6948369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1217" y="917701"/>
            <a:ext cx="4901565" cy="444352"/>
          </a:xfrm>
          <a:prstGeom prst="rect">
            <a:avLst/>
          </a:prstGeom>
        </p:spPr>
        <p:txBody>
          <a:bodyPr vert="horz" wrap="square" lIns="0" tIns="13335" rIns="0" bIns="0" rtlCol="0">
            <a:spAutoFit/>
          </a:bodyPr>
          <a:lstStyle/>
          <a:p>
            <a:pPr marL="12700">
              <a:lnSpc>
                <a:spcPct val="100000"/>
              </a:lnSpc>
              <a:spcBef>
                <a:spcPts val="105"/>
              </a:spcBef>
            </a:pPr>
            <a:r>
              <a:rPr sz="2800" b="1" spc="-15" dirty="0"/>
              <a:t>Operations </a:t>
            </a:r>
            <a:r>
              <a:rPr sz="2800" b="1" spc="-5" dirty="0"/>
              <a:t>on</a:t>
            </a:r>
            <a:r>
              <a:rPr sz="2800" b="1" spc="-35" dirty="0"/>
              <a:t> </a:t>
            </a:r>
            <a:r>
              <a:rPr sz="2800" b="1" dirty="0"/>
              <a:t>Queue</a:t>
            </a:r>
          </a:p>
        </p:txBody>
      </p:sp>
      <p:sp>
        <p:nvSpPr>
          <p:cNvPr id="3" name="object 3"/>
          <p:cNvSpPr txBox="1"/>
          <p:nvPr/>
        </p:nvSpPr>
        <p:spPr>
          <a:xfrm>
            <a:off x="535940" y="1464309"/>
            <a:ext cx="1450340" cy="690574"/>
          </a:xfrm>
          <a:prstGeom prst="rect">
            <a:avLst/>
          </a:prstGeom>
        </p:spPr>
        <p:txBody>
          <a:bodyPr vert="horz" wrap="square" lIns="0" tIns="13335" rIns="0" bIns="0" rtlCol="0">
            <a:spAutoFit/>
          </a:bodyPr>
          <a:lstStyle/>
          <a:p>
            <a:pPr marL="12700" marR="5080">
              <a:lnSpc>
                <a:spcPct val="100000"/>
              </a:lnSpc>
              <a:spcBef>
                <a:spcPts val="105"/>
              </a:spcBef>
            </a:pPr>
            <a:r>
              <a:rPr sz="2200" b="1" u="heavy" dirty="0">
                <a:solidFill>
                  <a:srgbClr val="C00000"/>
                </a:solidFill>
                <a:uFill>
                  <a:solidFill>
                    <a:srgbClr val="C00000"/>
                  </a:solidFill>
                </a:uFill>
                <a:latin typeface="Calibri"/>
                <a:cs typeface="Calibri"/>
              </a:rPr>
              <a:t>Insertion: </a:t>
            </a:r>
            <a:r>
              <a:rPr sz="2200" b="1" dirty="0">
                <a:solidFill>
                  <a:srgbClr val="C00000"/>
                </a:solidFill>
                <a:latin typeface="Calibri"/>
                <a:cs typeface="Calibri"/>
              </a:rPr>
              <a:t> </a:t>
            </a:r>
            <a:r>
              <a:rPr sz="2200" b="1" dirty="0">
                <a:latin typeface="Calibri"/>
                <a:cs typeface="Calibri"/>
              </a:rPr>
              <a:t>Al</a:t>
            </a:r>
            <a:r>
              <a:rPr sz="2200" b="1" spc="-15" dirty="0">
                <a:latin typeface="Calibri"/>
                <a:cs typeface="Calibri"/>
              </a:rPr>
              <a:t>g</a:t>
            </a:r>
            <a:r>
              <a:rPr sz="2200" b="1" spc="-5" dirty="0">
                <a:latin typeface="Calibri"/>
                <a:cs typeface="Calibri"/>
              </a:rPr>
              <a:t>orithm:</a:t>
            </a:r>
            <a:endParaRPr sz="2200" b="1" dirty="0">
              <a:latin typeface="Calibri"/>
              <a:cs typeface="Calibri"/>
            </a:endParaRPr>
          </a:p>
        </p:txBody>
      </p:sp>
      <p:sp>
        <p:nvSpPr>
          <p:cNvPr id="4" name="object 4"/>
          <p:cNvSpPr txBox="1"/>
          <p:nvPr/>
        </p:nvSpPr>
        <p:spPr>
          <a:xfrm>
            <a:off x="457962" y="2515361"/>
            <a:ext cx="8153400" cy="3718326"/>
          </a:xfrm>
          <a:prstGeom prst="rect">
            <a:avLst/>
          </a:prstGeom>
          <a:ln w="25907">
            <a:solidFill>
              <a:srgbClr val="385D89"/>
            </a:solidFill>
          </a:ln>
        </p:spPr>
        <p:txBody>
          <a:bodyPr vert="horz" wrap="square" lIns="0" tIns="90805" rIns="0" bIns="0" rtlCol="0">
            <a:spAutoFit/>
          </a:bodyPr>
          <a:lstStyle/>
          <a:p>
            <a:pPr marL="90170">
              <a:lnSpc>
                <a:spcPts val="2590"/>
              </a:lnSpc>
              <a:spcBef>
                <a:spcPts val="715"/>
              </a:spcBef>
            </a:pPr>
            <a:r>
              <a:rPr sz="2200" b="1" spc="-10" dirty="0">
                <a:latin typeface="Calibri"/>
                <a:cs typeface="Calibri"/>
              </a:rPr>
              <a:t>Step </a:t>
            </a:r>
            <a:r>
              <a:rPr sz="2200" b="1" spc="-5" dirty="0">
                <a:latin typeface="Calibri"/>
                <a:cs typeface="Calibri"/>
              </a:rPr>
              <a:t>1: </a:t>
            </a:r>
            <a:r>
              <a:rPr sz="2200" dirty="0">
                <a:latin typeface="Calibri"/>
                <a:cs typeface="Calibri"/>
              </a:rPr>
              <a:t>If </a:t>
            </a:r>
            <a:r>
              <a:rPr sz="2200" spc="-5" dirty="0">
                <a:latin typeface="Calibri"/>
                <a:cs typeface="Calibri"/>
              </a:rPr>
              <a:t>REAR </a:t>
            </a:r>
            <a:r>
              <a:rPr sz="2200" dirty="0">
                <a:latin typeface="Calibri"/>
                <a:cs typeface="Calibri"/>
              </a:rPr>
              <a:t>= MAX – 1</a:t>
            </a:r>
            <a:r>
              <a:rPr sz="2200" spc="-45" dirty="0">
                <a:latin typeface="Calibri"/>
                <a:cs typeface="Calibri"/>
              </a:rPr>
              <a:t> </a:t>
            </a:r>
            <a:r>
              <a:rPr sz="2200" dirty="0">
                <a:latin typeface="Calibri"/>
                <a:cs typeface="Calibri"/>
              </a:rPr>
              <a:t>then</a:t>
            </a:r>
          </a:p>
          <a:p>
            <a:pPr marL="1045844">
              <a:lnSpc>
                <a:spcPts val="2590"/>
              </a:lnSpc>
              <a:spcBef>
                <a:spcPts val="5"/>
              </a:spcBef>
            </a:pPr>
            <a:r>
              <a:rPr sz="2200" spc="-20" dirty="0">
                <a:latin typeface="Calibri"/>
                <a:cs typeface="Calibri"/>
              </a:rPr>
              <a:t>Write </a:t>
            </a:r>
            <a:r>
              <a:rPr sz="2200" spc="-5" dirty="0">
                <a:latin typeface="Calibri"/>
                <a:cs typeface="Calibri"/>
              </a:rPr>
              <a:t>“Queue </a:t>
            </a:r>
            <a:r>
              <a:rPr sz="2200" dirty="0">
                <a:latin typeface="Calibri"/>
                <a:cs typeface="Calibri"/>
              </a:rPr>
              <a:t>is</a:t>
            </a:r>
            <a:r>
              <a:rPr sz="2200" spc="-5" dirty="0">
                <a:latin typeface="Calibri"/>
                <a:cs typeface="Calibri"/>
              </a:rPr>
              <a:t> </a:t>
            </a:r>
            <a:r>
              <a:rPr sz="2200" dirty="0">
                <a:latin typeface="Calibri"/>
                <a:cs typeface="Calibri"/>
              </a:rPr>
              <a:t>Overflow”</a:t>
            </a:r>
          </a:p>
          <a:p>
            <a:pPr marL="1045844">
              <a:lnSpc>
                <a:spcPct val="100000"/>
              </a:lnSpc>
            </a:pPr>
            <a:r>
              <a:rPr sz="2200" spc="-10" dirty="0">
                <a:latin typeface="Calibri"/>
                <a:cs typeface="Calibri"/>
              </a:rPr>
              <a:t>Goto </a:t>
            </a:r>
            <a:r>
              <a:rPr sz="2200" spc="-15" dirty="0">
                <a:latin typeface="Calibri"/>
                <a:cs typeface="Calibri"/>
              </a:rPr>
              <a:t>step</a:t>
            </a:r>
            <a:r>
              <a:rPr sz="2200" spc="-20" dirty="0">
                <a:latin typeface="Calibri"/>
                <a:cs typeface="Calibri"/>
              </a:rPr>
              <a:t> </a:t>
            </a:r>
            <a:r>
              <a:rPr sz="2200" dirty="0">
                <a:latin typeface="Calibri"/>
                <a:cs typeface="Calibri"/>
              </a:rPr>
              <a:t>4</a:t>
            </a:r>
          </a:p>
          <a:p>
            <a:pPr marL="1045844">
              <a:lnSpc>
                <a:spcPct val="100000"/>
              </a:lnSpc>
            </a:pPr>
            <a:r>
              <a:rPr sz="2200" dirty="0">
                <a:latin typeface="Calibri"/>
                <a:cs typeface="Calibri"/>
              </a:rPr>
              <a:t>[End </a:t>
            </a:r>
            <a:r>
              <a:rPr sz="2200" spc="-5" dirty="0">
                <a:latin typeface="Calibri"/>
                <a:cs typeface="Calibri"/>
              </a:rPr>
              <a:t>of</a:t>
            </a:r>
            <a:r>
              <a:rPr sz="2200" spc="-10" dirty="0">
                <a:latin typeface="Calibri"/>
                <a:cs typeface="Calibri"/>
              </a:rPr>
              <a:t> </a:t>
            </a:r>
            <a:r>
              <a:rPr sz="2200" dirty="0">
                <a:latin typeface="Calibri"/>
                <a:cs typeface="Calibri"/>
              </a:rPr>
              <a:t>IF]</a:t>
            </a:r>
          </a:p>
          <a:p>
            <a:pPr marL="90170">
              <a:lnSpc>
                <a:spcPct val="100000"/>
              </a:lnSpc>
            </a:pPr>
            <a:r>
              <a:rPr sz="2200" b="1" spc="-10" dirty="0">
                <a:latin typeface="Calibri"/>
                <a:cs typeface="Calibri"/>
              </a:rPr>
              <a:t>Step </a:t>
            </a:r>
            <a:r>
              <a:rPr sz="2200" b="1" spc="-5" dirty="0">
                <a:latin typeface="Calibri"/>
                <a:cs typeface="Calibri"/>
              </a:rPr>
              <a:t>2: </a:t>
            </a:r>
            <a:r>
              <a:rPr sz="2200" dirty="0">
                <a:latin typeface="Calibri"/>
                <a:cs typeface="Calibri"/>
              </a:rPr>
              <a:t>IF </a:t>
            </a:r>
            <a:r>
              <a:rPr sz="2200" spc="-10" dirty="0">
                <a:latin typeface="Calibri"/>
                <a:cs typeface="Calibri"/>
              </a:rPr>
              <a:t>FRONT=-1 </a:t>
            </a:r>
            <a:r>
              <a:rPr sz="2200" dirty="0">
                <a:latin typeface="Calibri"/>
                <a:cs typeface="Calibri"/>
              </a:rPr>
              <a:t>and</a:t>
            </a:r>
            <a:r>
              <a:rPr sz="2200" spc="10" dirty="0">
                <a:latin typeface="Calibri"/>
                <a:cs typeface="Calibri"/>
              </a:rPr>
              <a:t> </a:t>
            </a:r>
            <a:r>
              <a:rPr sz="2200" spc="-5" dirty="0">
                <a:latin typeface="Calibri"/>
                <a:cs typeface="Calibri"/>
              </a:rPr>
              <a:t>REAR=-1</a:t>
            </a:r>
            <a:endParaRPr sz="2200" dirty="0">
              <a:latin typeface="Calibri"/>
              <a:cs typeface="Calibri"/>
            </a:endParaRPr>
          </a:p>
          <a:p>
            <a:pPr marL="1919605">
              <a:lnSpc>
                <a:spcPct val="100000"/>
              </a:lnSpc>
            </a:pPr>
            <a:r>
              <a:rPr sz="2200" spc="-5" dirty="0">
                <a:latin typeface="Calibri"/>
                <a:cs typeface="Calibri"/>
              </a:rPr>
              <a:t>SET</a:t>
            </a:r>
            <a:r>
              <a:rPr sz="2200" spc="-10" dirty="0">
                <a:latin typeface="Calibri"/>
                <a:cs typeface="Calibri"/>
              </a:rPr>
              <a:t> FRONT=REAR=0</a:t>
            </a:r>
            <a:endParaRPr sz="2200" dirty="0">
              <a:latin typeface="Calibri"/>
              <a:cs typeface="Calibri"/>
            </a:endParaRPr>
          </a:p>
          <a:p>
            <a:pPr marL="977900">
              <a:lnSpc>
                <a:spcPct val="100000"/>
              </a:lnSpc>
            </a:pPr>
            <a:r>
              <a:rPr sz="2200" spc="-5" dirty="0">
                <a:latin typeface="Calibri"/>
                <a:cs typeface="Calibri"/>
              </a:rPr>
              <a:t>ELSE</a:t>
            </a:r>
            <a:endParaRPr sz="2200" dirty="0">
              <a:latin typeface="Calibri"/>
              <a:cs typeface="Calibri"/>
            </a:endParaRPr>
          </a:p>
          <a:p>
            <a:pPr marL="977900" marR="3952240" indent="941705">
              <a:lnSpc>
                <a:spcPct val="100000"/>
              </a:lnSpc>
            </a:pPr>
            <a:r>
              <a:rPr sz="2200" spc="-5" dirty="0">
                <a:latin typeface="Calibri"/>
                <a:cs typeface="Calibri"/>
              </a:rPr>
              <a:t>SET</a:t>
            </a:r>
            <a:r>
              <a:rPr sz="2200" spc="-75" dirty="0">
                <a:latin typeface="Calibri"/>
                <a:cs typeface="Calibri"/>
              </a:rPr>
              <a:t> </a:t>
            </a:r>
            <a:r>
              <a:rPr sz="2200" spc="-5" dirty="0">
                <a:latin typeface="Calibri"/>
                <a:cs typeface="Calibri"/>
              </a:rPr>
              <a:t>REAR=REAR+1  </a:t>
            </a:r>
            <a:r>
              <a:rPr sz="2200" dirty="0">
                <a:latin typeface="Calibri"/>
                <a:cs typeface="Calibri"/>
              </a:rPr>
              <a:t>[END </a:t>
            </a:r>
            <a:r>
              <a:rPr sz="2200" spc="-5" dirty="0">
                <a:latin typeface="Calibri"/>
                <a:cs typeface="Calibri"/>
              </a:rPr>
              <a:t>OF</a:t>
            </a:r>
            <a:r>
              <a:rPr sz="2200" spc="-25" dirty="0">
                <a:latin typeface="Calibri"/>
                <a:cs typeface="Calibri"/>
              </a:rPr>
              <a:t> </a:t>
            </a:r>
            <a:r>
              <a:rPr sz="2200" dirty="0">
                <a:latin typeface="Calibri"/>
                <a:cs typeface="Calibri"/>
              </a:rPr>
              <a:t>IF]</a:t>
            </a:r>
          </a:p>
          <a:p>
            <a:pPr marL="90170">
              <a:lnSpc>
                <a:spcPts val="2014"/>
              </a:lnSpc>
            </a:pPr>
            <a:r>
              <a:rPr sz="2200" b="1" spc="-10" dirty="0">
                <a:latin typeface="Calibri"/>
                <a:cs typeface="Calibri"/>
              </a:rPr>
              <a:t>Step </a:t>
            </a:r>
            <a:r>
              <a:rPr sz="2200" b="1" spc="-5" dirty="0">
                <a:latin typeface="Calibri"/>
                <a:cs typeface="Calibri"/>
              </a:rPr>
              <a:t>3: </a:t>
            </a:r>
            <a:r>
              <a:rPr sz="2200" spc="-5" dirty="0">
                <a:latin typeface="Calibri"/>
                <a:cs typeface="Calibri"/>
              </a:rPr>
              <a:t>SET </a:t>
            </a:r>
            <a:r>
              <a:rPr sz="2200" dirty="0">
                <a:latin typeface="Calibri"/>
                <a:cs typeface="Calibri"/>
              </a:rPr>
              <a:t>QUEUE </a:t>
            </a:r>
            <a:r>
              <a:rPr sz="2200" spc="-5" dirty="0">
                <a:latin typeface="Calibri"/>
                <a:cs typeface="Calibri"/>
              </a:rPr>
              <a:t>[REAR] </a:t>
            </a:r>
            <a:r>
              <a:rPr sz="2200" dirty="0">
                <a:latin typeface="Calibri"/>
                <a:cs typeface="Calibri"/>
              </a:rPr>
              <a:t>=</a:t>
            </a:r>
            <a:r>
              <a:rPr sz="2200" spc="-25" dirty="0">
                <a:latin typeface="Calibri"/>
                <a:cs typeface="Calibri"/>
              </a:rPr>
              <a:t> </a:t>
            </a:r>
            <a:r>
              <a:rPr sz="2200" spc="-5" dirty="0">
                <a:latin typeface="Calibri"/>
                <a:cs typeface="Calibri"/>
              </a:rPr>
              <a:t>NUM</a:t>
            </a:r>
            <a:endParaRPr sz="2200" dirty="0">
              <a:latin typeface="Calibri"/>
              <a:cs typeface="Calibri"/>
            </a:endParaRPr>
          </a:p>
          <a:p>
            <a:pPr marL="90170">
              <a:lnSpc>
                <a:spcPts val="2590"/>
              </a:lnSpc>
            </a:pPr>
            <a:r>
              <a:rPr sz="2200" b="1" spc="-10" dirty="0">
                <a:latin typeface="Calibri"/>
                <a:cs typeface="Calibri"/>
              </a:rPr>
              <a:t>Step </a:t>
            </a:r>
            <a:r>
              <a:rPr sz="2200" b="1" spc="-5" dirty="0">
                <a:latin typeface="Calibri"/>
                <a:cs typeface="Calibri"/>
              </a:rPr>
              <a:t>4:</a:t>
            </a:r>
            <a:r>
              <a:rPr sz="2200" b="1" dirty="0">
                <a:latin typeface="Calibri"/>
                <a:cs typeface="Calibri"/>
              </a:rPr>
              <a:t> </a:t>
            </a:r>
            <a:r>
              <a:rPr sz="2200" spc="-5" dirty="0">
                <a:latin typeface="Calibri"/>
                <a:cs typeface="Calibri"/>
              </a:rPr>
              <a:t>EXIT</a:t>
            </a:r>
            <a:endParaRPr sz="2200" dirty="0">
              <a:latin typeface="Calibri"/>
              <a:cs typeface="Calibri"/>
            </a:endParaRPr>
          </a:p>
        </p:txBody>
      </p:sp>
      <p:sp>
        <p:nvSpPr>
          <p:cNvPr id="5" name="Title 1">
            <a:extLst>
              <a:ext uri="{FF2B5EF4-FFF2-40B4-BE49-F238E27FC236}">
                <a16:creationId xmlns:a16="http://schemas.microsoft.com/office/drawing/2014/main" xmlns="" id="{DA0B8A2C-4C4C-455D-859F-752CDCDB54B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6" name="Picture 2" descr="E:\NIET\Project\xLogo11.png.pagespeed.ic.pydHLuCQEZ.png">
            <a:extLst>
              <a:ext uri="{FF2B5EF4-FFF2-40B4-BE49-F238E27FC236}">
                <a16:creationId xmlns:a16="http://schemas.microsoft.com/office/drawing/2014/main" xmlns="" id="{D34EC24C-F0E3-4493-833D-FE8F16D04C3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6">
            <a:extLst>
              <a:ext uri="{FF2B5EF4-FFF2-40B4-BE49-F238E27FC236}">
                <a16:creationId xmlns:a16="http://schemas.microsoft.com/office/drawing/2014/main" xmlns="" id="{5582B28B-8985-4999-983D-FDAE3DD6BCCF}"/>
              </a:ext>
            </a:extLst>
          </p:cNvPr>
          <p:cNvSpPr>
            <a:spLocks noGrp="1"/>
          </p:cNvSpPr>
          <p:nvPr>
            <p:ph type="dt" sz="half" idx="10"/>
          </p:nvPr>
        </p:nvSpPr>
        <p:spPr/>
        <p:txBody>
          <a:bodyPr/>
          <a:lstStyle/>
          <a:p>
            <a:fld id="{F11BDBF9-682B-4A93-9559-257AC5F5CAF8}" type="datetime1">
              <a:rPr lang="en-US" smtClean="0"/>
              <a:pPr/>
              <a:t>11/3/2022</a:t>
            </a:fld>
            <a:endParaRPr lang="en-US"/>
          </a:p>
        </p:txBody>
      </p:sp>
      <p:sp>
        <p:nvSpPr>
          <p:cNvPr id="9" name="Slide Number Placeholder 8">
            <a:extLst>
              <a:ext uri="{FF2B5EF4-FFF2-40B4-BE49-F238E27FC236}">
                <a16:creationId xmlns:a16="http://schemas.microsoft.com/office/drawing/2014/main" xmlns="" id="{817691DB-CBA7-41BF-B656-69FBDC31633F}"/>
              </a:ext>
            </a:extLst>
          </p:cNvPr>
          <p:cNvSpPr>
            <a:spLocks noGrp="1"/>
          </p:cNvSpPr>
          <p:nvPr>
            <p:ph type="sldNum" sz="quarter" idx="12"/>
          </p:nvPr>
        </p:nvSpPr>
        <p:spPr/>
        <p:txBody>
          <a:bodyPr/>
          <a:lstStyle/>
          <a:p>
            <a:fld id="{B6F15528-21DE-4FAA-801E-634DDDAF4B2B}" type="slidenum">
              <a:rPr lang="en-US" smtClean="0"/>
              <a:pPr/>
              <a:t>102</a:t>
            </a:fld>
            <a:endParaRPr lang="en-US"/>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4776" y="1096915"/>
            <a:ext cx="6790690" cy="444352"/>
          </a:xfrm>
          <a:prstGeom prst="rect">
            <a:avLst/>
          </a:prstGeom>
        </p:spPr>
        <p:txBody>
          <a:bodyPr vert="horz" wrap="square" lIns="0" tIns="13335" rIns="0" bIns="0" rtlCol="0">
            <a:spAutoFit/>
          </a:bodyPr>
          <a:lstStyle/>
          <a:p>
            <a:pPr marL="12700">
              <a:lnSpc>
                <a:spcPct val="100000"/>
              </a:lnSpc>
              <a:spcBef>
                <a:spcPts val="105"/>
              </a:spcBef>
            </a:pPr>
            <a:r>
              <a:rPr sz="2800" b="1" spc="-15" dirty="0"/>
              <a:t>Example </a:t>
            </a:r>
            <a:r>
              <a:rPr sz="2800" b="1" spc="-5" dirty="0"/>
              <a:t>of Deletion </a:t>
            </a:r>
            <a:r>
              <a:rPr sz="2800" b="1" dirty="0"/>
              <a:t>in</a:t>
            </a:r>
            <a:r>
              <a:rPr sz="2800" b="1" spc="-10" dirty="0"/>
              <a:t> </a:t>
            </a:r>
            <a:r>
              <a:rPr sz="2800" b="1" dirty="0"/>
              <a:t>Queue</a:t>
            </a:r>
          </a:p>
        </p:txBody>
      </p:sp>
      <p:sp>
        <p:nvSpPr>
          <p:cNvPr id="3" name="object 3"/>
          <p:cNvSpPr/>
          <p:nvPr/>
        </p:nvSpPr>
        <p:spPr>
          <a:xfrm>
            <a:off x="1264921" y="2825750"/>
            <a:ext cx="1280160" cy="370840"/>
          </a:xfrm>
          <a:custGeom>
            <a:avLst/>
            <a:gdLst/>
            <a:ahLst/>
            <a:cxnLst/>
            <a:rect l="l" t="t" r="r" b="b"/>
            <a:pathLst>
              <a:path w="1280160"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4" name="object 4"/>
          <p:cNvSpPr/>
          <p:nvPr/>
        </p:nvSpPr>
        <p:spPr>
          <a:xfrm>
            <a:off x="2545081" y="2825750"/>
            <a:ext cx="1280160" cy="370840"/>
          </a:xfrm>
          <a:custGeom>
            <a:avLst/>
            <a:gdLst/>
            <a:ahLst/>
            <a:cxnLst/>
            <a:rect l="l" t="t" r="r" b="b"/>
            <a:pathLst>
              <a:path w="1280160"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5" name="object 5"/>
          <p:cNvSpPr/>
          <p:nvPr/>
        </p:nvSpPr>
        <p:spPr>
          <a:xfrm>
            <a:off x="3825241" y="2825750"/>
            <a:ext cx="1280160" cy="370840"/>
          </a:xfrm>
          <a:custGeom>
            <a:avLst/>
            <a:gdLst/>
            <a:ahLst/>
            <a:cxnLst/>
            <a:rect l="l" t="t" r="r" b="b"/>
            <a:pathLst>
              <a:path w="1280160"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6" name="object 6"/>
          <p:cNvSpPr/>
          <p:nvPr/>
        </p:nvSpPr>
        <p:spPr>
          <a:xfrm>
            <a:off x="5105400" y="2825750"/>
            <a:ext cx="1280160" cy="370840"/>
          </a:xfrm>
          <a:custGeom>
            <a:avLst/>
            <a:gdLst/>
            <a:ahLst/>
            <a:cxnLst/>
            <a:rect l="l" t="t" r="r" b="b"/>
            <a:pathLst>
              <a:path w="1280160"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7" name="object 7"/>
          <p:cNvSpPr/>
          <p:nvPr/>
        </p:nvSpPr>
        <p:spPr>
          <a:xfrm>
            <a:off x="6385561" y="2825750"/>
            <a:ext cx="1280160" cy="370840"/>
          </a:xfrm>
          <a:custGeom>
            <a:avLst/>
            <a:gdLst/>
            <a:ahLst/>
            <a:cxnLst/>
            <a:rect l="l" t="t" r="r" b="b"/>
            <a:pathLst>
              <a:path w="1280159"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8" name="object 8"/>
          <p:cNvSpPr/>
          <p:nvPr/>
        </p:nvSpPr>
        <p:spPr>
          <a:xfrm>
            <a:off x="2545081"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9" name="object 9"/>
          <p:cNvSpPr/>
          <p:nvPr/>
        </p:nvSpPr>
        <p:spPr>
          <a:xfrm>
            <a:off x="3825241"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10" name="object 10"/>
          <p:cNvSpPr/>
          <p:nvPr/>
        </p:nvSpPr>
        <p:spPr>
          <a:xfrm>
            <a:off x="5105400"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11" name="object 11"/>
          <p:cNvSpPr/>
          <p:nvPr/>
        </p:nvSpPr>
        <p:spPr>
          <a:xfrm>
            <a:off x="6385561"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12" name="object 12"/>
          <p:cNvSpPr/>
          <p:nvPr/>
        </p:nvSpPr>
        <p:spPr>
          <a:xfrm>
            <a:off x="1264921" y="281940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13" name="object 13"/>
          <p:cNvSpPr/>
          <p:nvPr/>
        </p:nvSpPr>
        <p:spPr>
          <a:xfrm>
            <a:off x="7665721"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14" name="object 14"/>
          <p:cNvSpPr/>
          <p:nvPr/>
        </p:nvSpPr>
        <p:spPr>
          <a:xfrm>
            <a:off x="1258571" y="2825750"/>
            <a:ext cx="6413500" cy="0"/>
          </a:xfrm>
          <a:custGeom>
            <a:avLst/>
            <a:gdLst/>
            <a:ahLst/>
            <a:cxnLst/>
            <a:rect l="l" t="t" r="r" b="b"/>
            <a:pathLst>
              <a:path w="6413500">
                <a:moveTo>
                  <a:pt x="0" y="0"/>
                </a:moveTo>
                <a:lnTo>
                  <a:pt x="6413500" y="0"/>
                </a:lnTo>
              </a:path>
            </a:pathLst>
          </a:custGeom>
          <a:ln w="12700">
            <a:solidFill>
              <a:srgbClr val="FFFFFF"/>
            </a:solidFill>
          </a:ln>
        </p:spPr>
        <p:txBody>
          <a:bodyPr wrap="square" lIns="0" tIns="0" rIns="0" bIns="0" rtlCol="0"/>
          <a:lstStyle/>
          <a:p>
            <a:endParaRPr/>
          </a:p>
        </p:txBody>
      </p:sp>
      <p:sp>
        <p:nvSpPr>
          <p:cNvPr id="15" name="object 15"/>
          <p:cNvSpPr/>
          <p:nvPr/>
        </p:nvSpPr>
        <p:spPr>
          <a:xfrm>
            <a:off x="1258571" y="3196590"/>
            <a:ext cx="6413500" cy="0"/>
          </a:xfrm>
          <a:custGeom>
            <a:avLst/>
            <a:gdLst/>
            <a:ahLst/>
            <a:cxnLst/>
            <a:rect l="l" t="t" r="r" b="b"/>
            <a:pathLst>
              <a:path w="6413500">
                <a:moveTo>
                  <a:pt x="0" y="0"/>
                </a:moveTo>
                <a:lnTo>
                  <a:pt x="6413500" y="0"/>
                </a:lnTo>
              </a:path>
            </a:pathLst>
          </a:custGeom>
          <a:ln w="38100">
            <a:solidFill>
              <a:srgbClr val="FFFFFF"/>
            </a:solidFill>
          </a:ln>
        </p:spPr>
        <p:txBody>
          <a:bodyPr wrap="square" lIns="0" tIns="0" rIns="0" bIns="0" rtlCol="0"/>
          <a:lstStyle/>
          <a:p>
            <a:endParaRPr/>
          </a:p>
        </p:txBody>
      </p:sp>
      <p:sp>
        <p:nvSpPr>
          <p:cNvPr id="16" name="object 16"/>
          <p:cNvSpPr txBox="1"/>
          <p:nvPr/>
        </p:nvSpPr>
        <p:spPr>
          <a:xfrm>
            <a:off x="1777112" y="2844037"/>
            <a:ext cx="25717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10</a:t>
            </a:r>
            <a:endParaRPr sz="1800">
              <a:latin typeface="Calibri"/>
              <a:cs typeface="Calibri"/>
            </a:endParaRPr>
          </a:p>
        </p:txBody>
      </p:sp>
      <p:sp>
        <p:nvSpPr>
          <p:cNvPr id="17" name="object 17"/>
          <p:cNvSpPr txBox="1"/>
          <p:nvPr/>
        </p:nvSpPr>
        <p:spPr>
          <a:xfrm>
            <a:off x="3057272" y="2844037"/>
            <a:ext cx="25717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20</a:t>
            </a:r>
            <a:endParaRPr sz="1800">
              <a:latin typeface="Calibri"/>
              <a:cs typeface="Calibri"/>
            </a:endParaRPr>
          </a:p>
        </p:txBody>
      </p:sp>
      <p:sp>
        <p:nvSpPr>
          <p:cNvPr id="18" name="object 18"/>
          <p:cNvSpPr/>
          <p:nvPr/>
        </p:nvSpPr>
        <p:spPr>
          <a:xfrm>
            <a:off x="12649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19" name="object 19"/>
          <p:cNvSpPr/>
          <p:nvPr/>
        </p:nvSpPr>
        <p:spPr>
          <a:xfrm>
            <a:off x="25603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20" name="object 20"/>
          <p:cNvSpPr/>
          <p:nvPr/>
        </p:nvSpPr>
        <p:spPr>
          <a:xfrm>
            <a:off x="38557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21" name="object 21"/>
          <p:cNvSpPr/>
          <p:nvPr/>
        </p:nvSpPr>
        <p:spPr>
          <a:xfrm>
            <a:off x="51511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22" name="object 22"/>
          <p:cNvSpPr/>
          <p:nvPr/>
        </p:nvSpPr>
        <p:spPr>
          <a:xfrm>
            <a:off x="64465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23" name="object 23"/>
          <p:cNvSpPr/>
          <p:nvPr/>
        </p:nvSpPr>
        <p:spPr>
          <a:xfrm>
            <a:off x="25603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4" name="object 24"/>
          <p:cNvSpPr/>
          <p:nvPr/>
        </p:nvSpPr>
        <p:spPr>
          <a:xfrm>
            <a:off x="38557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5" name="object 25"/>
          <p:cNvSpPr/>
          <p:nvPr/>
        </p:nvSpPr>
        <p:spPr>
          <a:xfrm>
            <a:off x="51511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6" name="object 26"/>
          <p:cNvSpPr/>
          <p:nvPr/>
        </p:nvSpPr>
        <p:spPr>
          <a:xfrm>
            <a:off x="64465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7" name="object 27"/>
          <p:cNvSpPr/>
          <p:nvPr/>
        </p:nvSpPr>
        <p:spPr>
          <a:xfrm>
            <a:off x="12649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8" name="object 28"/>
          <p:cNvSpPr/>
          <p:nvPr/>
        </p:nvSpPr>
        <p:spPr>
          <a:xfrm>
            <a:off x="77419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9" name="object 29"/>
          <p:cNvSpPr/>
          <p:nvPr/>
        </p:nvSpPr>
        <p:spPr>
          <a:xfrm>
            <a:off x="1258571" y="3196590"/>
            <a:ext cx="6489700" cy="0"/>
          </a:xfrm>
          <a:custGeom>
            <a:avLst/>
            <a:gdLst/>
            <a:ahLst/>
            <a:cxnLst/>
            <a:rect l="l" t="t" r="r" b="b"/>
            <a:pathLst>
              <a:path w="6489700">
                <a:moveTo>
                  <a:pt x="0" y="0"/>
                </a:moveTo>
                <a:lnTo>
                  <a:pt x="6489700" y="0"/>
                </a:lnTo>
              </a:path>
            </a:pathLst>
          </a:custGeom>
          <a:ln w="12700">
            <a:solidFill>
              <a:srgbClr val="FFFFFF"/>
            </a:solidFill>
          </a:ln>
        </p:spPr>
        <p:txBody>
          <a:bodyPr wrap="square" lIns="0" tIns="0" rIns="0" bIns="0" rtlCol="0"/>
          <a:lstStyle/>
          <a:p>
            <a:endParaRPr/>
          </a:p>
        </p:txBody>
      </p:sp>
      <p:sp>
        <p:nvSpPr>
          <p:cNvPr id="30" name="object 30"/>
          <p:cNvSpPr/>
          <p:nvPr/>
        </p:nvSpPr>
        <p:spPr>
          <a:xfrm>
            <a:off x="1258571" y="3567429"/>
            <a:ext cx="6489700" cy="0"/>
          </a:xfrm>
          <a:custGeom>
            <a:avLst/>
            <a:gdLst/>
            <a:ahLst/>
            <a:cxnLst/>
            <a:rect l="l" t="t" r="r" b="b"/>
            <a:pathLst>
              <a:path w="6489700">
                <a:moveTo>
                  <a:pt x="0" y="0"/>
                </a:moveTo>
                <a:lnTo>
                  <a:pt x="6489700" y="0"/>
                </a:lnTo>
              </a:path>
            </a:pathLst>
          </a:custGeom>
          <a:ln w="38100">
            <a:solidFill>
              <a:srgbClr val="FFFFFF"/>
            </a:solidFill>
          </a:ln>
        </p:spPr>
        <p:txBody>
          <a:bodyPr wrap="square" lIns="0" tIns="0" rIns="0" bIns="0" rtlCol="0"/>
          <a:lstStyle/>
          <a:p>
            <a:endParaRPr/>
          </a:p>
        </p:txBody>
      </p:sp>
      <p:sp>
        <p:nvSpPr>
          <p:cNvPr id="31" name="object 31"/>
          <p:cNvSpPr txBox="1"/>
          <p:nvPr/>
        </p:nvSpPr>
        <p:spPr>
          <a:xfrm>
            <a:off x="1698118" y="3215005"/>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A[0]</a:t>
            </a:r>
            <a:endParaRPr sz="1800">
              <a:latin typeface="Calibri"/>
              <a:cs typeface="Calibri"/>
            </a:endParaRPr>
          </a:p>
        </p:txBody>
      </p:sp>
      <p:sp>
        <p:nvSpPr>
          <p:cNvPr id="32" name="object 32"/>
          <p:cNvSpPr txBox="1"/>
          <p:nvPr/>
        </p:nvSpPr>
        <p:spPr>
          <a:xfrm>
            <a:off x="2993898" y="3215005"/>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A[1]</a:t>
            </a:r>
            <a:endParaRPr sz="1800">
              <a:latin typeface="Calibri"/>
              <a:cs typeface="Calibri"/>
            </a:endParaRPr>
          </a:p>
        </p:txBody>
      </p:sp>
      <p:sp>
        <p:nvSpPr>
          <p:cNvPr id="33" name="object 33"/>
          <p:cNvSpPr txBox="1"/>
          <p:nvPr/>
        </p:nvSpPr>
        <p:spPr>
          <a:xfrm>
            <a:off x="4289299" y="3215005"/>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A[2]</a:t>
            </a:r>
            <a:endParaRPr sz="1800">
              <a:latin typeface="Calibri"/>
              <a:cs typeface="Calibri"/>
            </a:endParaRPr>
          </a:p>
        </p:txBody>
      </p:sp>
      <p:sp>
        <p:nvSpPr>
          <p:cNvPr id="34" name="object 34"/>
          <p:cNvSpPr txBox="1"/>
          <p:nvPr/>
        </p:nvSpPr>
        <p:spPr>
          <a:xfrm>
            <a:off x="5584953" y="3215005"/>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A[3]</a:t>
            </a:r>
            <a:endParaRPr sz="1800">
              <a:latin typeface="Calibri"/>
              <a:cs typeface="Calibri"/>
            </a:endParaRPr>
          </a:p>
        </p:txBody>
      </p:sp>
      <p:sp>
        <p:nvSpPr>
          <p:cNvPr id="35" name="object 35"/>
          <p:cNvSpPr txBox="1"/>
          <p:nvPr/>
        </p:nvSpPr>
        <p:spPr>
          <a:xfrm>
            <a:off x="6880352" y="3215005"/>
            <a:ext cx="429259"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a:t>
            </a:r>
            <a:r>
              <a:rPr sz="1800" b="1" spc="5" dirty="0">
                <a:latin typeface="Calibri"/>
                <a:cs typeface="Calibri"/>
              </a:rPr>
              <a:t>[</a:t>
            </a:r>
            <a:r>
              <a:rPr sz="1800" b="1" dirty="0">
                <a:latin typeface="Calibri"/>
                <a:cs typeface="Calibri"/>
              </a:rPr>
              <a:t>4]</a:t>
            </a:r>
            <a:endParaRPr sz="1800">
              <a:latin typeface="Calibri"/>
              <a:cs typeface="Calibri"/>
            </a:endParaRPr>
          </a:p>
        </p:txBody>
      </p:sp>
      <p:sp>
        <p:nvSpPr>
          <p:cNvPr id="36" name="object 36"/>
          <p:cNvSpPr/>
          <p:nvPr/>
        </p:nvSpPr>
        <p:spPr>
          <a:xfrm>
            <a:off x="1188721" y="4349749"/>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37" name="object 37"/>
          <p:cNvSpPr/>
          <p:nvPr/>
        </p:nvSpPr>
        <p:spPr>
          <a:xfrm>
            <a:off x="2499360" y="4349749"/>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38" name="object 38"/>
          <p:cNvSpPr/>
          <p:nvPr/>
        </p:nvSpPr>
        <p:spPr>
          <a:xfrm>
            <a:off x="3810000" y="4349749"/>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39" name="object 39"/>
          <p:cNvSpPr/>
          <p:nvPr/>
        </p:nvSpPr>
        <p:spPr>
          <a:xfrm>
            <a:off x="5120641" y="4349749"/>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40" name="object 40"/>
          <p:cNvSpPr/>
          <p:nvPr/>
        </p:nvSpPr>
        <p:spPr>
          <a:xfrm>
            <a:off x="6431280" y="4349749"/>
            <a:ext cx="1310640" cy="370840"/>
          </a:xfrm>
          <a:custGeom>
            <a:avLst/>
            <a:gdLst/>
            <a:ahLst/>
            <a:cxnLst/>
            <a:rect l="l" t="t" r="r" b="b"/>
            <a:pathLst>
              <a:path w="1310640"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41" name="object 41"/>
          <p:cNvSpPr/>
          <p:nvPr/>
        </p:nvSpPr>
        <p:spPr>
          <a:xfrm>
            <a:off x="2499360" y="4343399"/>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42" name="object 42"/>
          <p:cNvSpPr/>
          <p:nvPr/>
        </p:nvSpPr>
        <p:spPr>
          <a:xfrm>
            <a:off x="3810000" y="4343399"/>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43" name="object 43"/>
          <p:cNvSpPr/>
          <p:nvPr/>
        </p:nvSpPr>
        <p:spPr>
          <a:xfrm>
            <a:off x="5120641" y="4343399"/>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44" name="object 44"/>
          <p:cNvSpPr/>
          <p:nvPr/>
        </p:nvSpPr>
        <p:spPr>
          <a:xfrm>
            <a:off x="6431280" y="4343399"/>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45" name="object 45"/>
          <p:cNvSpPr/>
          <p:nvPr/>
        </p:nvSpPr>
        <p:spPr>
          <a:xfrm>
            <a:off x="1188721" y="4343399"/>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6" name="object 46"/>
          <p:cNvSpPr/>
          <p:nvPr/>
        </p:nvSpPr>
        <p:spPr>
          <a:xfrm>
            <a:off x="7741921" y="4343399"/>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7" name="object 47"/>
          <p:cNvSpPr/>
          <p:nvPr/>
        </p:nvSpPr>
        <p:spPr>
          <a:xfrm>
            <a:off x="1182371" y="4349749"/>
            <a:ext cx="6565900" cy="0"/>
          </a:xfrm>
          <a:custGeom>
            <a:avLst/>
            <a:gdLst/>
            <a:ahLst/>
            <a:cxnLst/>
            <a:rect l="l" t="t" r="r" b="b"/>
            <a:pathLst>
              <a:path w="6565900">
                <a:moveTo>
                  <a:pt x="0" y="0"/>
                </a:moveTo>
                <a:lnTo>
                  <a:pt x="6565900" y="0"/>
                </a:lnTo>
              </a:path>
            </a:pathLst>
          </a:custGeom>
          <a:ln w="12700">
            <a:solidFill>
              <a:srgbClr val="FFFFFF"/>
            </a:solidFill>
          </a:ln>
        </p:spPr>
        <p:txBody>
          <a:bodyPr wrap="square" lIns="0" tIns="0" rIns="0" bIns="0" rtlCol="0"/>
          <a:lstStyle/>
          <a:p>
            <a:endParaRPr/>
          </a:p>
        </p:txBody>
      </p:sp>
      <p:sp>
        <p:nvSpPr>
          <p:cNvPr id="48" name="object 48"/>
          <p:cNvSpPr/>
          <p:nvPr/>
        </p:nvSpPr>
        <p:spPr>
          <a:xfrm>
            <a:off x="1182371" y="4720590"/>
            <a:ext cx="6565900" cy="0"/>
          </a:xfrm>
          <a:custGeom>
            <a:avLst/>
            <a:gdLst/>
            <a:ahLst/>
            <a:cxnLst/>
            <a:rect l="l" t="t" r="r" b="b"/>
            <a:pathLst>
              <a:path w="6565900">
                <a:moveTo>
                  <a:pt x="0" y="0"/>
                </a:moveTo>
                <a:lnTo>
                  <a:pt x="6565900" y="0"/>
                </a:lnTo>
              </a:path>
            </a:pathLst>
          </a:custGeom>
          <a:ln w="38100">
            <a:solidFill>
              <a:srgbClr val="FFFFFF"/>
            </a:solidFill>
          </a:ln>
        </p:spPr>
        <p:txBody>
          <a:bodyPr wrap="square" lIns="0" tIns="0" rIns="0" bIns="0" rtlCol="0"/>
          <a:lstStyle/>
          <a:p>
            <a:endParaRPr/>
          </a:p>
        </p:txBody>
      </p:sp>
      <p:sp>
        <p:nvSpPr>
          <p:cNvPr id="49" name="object 49"/>
          <p:cNvSpPr txBox="1"/>
          <p:nvPr/>
        </p:nvSpPr>
        <p:spPr>
          <a:xfrm>
            <a:off x="3027046" y="4368292"/>
            <a:ext cx="25717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20</a:t>
            </a:r>
            <a:endParaRPr sz="1800">
              <a:latin typeface="Calibri"/>
              <a:cs typeface="Calibri"/>
            </a:endParaRPr>
          </a:p>
        </p:txBody>
      </p:sp>
      <p:sp>
        <p:nvSpPr>
          <p:cNvPr id="50" name="object 50"/>
          <p:cNvSpPr/>
          <p:nvPr/>
        </p:nvSpPr>
        <p:spPr>
          <a:xfrm>
            <a:off x="12649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1" name="object 51"/>
          <p:cNvSpPr/>
          <p:nvPr/>
        </p:nvSpPr>
        <p:spPr>
          <a:xfrm>
            <a:off x="25603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2" name="object 52"/>
          <p:cNvSpPr/>
          <p:nvPr/>
        </p:nvSpPr>
        <p:spPr>
          <a:xfrm>
            <a:off x="38557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3" name="object 53"/>
          <p:cNvSpPr/>
          <p:nvPr/>
        </p:nvSpPr>
        <p:spPr>
          <a:xfrm>
            <a:off x="51511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4" name="object 54"/>
          <p:cNvSpPr/>
          <p:nvPr/>
        </p:nvSpPr>
        <p:spPr>
          <a:xfrm>
            <a:off x="64465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5" name="object 55"/>
          <p:cNvSpPr/>
          <p:nvPr/>
        </p:nvSpPr>
        <p:spPr>
          <a:xfrm>
            <a:off x="25603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56" name="object 56"/>
          <p:cNvSpPr/>
          <p:nvPr/>
        </p:nvSpPr>
        <p:spPr>
          <a:xfrm>
            <a:off x="38557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57" name="object 57"/>
          <p:cNvSpPr/>
          <p:nvPr/>
        </p:nvSpPr>
        <p:spPr>
          <a:xfrm>
            <a:off x="51511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58" name="object 58"/>
          <p:cNvSpPr/>
          <p:nvPr/>
        </p:nvSpPr>
        <p:spPr>
          <a:xfrm>
            <a:off x="64465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59" name="object 59"/>
          <p:cNvSpPr/>
          <p:nvPr/>
        </p:nvSpPr>
        <p:spPr>
          <a:xfrm>
            <a:off x="12649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60" name="object 60"/>
          <p:cNvSpPr/>
          <p:nvPr/>
        </p:nvSpPr>
        <p:spPr>
          <a:xfrm>
            <a:off x="77419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61" name="object 61"/>
          <p:cNvSpPr/>
          <p:nvPr/>
        </p:nvSpPr>
        <p:spPr>
          <a:xfrm>
            <a:off x="1258571" y="4720590"/>
            <a:ext cx="6489700" cy="0"/>
          </a:xfrm>
          <a:custGeom>
            <a:avLst/>
            <a:gdLst/>
            <a:ahLst/>
            <a:cxnLst/>
            <a:rect l="l" t="t" r="r" b="b"/>
            <a:pathLst>
              <a:path w="6489700">
                <a:moveTo>
                  <a:pt x="0" y="0"/>
                </a:moveTo>
                <a:lnTo>
                  <a:pt x="6489700" y="0"/>
                </a:lnTo>
              </a:path>
            </a:pathLst>
          </a:custGeom>
          <a:ln w="12700">
            <a:solidFill>
              <a:srgbClr val="FFFFFF"/>
            </a:solidFill>
          </a:ln>
        </p:spPr>
        <p:txBody>
          <a:bodyPr wrap="square" lIns="0" tIns="0" rIns="0" bIns="0" rtlCol="0"/>
          <a:lstStyle/>
          <a:p>
            <a:endParaRPr/>
          </a:p>
        </p:txBody>
      </p:sp>
      <p:sp>
        <p:nvSpPr>
          <p:cNvPr id="62" name="object 62"/>
          <p:cNvSpPr/>
          <p:nvPr/>
        </p:nvSpPr>
        <p:spPr>
          <a:xfrm>
            <a:off x="1258571" y="5091430"/>
            <a:ext cx="6489700" cy="0"/>
          </a:xfrm>
          <a:custGeom>
            <a:avLst/>
            <a:gdLst/>
            <a:ahLst/>
            <a:cxnLst/>
            <a:rect l="l" t="t" r="r" b="b"/>
            <a:pathLst>
              <a:path w="6489700">
                <a:moveTo>
                  <a:pt x="0" y="0"/>
                </a:moveTo>
                <a:lnTo>
                  <a:pt x="6489700" y="0"/>
                </a:lnTo>
              </a:path>
            </a:pathLst>
          </a:custGeom>
          <a:ln w="38100">
            <a:solidFill>
              <a:srgbClr val="FFFFFF"/>
            </a:solidFill>
          </a:ln>
        </p:spPr>
        <p:txBody>
          <a:bodyPr wrap="square" lIns="0" tIns="0" rIns="0" bIns="0" rtlCol="0"/>
          <a:lstStyle/>
          <a:p>
            <a:endParaRPr/>
          </a:p>
        </p:txBody>
      </p:sp>
      <p:sp>
        <p:nvSpPr>
          <p:cNvPr id="63" name="object 63"/>
          <p:cNvSpPr txBox="1"/>
          <p:nvPr/>
        </p:nvSpPr>
        <p:spPr>
          <a:xfrm>
            <a:off x="1698118" y="4739259"/>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A[0]</a:t>
            </a:r>
            <a:endParaRPr sz="1800">
              <a:latin typeface="Calibri"/>
              <a:cs typeface="Calibri"/>
            </a:endParaRPr>
          </a:p>
        </p:txBody>
      </p:sp>
      <p:sp>
        <p:nvSpPr>
          <p:cNvPr id="64" name="object 64"/>
          <p:cNvSpPr txBox="1"/>
          <p:nvPr/>
        </p:nvSpPr>
        <p:spPr>
          <a:xfrm>
            <a:off x="2993898" y="4739259"/>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A[1]</a:t>
            </a:r>
            <a:endParaRPr sz="1800">
              <a:latin typeface="Calibri"/>
              <a:cs typeface="Calibri"/>
            </a:endParaRPr>
          </a:p>
        </p:txBody>
      </p:sp>
      <p:sp>
        <p:nvSpPr>
          <p:cNvPr id="65" name="object 65"/>
          <p:cNvSpPr txBox="1"/>
          <p:nvPr/>
        </p:nvSpPr>
        <p:spPr>
          <a:xfrm>
            <a:off x="4289299" y="4739259"/>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A[2]</a:t>
            </a:r>
            <a:endParaRPr sz="1800">
              <a:latin typeface="Calibri"/>
              <a:cs typeface="Calibri"/>
            </a:endParaRPr>
          </a:p>
        </p:txBody>
      </p:sp>
      <p:sp>
        <p:nvSpPr>
          <p:cNvPr id="66" name="object 66"/>
          <p:cNvSpPr txBox="1"/>
          <p:nvPr/>
        </p:nvSpPr>
        <p:spPr>
          <a:xfrm>
            <a:off x="5584953" y="4739259"/>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A[3]</a:t>
            </a:r>
            <a:endParaRPr sz="1800">
              <a:latin typeface="Calibri"/>
              <a:cs typeface="Calibri"/>
            </a:endParaRPr>
          </a:p>
        </p:txBody>
      </p:sp>
      <p:sp>
        <p:nvSpPr>
          <p:cNvPr id="67" name="object 67"/>
          <p:cNvSpPr txBox="1"/>
          <p:nvPr/>
        </p:nvSpPr>
        <p:spPr>
          <a:xfrm>
            <a:off x="6880352" y="4739259"/>
            <a:ext cx="429259"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a:t>
            </a:r>
            <a:r>
              <a:rPr sz="1800" b="1" spc="5" dirty="0">
                <a:latin typeface="Calibri"/>
                <a:cs typeface="Calibri"/>
              </a:rPr>
              <a:t>[</a:t>
            </a:r>
            <a:r>
              <a:rPr sz="1800" b="1" dirty="0">
                <a:latin typeface="Calibri"/>
                <a:cs typeface="Calibri"/>
              </a:rPr>
              <a:t>4]</a:t>
            </a:r>
            <a:endParaRPr sz="1800">
              <a:latin typeface="Calibri"/>
              <a:cs typeface="Calibri"/>
            </a:endParaRPr>
          </a:p>
        </p:txBody>
      </p:sp>
      <p:sp>
        <p:nvSpPr>
          <p:cNvPr id="68" name="object 68"/>
          <p:cNvSpPr/>
          <p:nvPr/>
        </p:nvSpPr>
        <p:spPr>
          <a:xfrm>
            <a:off x="3103246" y="5102224"/>
            <a:ext cx="134620" cy="610235"/>
          </a:xfrm>
          <a:custGeom>
            <a:avLst/>
            <a:gdLst/>
            <a:ahLst/>
            <a:cxnLst/>
            <a:rect l="l" t="t" r="r" b="b"/>
            <a:pathLst>
              <a:path w="134619" h="610235">
                <a:moveTo>
                  <a:pt x="67308" y="57485"/>
                </a:moveTo>
                <a:lnTo>
                  <a:pt x="52818" y="82164"/>
                </a:lnTo>
                <a:lnTo>
                  <a:pt x="51435" y="609726"/>
                </a:lnTo>
                <a:lnTo>
                  <a:pt x="80391" y="609726"/>
                </a:lnTo>
                <a:lnTo>
                  <a:pt x="81774" y="82383"/>
                </a:lnTo>
                <a:lnTo>
                  <a:pt x="67308" y="57485"/>
                </a:lnTo>
                <a:close/>
              </a:path>
              <a:path w="134619" h="610235">
                <a:moveTo>
                  <a:pt x="84087" y="28701"/>
                </a:moveTo>
                <a:lnTo>
                  <a:pt x="52958" y="28701"/>
                </a:lnTo>
                <a:lnTo>
                  <a:pt x="81914" y="28828"/>
                </a:lnTo>
                <a:lnTo>
                  <a:pt x="81774" y="82383"/>
                </a:lnTo>
                <a:lnTo>
                  <a:pt x="105410" y="123062"/>
                </a:lnTo>
                <a:lnTo>
                  <a:pt x="109347" y="129920"/>
                </a:lnTo>
                <a:lnTo>
                  <a:pt x="118237" y="132333"/>
                </a:lnTo>
                <a:lnTo>
                  <a:pt x="125094" y="128269"/>
                </a:lnTo>
                <a:lnTo>
                  <a:pt x="132080" y="124332"/>
                </a:lnTo>
                <a:lnTo>
                  <a:pt x="134366" y="115442"/>
                </a:lnTo>
                <a:lnTo>
                  <a:pt x="130429" y="108584"/>
                </a:lnTo>
                <a:lnTo>
                  <a:pt x="84087" y="28701"/>
                </a:lnTo>
                <a:close/>
              </a:path>
              <a:path w="134619" h="610235">
                <a:moveTo>
                  <a:pt x="67437" y="0"/>
                </a:moveTo>
                <a:lnTo>
                  <a:pt x="4063" y="108203"/>
                </a:lnTo>
                <a:lnTo>
                  <a:pt x="0" y="115062"/>
                </a:lnTo>
                <a:lnTo>
                  <a:pt x="2286" y="123951"/>
                </a:lnTo>
                <a:lnTo>
                  <a:pt x="9143" y="128015"/>
                </a:lnTo>
                <a:lnTo>
                  <a:pt x="16129" y="132079"/>
                </a:lnTo>
                <a:lnTo>
                  <a:pt x="25018" y="129793"/>
                </a:lnTo>
                <a:lnTo>
                  <a:pt x="28956" y="122808"/>
                </a:lnTo>
                <a:lnTo>
                  <a:pt x="52818" y="82164"/>
                </a:lnTo>
                <a:lnTo>
                  <a:pt x="52958" y="28701"/>
                </a:lnTo>
                <a:lnTo>
                  <a:pt x="84087" y="28701"/>
                </a:lnTo>
                <a:lnTo>
                  <a:pt x="67437" y="0"/>
                </a:lnTo>
                <a:close/>
              </a:path>
              <a:path w="134619" h="610235">
                <a:moveTo>
                  <a:pt x="81896" y="36067"/>
                </a:moveTo>
                <a:lnTo>
                  <a:pt x="79882" y="36067"/>
                </a:lnTo>
                <a:lnTo>
                  <a:pt x="67308" y="57485"/>
                </a:lnTo>
                <a:lnTo>
                  <a:pt x="81774" y="82383"/>
                </a:lnTo>
                <a:lnTo>
                  <a:pt x="81896" y="36067"/>
                </a:lnTo>
                <a:close/>
              </a:path>
              <a:path w="134619" h="610235">
                <a:moveTo>
                  <a:pt x="52958" y="28701"/>
                </a:moveTo>
                <a:lnTo>
                  <a:pt x="52818" y="82164"/>
                </a:lnTo>
                <a:lnTo>
                  <a:pt x="67308" y="57485"/>
                </a:lnTo>
                <a:lnTo>
                  <a:pt x="54863" y="36067"/>
                </a:lnTo>
                <a:lnTo>
                  <a:pt x="81896" y="36067"/>
                </a:lnTo>
                <a:lnTo>
                  <a:pt x="81914" y="28828"/>
                </a:lnTo>
                <a:lnTo>
                  <a:pt x="52958" y="28701"/>
                </a:lnTo>
                <a:close/>
              </a:path>
              <a:path w="134619" h="610235">
                <a:moveTo>
                  <a:pt x="79882" y="36067"/>
                </a:moveTo>
                <a:lnTo>
                  <a:pt x="54863" y="36067"/>
                </a:lnTo>
                <a:lnTo>
                  <a:pt x="67308" y="57485"/>
                </a:lnTo>
                <a:lnTo>
                  <a:pt x="79882" y="36067"/>
                </a:lnTo>
                <a:close/>
              </a:path>
            </a:pathLst>
          </a:custGeom>
          <a:solidFill>
            <a:srgbClr val="FF0000"/>
          </a:solidFill>
        </p:spPr>
        <p:txBody>
          <a:bodyPr wrap="square" lIns="0" tIns="0" rIns="0" bIns="0" rtlCol="0"/>
          <a:lstStyle/>
          <a:p>
            <a:endParaRPr/>
          </a:p>
        </p:txBody>
      </p:sp>
      <p:sp>
        <p:nvSpPr>
          <p:cNvPr id="69" name="object 69"/>
          <p:cNvSpPr txBox="1"/>
          <p:nvPr/>
        </p:nvSpPr>
        <p:spPr>
          <a:xfrm>
            <a:off x="2868550" y="5653659"/>
            <a:ext cx="60261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F=R=1</a:t>
            </a:r>
            <a:endParaRPr sz="1800">
              <a:latin typeface="Calibri"/>
              <a:cs typeface="Calibri"/>
            </a:endParaRPr>
          </a:p>
        </p:txBody>
      </p:sp>
      <p:sp>
        <p:nvSpPr>
          <p:cNvPr id="70" name="object 70"/>
          <p:cNvSpPr/>
          <p:nvPr/>
        </p:nvSpPr>
        <p:spPr>
          <a:xfrm>
            <a:off x="1884046" y="3502025"/>
            <a:ext cx="134620" cy="610235"/>
          </a:xfrm>
          <a:custGeom>
            <a:avLst/>
            <a:gdLst/>
            <a:ahLst/>
            <a:cxnLst/>
            <a:rect l="l" t="t" r="r" b="b"/>
            <a:pathLst>
              <a:path w="134619" h="610235">
                <a:moveTo>
                  <a:pt x="67308" y="57485"/>
                </a:moveTo>
                <a:lnTo>
                  <a:pt x="52818" y="82164"/>
                </a:lnTo>
                <a:lnTo>
                  <a:pt x="51435" y="609726"/>
                </a:lnTo>
                <a:lnTo>
                  <a:pt x="80391" y="609726"/>
                </a:lnTo>
                <a:lnTo>
                  <a:pt x="81774" y="82383"/>
                </a:lnTo>
                <a:lnTo>
                  <a:pt x="67308" y="57485"/>
                </a:lnTo>
                <a:close/>
              </a:path>
              <a:path w="134619" h="610235">
                <a:moveTo>
                  <a:pt x="84180" y="28701"/>
                </a:moveTo>
                <a:lnTo>
                  <a:pt x="52958" y="28701"/>
                </a:lnTo>
                <a:lnTo>
                  <a:pt x="81914" y="28828"/>
                </a:lnTo>
                <a:lnTo>
                  <a:pt x="81774" y="82383"/>
                </a:lnTo>
                <a:lnTo>
                  <a:pt x="105410" y="123062"/>
                </a:lnTo>
                <a:lnTo>
                  <a:pt x="109347" y="129920"/>
                </a:lnTo>
                <a:lnTo>
                  <a:pt x="118237" y="132334"/>
                </a:lnTo>
                <a:lnTo>
                  <a:pt x="125094" y="128269"/>
                </a:lnTo>
                <a:lnTo>
                  <a:pt x="132080" y="124332"/>
                </a:lnTo>
                <a:lnTo>
                  <a:pt x="134366" y="115442"/>
                </a:lnTo>
                <a:lnTo>
                  <a:pt x="130429" y="108585"/>
                </a:lnTo>
                <a:lnTo>
                  <a:pt x="84180" y="28701"/>
                </a:lnTo>
                <a:close/>
              </a:path>
              <a:path w="134619" h="610235">
                <a:moveTo>
                  <a:pt x="67563" y="0"/>
                </a:moveTo>
                <a:lnTo>
                  <a:pt x="4063" y="108203"/>
                </a:lnTo>
                <a:lnTo>
                  <a:pt x="0" y="115062"/>
                </a:lnTo>
                <a:lnTo>
                  <a:pt x="2286" y="123951"/>
                </a:lnTo>
                <a:lnTo>
                  <a:pt x="9143" y="128015"/>
                </a:lnTo>
                <a:lnTo>
                  <a:pt x="16129" y="132079"/>
                </a:lnTo>
                <a:lnTo>
                  <a:pt x="25018" y="129793"/>
                </a:lnTo>
                <a:lnTo>
                  <a:pt x="28956" y="122809"/>
                </a:lnTo>
                <a:lnTo>
                  <a:pt x="52818" y="82164"/>
                </a:lnTo>
                <a:lnTo>
                  <a:pt x="52958" y="28701"/>
                </a:lnTo>
                <a:lnTo>
                  <a:pt x="84180" y="28701"/>
                </a:lnTo>
                <a:lnTo>
                  <a:pt x="67563" y="0"/>
                </a:lnTo>
                <a:close/>
              </a:path>
              <a:path w="134619" h="610235">
                <a:moveTo>
                  <a:pt x="81896" y="36067"/>
                </a:moveTo>
                <a:lnTo>
                  <a:pt x="79882" y="36067"/>
                </a:lnTo>
                <a:lnTo>
                  <a:pt x="67308" y="57485"/>
                </a:lnTo>
                <a:lnTo>
                  <a:pt x="81774" y="82383"/>
                </a:lnTo>
                <a:lnTo>
                  <a:pt x="81896" y="36067"/>
                </a:lnTo>
                <a:close/>
              </a:path>
              <a:path w="134619" h="610235">
                <a:moveTo>
                  <a:pt x="52958" y="28701"/>
                </a:moveTo>
                <a:lnTo>
                  <a:pt x="52818" y="82164"/>
                </a:lnTo>
                <a:lnTo>
                  <a:pt x="67308" y="57485"/>
                </a:lnTo>
                <a:lnTo>
                  <a:pt x="54863" y="36067"/>
                </a:lnTo>
                <a:lnTo>
                  <a:pt x="81896" y="36067"/>
                </a:lnTo>
                <a:lnTo>
                  <a:pt x="81914" y="28828"/>
                </a:lnTo>
                <a:lnTo>
                  <a:pt x="52958" y="28701"/>
                </a:lnTo>
                <a:close/>
              </a:path>
              <a:path w="134619" h="610235">
                <a:moveTo>
                  <a:pt x="79882" y="36067"/>
                </a:moveTo>
                <a:lnTo>
                  <a:pt x="54863" y="36067"/>
                </a:lnTo>
                <a:lnTo>
                  <a:pt x="67308" y="57485"/>
                </a:lnTo>
                <a:lnTo>
                  <a:pt x="79882" y="36067"/>
                </a:lnTo>
                <a:close/>
              </a:path>
            </a:pathLst>
          </a:custGeom>
          <a:solidFill>
            <a:srgbClr val="FF0000"/>
          </a:solidFill>
        </p:spPr>
        <p:txBody>
          <a:bodyPr wrap="square" lIns="0" tIns="0" rIns="0" bIns="0" rtlCol="0"/>
          <a:lstStyle/>
          <a:p>
            <a:endParaRPr/>
          </a:p>
        </p:txBody>
      </p:sp>
      <p:sp>
        <p:nvSpPr>
          <p:cNvPr id="71" name="object 71"/>
          <p:cNvSpPr txBox="1"/>
          <p:nvPr/>
        </p:nvSpPr>
        <p:spPr>
          <a:xfrm>
            <a:off x="1769746" y="4053205"/>
            <a:ext cx="36004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F=0</a:t>
            </a:r>
            <a:endParaRPr sz="1800">
              <a:latin typeface="Calibri"/>
              <a:cs typeface="Calibri"/>
            </a:endParaRPr>
          </a:p>
        </p:txBody>
      </p:sp>
      <p:sp>
        <p:nvSpPr>
          <p:cNvPr id="72" name="object 72"/>
          <p:cNvSpPr/>
          <p:nvPr/>
        </p:nvSpPr>
        <p:spPr>
          <a:xfrm>
            <a:off x="3103246" y="3502025"/>
            <a:ext cx="134620" cy="610235"/>
          </a:xfrm>
          <a:custGeom>
            <a:avLst/>
            <a:gdLst/>
            <a:ahLst/>
            <a:cxnLst/>
            <a:rect l="l" t="t" r="r" b="b"/>
            <a:pathLst>
              <a:path w="134619" h="610235">
                <a:moveTo>
                  <a:pt x="67308" y="57485"/>
                </a:moveTo>
                <a:lnTo>
                  <a:pt x="52818" y="82164"/>
                </a:lnTo>
                <a:lnTo>
                  <a:pt x="51435" y="609726"/>
                </a:lnTo>
                <a:lnTo>
                  <a:pt x="80391" y="609726"/>
                </a:lnTo>
                <a:lnTo>
                  <a:pt x="81774" y="82383"/>
                </a:lnTo>
                <a:lnTo>
                  <a:pt x="67308" y="57485"/>
                </a:lnTo>
                <a:close/>
              </a:path>
              <a:path w="134619" h="610235">
                <a:moveTo>
                  <a:pt x="84087" y="28701"/>
                </a:moveTo>
                <a:lnTo>
                  <a:pt x="52958" y="28701"/>
                </a:lnTo>
                <a:lnTo>
                  <a:pt x="81914" y="28828"/>
                </a:lnTo>
                <a:lnTo>
                  <a:pt x="81774" y="82383"/>
                </a:lnTo>
                <a:lnTo>
                  <a:pt x="105410" y="123062"/>
                </a:lnTo>
                <a:lnTo>
                  <a:pt x="109347" y="129920"/>
                </a:lnTo>
                <a:lnTo>
                  <a:pt x="118237" y="132334"/>
                </a:lnTo>
                <a:lnTo>
                  <a:pt x="125094" y="128269"/>
                </a:lnTo>
                <a:lnTo>
                  <a:pt x="132080" y="124332"/>
                </a:lnTo>
                <a:lnTo>
                  <a:pt x="134366" y="115442"/>
                </a:lnTo>
                <a:lnTo>
                  <a:pt x="130429" y="108585"/>
                </a:lnTo>
                <a:lnTo>
                  <a:pt x="84087" y="28701"/>
                </a:lnTo>
                <a:close/>
              </a:path>
              <a:path w="134619" h="610235">
                <a:moveTo>
                  <a:pt x="67437" y="0"/>
                </a:moveTo>
                <a:lnTo>
                  <a:pt x="4063" y="108203"/>
                </a:lnTo>
                <a:lnTo>
                  <a:pt x="0" y="115062"/>
                </a:lnTo>
                <a:lnTo>
                  <a:pt x="2286" y="123951"/>
                </a:lnTo>
                <a:lnTo>
                  <a:pt x="9143" y="128015"/>
                </a:lnTo>
                <a:lnTo>
                  <a:pt x="16129" y="132079"/>
                </a:lnTo>
                <a:lnTo>
                  <a:pt x="25018" y="129793"/>
                </a:lnTo>
                <a:lnTo>
                  <a:pt x="28956" y="122809"/>
                </a:lnTo>
                <a:lnTo>
                  <a:pt x="52818" y="82164"/>
                </a:lnTo>
                <a:lnTo>
                  <a:pt x="52958" y="28701"/>
                </a:lnTo>
                <a:lnTo>
                  <a:pt x="84087" y="28701"/>
                </a:lnTo>
                <a:lnTo>
                  <a:pt x="67437" y="0"/>
                </a:lnTo>
                <a:close/>
              </a:path>
              <a:path w="134619" h="610235">
                <a:moveTo>
                  <a:pt x="81896" y="36067"/>
                </a:moveTo>
                <a:lnTo>
                  <a:pt x="79882" y="36067"/>
                </a:lnTo>
                <a:lnTo>
                  <a:pt x="67308" y="57485"/>
                </a:lnTo>
                <a:lnTo>
                  <a:pt x="81774" y="82383"/>
                </a:lnTo>
                <a:lnTo>
                  <a:pt x="81896" y="36067"/>
                </a:lnTo>
                <a:close/>
              </a:path>
              <a:path w="134619" h="610235">
                <a:moveTo>
                  <a:pt x="52958" y="28701"/>
                </a:moveTo>
                <a:lnTo>
                  <a:pt x="52818" y="82164"/>
                </a:lnTo>
                <a:lnTo>
                  <a:pt x="67308" y="57485"/>
                </a:lnTo>
                <a:lnTo>
                  <a:pt x="54863" y="36067"/>
                </a:lnTo>
                <a:lnTo>
                  <a:pt x="81896" y="36067"/>
                </a:lnTo>
                <a:lnTo>
                  <a:pt x="81914" y="28828"/>
                </a:lnTo>
                <a:lnTo>
                  <a:pt x="52958" y="28701"/>
                </a:lnTo>
                <a:close/>
              </a:path>
              <a:path w="134619" h="610235">
                <a:moveTo>
                  <a:pt x="79882" y="36067"/>
                </a:moveTo>
                <a:lnTo>
                  <a:pt x="54863" y="36067"/>
                </a:lnTo>
                <a:lnTo>
                  <a:pt x="67308" y="57485"/>
                </a:lnTo>
                <a:lnTo>
                  <a:pt x="79882" y="36067"/>
                </a:lnTo>
                <a:close/>
              </a:path>
            </a:pathLst>
          </a:custGeom>
          <a:solidFill>
            <a:srgbClr val="FF0000"/>
          </a:solidFill>
        </p:spPr>
        <p:txBody>
          <a:bodyPr wrap="square" lIns="0" tIns="0" rIns="0" bIns="0" rtlCol="0"/>
          <a:lstStyle/>
          <a:p>
            <a:endParaRPr/>
          </a:p>
        </p:txBody>
      </p:sp>
      <p:sp>
        <p:nvSpPr>
          <p:cNvPr id="73" name="object 73"/>
          <p:cNvSpPr txBox="1"/>
          <p:nvPr/>
        </p:nvSpPr>
        <p:spPr>
          <a:xfrm>
            <a:off x="2978659" y="4053205"/>
            <a:ext cx="38354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R</a:t>
            </a:r>
            <a:r>
              <a:rPr sz="1800" b="1" spc="-5" dirty="0">
                <a:latin typeface="Calibri"/>
                <a:cs typeface="Calibri"/>
              </a:rPr>
              <a:t>=1</a:t>
            </a:r>
            <a:endParaRPr sz="1800">
              <a:latin typeface="Calibri"/>
              <a:cs typeface="Calibri"/>
            </a:endParaRPr>
          </a:p>
        </p:txBody>
      </p:sp>
      <p:sp>
        <p:nvSpPr>
          <p:cNvPr id="74" name="Date Placeholder 73">
            <a:extLst>
              <a:ext uri="{FF2B5EF4-FFF2-40B4-BE49-F238E27FC236}">
                <a16:creationId xmlns:a16="http://schemas.microsoft.com/office/drawing/2014/main" xmlns="" id="{A346A365-B842-45BF-AB34-86405B7CBEF1}"/>
              </a:ext>
            </a:extLst>
          </p:cNvPr>
          <p:cNvSpPr>
            <a:spLocks noGrp="1"/>
          </p:cNvSpPr>
          <p:nvPr>
            <p:ph type="dt" sz="half" idx="10"/>
          </p:nvPr>
        </p:nvSpPr>
        <p:spPr/>
        <p:txBody>
          <a:bodyPr/>
          <a:lstStyle/>
          <a:p>
            <a:fld id="{08B9DEC5-38B1-43EC-A5A0-81BDE8408C5B}" type="datetime1">
              <a:rPr lang="en-US" smtClean="0"/>
              <a:pPr/>
              <a:t>11/3/2022</a:t>
            </a:fld>
            <a:endParaRPr lang="en-US"/>
          </a:p>
        </p:txBody>
      </p:sp>
      <p:sp>
        <p:nvSpPr>
          <p:cNvPr id="76" name="Slide Number Placeholder 75">
            <a:extLst>
              <a:ext uri="{FF2B5EF4-FFF2-40B4-BE49-F238E27FC236}">
                <a16:creationId xmlns:a16="http://schemas.microsoft.com/office/drawing/2014/main" xmlns="" id="{3B0D4FFB-40CB-43EB-8E3B-929B20377A39}"/>
              </a:ext>
            </a:extLst>
          </p:cNvPr>
          <p:cNvSpPr>
            <a:spLocks noGrp="1"/>
          </p:cNvSpPr>
          <p:nvPr>
            <p:ph type="sldNum" sz="quarter" idx="12"/>
          </p:nvPr>
        </p:nvSpPr>
        <p:spPr/>
        <p:txBody>
          <a:bodyPr/>
          <a:lstStyle/>
          <a:p>
            <a:fld id="{B6F15528-21DE-4FAA-801E-634DDDAF4B2B}" type="slidenum">
              <a:rPr lang="en-US" smtClean="0"/>
              <a:pPr/>
              <a:t>103</a:t>
            </a:fld>
            <a:endParaRPr lang="en-US"/>
          </a:p>
        </p:txBody>
      </p:sp>
      <p:sp>
        <p:nvSpPr>
          <p:cNvPr id="77" name="Title 1">
            <a:extLst>
              <a:ext uri="{FF2B5EF4-FFF2-40B4-BE49-F238E27FC236}">
                <a16:creationId xmlns:a16="http://schemas.microsoft.com/office/drawing/2014/main" xmlns="" id="{D0877158-8933-42AF-9C6A-CEBE7E02343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78" name="Picture 2" descr="E:\NIET\Project\xLogo11.png.pagespeed.ic.pydHLuCQEZ.png">
            <a:extLst>
              <a:ext uri="{FF2B5EF4-FFF2-40B4-BE49-F238E27FC236}">
                <a16:creationId xmlns:a16="http://schemas.microsoft.com/office/drawing/2014/main" xmlns="" id="{14100BE3-9EBF-4C21-A8F7-8B9089A2B93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80" name="Picture 79">
            <a:extLst>
              <a:ext uri="{FF2B5EF4-FFF2-40B4-BE49-F238E27FC236}">
                <a16:creationId xmlns:a16="http://schemas.microsoft.com/office/drawing/2014/main" xmlns="" id="{FF58D492-B0FC-470A-A16F-0A72AE075560}"/>
              </a:ext>
            </a:extLst>
          </p:cNvPr>
          <p:cNvPicPr>
            <a:picLocks noChangeAspect="1"/>
          </p:cNvPicPr>
          <p:nvPr/>
        </p:nvPicPr>
        <p:blipFill>
          <a:blip r:embed="rId3"/>
          <a:stretch>
            <a:fillRect/>
          </a:stretch>
        </p:blipFill>
        <p:spPr>
          <a:xfrm>
            <a:off x="611560" y="1967311"/>
            <a:ext cx="7515225" cy="4257675"/>
          </a:xfrm>
          <a:prstGeom prst="rect">
            <a:avLst/>
          </a:prstGeom>
        </p:spPr>
      </p:pic>
      <p:sp>
        <p:nvSpPr>
          <p:cNvPr id="79" name="Footer Placeholder 7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696516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7237" y="1118144"/>
            <a:ext cx="6790690" cy="444352"/>
          </a:xfrm>
          <a:prstGeom prst="rect">
            <a:avLst/>
          </a:prstGeom>
        </p:spPr>
        <p:txBody>
          <a:bodyPr vert="horz" wrap="square" lIns="0" tIns="13335" rIns="0" bIns="0" rtlCol="0">
            <a:spAutoFit/>
          </a:bodyPr>
          <a:lstStyle/>
          <a:p>
            <a:pPr marL="12700">
              <a:lnSpc>
                <a:spcPct val="100000"/>
              </a:lnSpc>
              <a:spcBef>
                <a:spcPts val="105"/>
              </a:spcBef>
            </a:pPr>
            <a:r>
              <a:rPr sz="2800" b="1" spc="-15" dirty="0"/>
              <a:t>Example </a:t>
            </a:r>
            <a:r>
              <a:rPr sz="2800" b="1" spc="-5" dirty="0"/>
              <a:t>of Deletion </a:t>
            </a:r>
            <a:r>
              <a:rPr sz="2800" b="1" dirty="0"/>
              <a:t>in</a:t>
            </a:r>
            <a:r>
              <a:rPr sz="2800" b="1" spc="-10" dirty="0"/>
              <a:t> </a:t>
            </a:r>
            <a:r>
              <a:rPr sz="2800" b="1" dirty="0"/>
              <a:t>Queue</a:t>
            </a:r>
          </a:p>
        </p:txBody>
      </p:sp>
      <p:sp>
        <p:nvSpPr>
          <p:cNvPr id="3" name="object 3"/>
          <p:cNvSpPr/>
          <p:nvPr/>
        </p:nvSpPr>
        <p:spPr>
          <a:xfrm>
            <a:off x="1264921" y="2825750"/>
            <a:ext cx="1280160" cy="370840"/>
          </a:xfrm>
          <a:custGeom>
            <a:avLst/>
            <a:gdLst/>
            <a:ahLst/>
            <a:cxnLst/>
            <a:rect l="l" t="t" r="r" b="b"/>
            <a:pathLst>
              <a:path w="1280160"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4" name="object 4"/>
          <p:cNvSpPr/>
          <p:nvPr/>
        </p:nvSpPr>
        <p:spPr>
          <a:xfrm>
            <a:off x="2545081" y="2825750"/>
            <a:ext cx="1280160" cy="370840"/>
          </a:xfrm>
          <a:custGeom>
            <a:avLst/>
            <a:gdLst/>
            <a:ahLst/>
            <a:cxnLst/>
            <a:rect l="l" t="t" r="r" b="b"/>
            <a:pathLst>
              <a:path w="1280160"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5" name="object 5"/>
          <p:cNvSpPr/>
          <p:nvPr/>
        </p:nvSpPr>
        <p:spPr>
          <a:xfrm>
            <a:off x="3825241" y="2825750"/>
            <a:ext cx="1280160" cy="370840"/>
          </a:xfrm>
          <a:custGeom>
            <a:avLst/>
            <a:gdLst/>
            <a:ahLst/>
            <a:cxnLst/>
            <a:rect l="l" t="t" r="r" b="b"/>
            <a:pathLst>
              <a:path w="1280160"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6" name="object 6"/>
          <p:cNvSpPr/>
          <p:nvPr/>
        </p:nvSpPr>
        <p:spPr>
          <a:xfrm>
            <a:off x="5105400" y="2825750"/>
            <a:ext cx="1280160" cy="370840"/>
          </a:xfrm>
          <a:custGeom>
            <a:avLst/>
            <a:gdLst/>
            <a:ahLst/>
            <a:cxnLst/>
            <a:rect l="l" t="t" r="r" b="b"/>
            <a:pathLst>
              <a:path w="1280160"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7" name="object 7"/>
          <p:cNvSpPr/>
          <p:nvPr/>
        </p:nvSpPr>
        <p:spPr>
          <a:xfrm>
            <a:off x="6385561" y="2825750"/>
            <a:ext cx="1280160" cy="370840"/>
          </a:xfrm>
          <a:custGeom>
            <a:avLst/>
            <a:gdLst/>
            <a:ahLst/>
            <a:cxnLst/>
            <a:rect l="l" t="t" r="r" b="b"/>
            <a:pathLst>
              <a:path w="1280159" h="370839">
                <a:moveTo>
                  <a:pt x="0" y="370839"/>
                </a:moveTo>
                <a:lnTo>
                  <a:pt x="1280160" y="370839"/>
                </a:lnTo>
                <a:lnTo>
                  <a:pt x="1280160" y="0"/>
                </a:lnTo>
                <a:lnTo>
                  <a:pt x="0" y="0"/>
                </a:lnTo>
                <a:lnTo>
                  <a:pt x="0" y="370839"/>
                </a:lnTo>
                <a:close/>
              </a:path>
            </a:pathLst>
          </a:custGeom>
          <a:solidFill>
            <a:srgbClr val="F79546"/>
          </a:solidFill>
        </p:spPr>
        <p:txBody>
          <a:bodyPr wrap="square" lIns="0" tIns="0" rIns="0" bIns="0" rtlCol="0"/>
          <a:lstStyle/>
          <a:p>
            <a:endParaRPr/>
          </a:p>
        </p:txBody>
      </p:sp>
      <p:sp>
        <p:nvSpPr>
          <p:cNvPr id="8" name="object 8"/>
          <p:cNvSpPr/>
          <p:nvPr/>
        </p:nvSpPr>
        <p:spPr>
          <a:xfrm>
            <a:off x="2545081"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9" name="object 9"/>
          <p:cNvSpPr/>
          <p:nvPr/>
        </p:nvSpPr>
        <p:spPr>
          <a:xfrm>
            <a:off x="3825241"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10" name="object 10"/>
          <p:cNvSpPr/>
          <p:nvPr/>
        </p:nvSpPr>
        <p:spPr>
          <a:xfrm>
            <a:off x="5105400"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11" name="object 11"/>
          <p:cNvSpPr/>
          <p:nvPr/>
        </p:nvSpPr>
        <p:spPr>
          <a:xfrm>
            <a:off x="6385561"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12" name="object 12"/>
          <p:cNvSpPr/>
          <p:nvPr/>
        </p:nvSpPr>
        <p:spPr>
          <a:xfrm>
            <a:off x="1264921" y="281940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13" name="object 13"/>
          <p:cNvSpPr/>
          <p:nvPr/>
        </p:nvSpPr>
        <p:spPr>
          <a:xfrm>
            <a:off x="7665721" y="2819400"/>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14" name="object 14"/>
          <p:cNvSpPr/>
          <p:nvPr/>
        </p:nvSpPr>
        <p:spPr>
          <a:xfrm>
            <a:off x="1258571" y="2825750"/>
            <a:ext cx="6413500" cy="0"/>
          </a:xfrm>
          <a:custGeom>
            <a:avLst/>
            <a:gdLst/>
            <a:ahLst/>
            <a:cxnLst/>
            <a:rect l="l" t="t" r="r" b="b"/>
            <a:pathLst>
              <a:path w="6413500">
                <a:moveTo>
                  <a:pt x="0" y="0"/>
                </a:moveTo>
                <a:lnTo>
                  <a:pt x="6413500" y="0"/>
                </a:lnTo>
              </a:path>
            </a:pathLst>
          </a:custGeom>
          <a:ln w="12700">
            <a:solidFill>
              <a:srgbClr val="FFFFFF"/>
            </a:solidFill>
          </a:ln>
        </p:spPr>
        <p:txBody>
          <a:bodyPr wrap="square" lIns="0" tIns="0" rIns="0" bIns="0" rtlCol="0"/>
          <a:lstStyle/>
          <a:p>
            <a:endParaRPr/>
          </a:p>
        </p:txBody>
      </p:sp>
      <p:sp>
        <p:nvSpPr>
          <p:cNvPr id="15" name="object 15"/>
          <p:cNvSpPr/>
          <p:nvPr/>
        </p:nvSpPr>
        <p:spPr>
          <a:xfrm>
            <a:off x="1258571" y="3196590"/>
            <a:ext cx="6413500" cy="0"/>
          </a:xfrm>
          <a:custGeom>
            <a:avLst/>
            <a:gdLst/>
            <a:ahLst/>
            <a:cxnLst/>
            <a:rect l="l" t="t" r="r" b="b"/>
            <a:pathLst>
              <a:path w="6413500">
                <a:moveTo>
                  <a:pt x="0" y="0"/>
                </a:moveTo>
                <a:lnTo>
                  <a:pt x="6413500" y="0"/>
                </a:lnTo>
              </a:path>
            </a:pathLst>
          </a:custGeom>
          <a:ln w="38100">
            <a:solidFill>
              <a:srgbClr val="FFFFFF"/>
            </a:solidFill>
          </a:ln>
        </p:spPr>
        <p:txBody>
          <a:bodyPr wrap="square" lIns="0" tIns="0" rIns="0" bIns="0" rtlCol="0"/>
          <a:lstStyle/>
          <a:p>
            <a:endParaRPr/>
          </a:p>
        </p:txBody>
      </p:sp>
      <p:sp>
        <p:nvSpPr>
          <p:cNvPr id="16" name="object 16"/>
          <p:cNvSpPr txBox="1"/>
          <p:nvPr/>
        </p:nvSpPr>
        <p:spPr>
          <a:xfrm>
            <a:off x="1777112" y="2844037"/>
            <a:ext cx="25717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10</a:t>
            </a:r>
            <a:endParaRPr sz="1800">
              <a:latin typeface="Calibri"/>
              <a:cs typeface="Calibri"/>
            </a:endParaRPr>
          </a:p>
        </p:txBody>
      </p:sp>
      <p:sp>
        <p:nvSpPr>
          <p:cNvPr id="17" name="object 17"/>
          <p:cNvSpPr txBox="1"/>
          <p:nvPr/>
        </p:nvSpPr>
        <p:spPr>
          <a:xfrm>
            <a:off x="3057272" y="2844037"/>
            <a:ext cx="25717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20</a:t>
            </a:r>
            <a:endParaRPr sz="1800">
              <a:latin typeface="Calibri"/>
              <a:cs typeface="Calibri"/>
            </a:endParaRPr>
          </a:p>
        </p:txBody>
      </p:sp>
      <p:sp>
        <p:nvSpPr>
          <p:cNvPr id="18" name="object 18"/>
          <p:cNvSpPr/>
          <p:nvPr/>
        </p:nvSpPr>
        <p:spPr>
          <a:xfrm>
            <a:off x="12649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19" name="object 19"/>
          <p:cNvSpPr/>
          <p:nvPr/>
        </p:nvSpPr>
        <p:spPr>
          <a:xfrm>
            <a:off x="25603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20" name="object 20"/>
          <p:cNvSpPr/>
          <p:nvPr/>
        </p:nvSpPr>
        <p:spPr>
          <a:xfrm>
            <a:off x="38557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21" name="object 21"/>
          <p:cNvSpPr/>
          <p:nvPr/>
        </p:nvSpPr>
        <p:spPr>
          <a:xfrm>
            <a:off x="51511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22" name="object 22"/>
          <p:cNvSpPr/>
          <p:nvPr/>
        </p:nvSpPr>
        <p:spPr>
          <a:xfrm>
            <a:off x="6446521" y="3196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23" name="object 23"/>
          <p:cNvSpPr/>
          <p:nvPr/>
        </p:nvSpPr>
        <p:spPr>
          <a:xfrm>
            <a:off x="25603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4" name="object 24"/>
          <p:cNvSpPr/>
          <p:nvPr/>
        </p:nvSpPr>
        <p:spPr>
          <a:xfrm>
            <a:off x="38557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5" name="object 25"/>
          <p:cNvSpPr/>
          <p:nvPr/>
        </p:nvSpPr>
        <p:spPr>
          <a:xfrm>
            <a:off x="51511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6" name="object 26"/>
          <p:cNvSpPr/>
          <p:nvPr/>
        </p:nvSpPr>
        <p:spPr>
          <a:xfrm>
            <a:off x="64465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7" name="object 27"/>
          <p:cNvSpPr/>
          <p:nvPr/>
        </p:nvSpPr>
        <p:spPr>
          <a:xfrm>
            <a:off x="12649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8" name="object 28"/>
          <p:cNvSpPr/>
          <p:nvPr/>
        </p:nvSpPr>
        <p:spPr>
          <a:xfrm>
            <a:off x="7741921" y="3190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29" name="object 29"/>
          <p:cNvSpPr/>
          <p:nvPr/>
        </p:nvSpPr>
        <p:spPr>
          <a:xfrm>
            <a:off x="1258571" y="3196590"/>
            <a:ext cx="6489700" cy="0"/>
          </a:xfrm>
          <a:custGeom>
            <a:avLst/>
            <a:gdLst/>
            <a:ahLst/>
            <a:cxnLst/>
            <a:rect l="l" t="t" r="r" b="b"/>
            <a:pathLst>
              <a:path w="6489700">
                <a:moveTo>
                  <a:pt x="0" y="0"/>
                </a:moveTo>
                <a:lnTo>
                  <a:pt x="6489700" y="0"/>
                </a:lnTo>
              </a:path>
            </a:pathLst>
          </a:custGeom>
          <a:ln w="12700">
            <a:solidFill>
              <a:srgbClr val="FFFFFF"/>
            </a:solidFill>
          </a:ln>
        </p:spPr>
        <p:txBody>
          <a:bodyPr wrap="square" lIns="0" tIns="0" rIns="0" bIns="0" rtlCol="0"/>
          <a:lstStyle/>
          <a:p>
            <a:endParaRPr/>
          </a:p>
        </p:txBody>
      </p:sp>
      <p:sp>
        <p:nvSpPr>
          <p:cNvPr id="30" name="object 30"/>
          <p:cNvSpPr/>
          <p:nvPr/>
        </p:nvSpPr>
        <p:spPr>
          <a:xfrm>
            <a:off x="1258571" y="3567429"/>
            <a:ext cx="6489700" cy="0"/>
          </a:xfrm>
          <a:custGeom>
            <a:avLst/>
            <a:gdLst/>
            <a:ahLst/>
            <a:cxnLst/>
            <a:rect l="l" t="t" r="r" b="b"/>
            <a:pathLst>
              <a:path w="6489700">
                <a:moveTo>
                  <a:pt x="0" y="0"/>
                </a:moveTo>
                <a:lnTo>
                  <a:pt x="6489700" y="0"/>
                </a:lnTo>
              </a:path>
            </a:pathLst>
          </a:custGeom>
          <a:ln w="38100">
            <a:solidFill>
              <a:srgbClr val="FFFFFF"/>
            </a:solidFill>
          </a:ln>
        </p:spPr>
        <p:txBody>
          <a:bodyPr wrap="square" lIns="0" tIns="0" rIns="0" bIns="0" rtlCol="0"/>
          <a:lstStyle/>
          <a:p>
            <a:endParaRPr/>
          </a:p>
        </p:txBody>
      </p:sp>
      <p:sp>
        <p:nvSpPr>
          <p:cNvPr id="31" name="object 31"/>
          <p:cNvSpPr txBox="1"/>
          <p:nvPr/>
        </p:nvSpPr>
        <p:spPr>
          <a:xfrm>
            <a:off x="1698118" y="3215005"/>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A[0]</a:t>
            </a:r>
            <a:endParaRPr sz="1800">
              <a:latin typeface="Calibri"/>
              <a:cs typeface="Calibri"/>
            </a:endParaRPr>
          </a:p>
        </p:txBody>
      </p:sp>
      <p:sp>
        <p:nvSpPr>
          <p:cNvPr id="32" name="object 32"/>
          <p:cNvSpPr txBox="1"/>
          <p:nvPr/>
        </p:nvSpPr>
        <p:spPr>
          <a:xfrm>
            <a:off x="2993898" y="3215005"/>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A[1]</a:t>
            </a:r>
            <a:endParaRPr sz="1800">
              <a:latin typeface="Calibri"/>
              <a:cs typeface="Calibri"/>
            </a:endParaRPr>
          </a:p>
        </p:txBody>
      </p:sp>
      <p:sp>
        <p:nvSpPr>
          <p:cNvPr id="33" name="object 33"/>
          <p:cNvSpPr txBox="1"/>
          <p:nvPr/>
        </p:nvSpPr>
        <p:spPr>
          <a:xfrm>
            <a:off x="4289299" y="3215005"/>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A[2]</a:t>
            </a:r>
            <a:endParaRPr sz="1800">
              <a:latin typeface="Calibri"/>
              <a:cs typeface="Calibri"/>
            </a:endParaRPr>
          </a:p>
        </p:txBody>
      </p:sp>
      <p:sp>
        <p:nvSpPr>
          <p:cNvPr id="34" name="object 34"/>
          <p:cNvSpPr txBox="1"/>
          <p:nvPr/>
        </p:nvSpPr>
        <p:spPr>
          <a:xfrm>
            <a:off x="5584953" y="3215005"/>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A[3]</a:t>
            </a:r>
            <a:endParaRPr sz="1800">
              <a:latin typeface="Calibri"/>
              <a:cs typeface="Calibri"/>
            </a:endParaRPr>
          </a:p>
        </p:txBody>
      </p:sp>
      <p:sp>
        <p:nvSpPr>
          <p:cNvPr id="35" name="object 35"/>
          <p:cNvSpPr txBox="1"/>
          <p:nvPr/>
        </p:nvSpPr>
        <p:spPr>
          <a:xfrm>
            <a:off x="6880352" y="3215005"/>
            <a:ext cx="429259"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a:t>
            </a:r>
            <a:r>
              <a:rPr sz="1800" b="1" spc="5" dirty="0">
                <a:latin typeface="Calibri"/>
                <a:cs typeface="Calibri"/>
              </a:rPr>
              <a:t>[</a:t>
            </a:r>
            <a:r>
              <a:rPr sz="1800" b="1" dirty="0">
                <a:latin typeface="Calibri"/>
                <a:cs typeface="Calibri"/>
              </a:rPr>
              <a:t>4]</a:t>
            </a:r>
            <a:endParaRPr sz="1800">
              <a:latin typeface="Calibri"/>
              <a:cs typeface="Calibri"/>
            </a:endParaRPr>
          </a:p>
        </p:txBody>
      </p:sp>
      <p:sp>
        <p:nvSpPr>
          <p:cNvPr id="36" name="object 36"/>
          <p:cNvSpPr/>
          <p:nvPr/>
        </p:nvSpPr>
        <p:spPr>
          <a:xfrm>
            <a:off x="1188721" y="4349749"/>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37" name="object 37"/>
          <p:cNvSpPr/>
          <p:nvPr/>
        </p:nvSpPr>
        <p:spPr>
          <a:xfrm>
            <a:off x="2499360" y="4349749"/>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38" name="object 38"/>
          <p:cNvSpPr/>
          <p:nvPr/>
        </p:nvSpPr>
        <p:spPr>
          <a:xfrm>
            <a:off x="3810000" y="4349749"/>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39" name="object 39"/>
          <p:cNvSpPr/>
          <p:nvPr/>
        </p:nvSpPr>
        <p:spPr>
          <a:xfrm>
            <a:off x="5120641" y="4349749"/>
            <a:ext cx="1310640" cy="370840"/>
          </a:xfrm>
          <a:custGeom>
            <a:avLst/>
            <a:gdLst/>
            <a:ahLst/>
            <a:cxnLst/>
            <a:rect l="l" t="t" r="r" b="b"/>
            <a:pathLst>
              <a:path w="1310639"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40" name="object 40"/>
          <p:cNvSpPr/>
          <p:nvPr/>
        </p:nvSpPr>
        <p:spPr>
          <a:xfrm>
            <a:off x="6431280" y="4349749"/>
            <a:ext cx="1310640" cy="370840"/>
          </a:xfrm>
          <a:custGeom>
            <a:avLst/>
            <a:gdLst/>
            <a:ahLst/>
            <a:cxnLst/>
            <a:rect l="l" t="t" r="r" b="b"/>
            <a:pathLst>
              <a:path w="1310640" h="370839">
                <a:moveTo>
                  <a:pt x="0" y="370839"/>
                </a:moveTo>
                <a:lnTo>
                  <a:pt x="1310639" y="370839"/>
                </a:lnTo>
                <a:lnTo>
                  <a:pt x="1310639" y="0"/>
                </a:lnTo>
                <a:lnTo>
                  <a:pt x="0" y="0"/>
                </a:lnTo>
                <a:lnTo>
                  <a:pt x="0" y="370839"/>
                </a:lnTo>
                <a:close/>
              </a:path>
            </a:pathLst>
          </a:custGeom>
          <a:solidFill>
            <a:srgbClr val="F79546"/>
          </a:solidFill>
        </p:spPr>
        <p:txBody>
          <a:bodyPr wrap="square" lIns="0" tIns="0" rIns="0" bIns="0" rtlCol="0"/>
          <a:lstStyle/>
          <a:p>
            <a:endParaRPr/>
          </a:p>
        </p:txBody>
      </p:sp>
      <p:sp>
        <p:nvSpPr>
          <p:cNvPr id="41" name="object 41"/>
          <p:cNvSpPr/>
          <p:nvPr/>
        </p:nvSpPr>
        <p:spPr>
          <a:xfrm>
            <a:off x="2499360" y="4343399"/>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42" name="object 42"/>
          <p:cNvSpPr/>
          <p:nvPr/>
        </p:nvSpPr>
        <p:spPr>
          <a:xfrm>
            <a:off x="3810000" y="4343399"/>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43" name="object 43"/>
          <p:cNvSpPr/>
          <p:nvPr/>
        </p:nvSpPr>
        <p:spPr>
          <a:xfrm>
            <a:off x="5120641" y="4343399"/>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44" name="object 44"/>
          <p:cNvSpPr/>
          <p:nvPr/>
        </p:nvSpPr>
        <p:spPr>
          <a:xfrm>
            <a:off x="6431280" y="4343399"/>
            <a:ext cx="0" cy="377190"/>
          </a:xfrm>
          <a:custGeom>
            <a:avLst/>
            <a:gdLst/>
            <a:ahLst/>
            <a:cxnLst/>
            <a:rect l="l" t="t" r="r" b="b"/>
            <a:pathLst>
              <a:path h="377189">
                <a:moveTo>
                  <a:pt x="0" y="0"/>
                </a:moveTo>
                <a:lnTo>
                  <a:pt x="0" y="377189"/>
                </a:lnTo>
              </a:path>
            </a:pathLst>
          </a:custGeom>
          <a:ln w="12700">
            <a:solidFill>
              <a:srgbClr val="FFFFFF"/>
            </a:solidFill>
          </a:ln>
        </p:spPr>
        <p:txBody>
          <a:bodyPr wrap="square" lIns="0" tIns="0" rIns="0" bIns="0" rtlCol="0"/>
          <a:lstStyle/>
          <a:p>
            <a:endParaRPr/>
          </a:p>
        </p:txBody>
      </p:sp>
      <p:sp>
        <p:nvSpPr>
          <p:cNvPr id="45" name="object 45"/>
          <p:cNvSpPr/>
          <p:nvPr/>
        </p:nvSpPr>
        <p:spPr>
          <a:xfrm>
            <a:off x="1188721" y="4343399"/>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6" name="object 46"/>
          <p:cNvSpPr/>
          <p:nvPr/>
        </p:nvSpPr>
        <p:spPr>
          <a:xfrm>
            <a:off x="7741921" y="4343399"/>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47" name="object 47"/>
          <p:cNvSpPr/>
          <p:nvPr/>
        </p:nvSpPr>
        <p:spPr>
          <a:xfrm>
            <a:off x="1182371" y="4349749"/>
            <a:ext cx="6565900" cy="0"/>
          </a:xfrm>
          <a:custGeom>
            <a:avLst/>
            <a:gdLst/>
            <a:ahLst/>
            <a:cxnLst/>
            <a:rect l="l" t="t" r="r" b="b"/>
            <a:pathLst>
              <a:path w="6565900">
                <a:moveTo>
                  <a:pt x="0" y="0"/>
                </a:moveTo>
                <a:lnTo>
                  <a:pt x="6565900" y="0"/>
                </a:lnTo>
              </a:path>
            </a:pathLst>
          </a:custGeom>
          <a:ln w="12700">
            <a:solidFill>
              <a:srgbClr val="FFFFFF"/>
            </a:solidFill>
          </a:ln>
        </p:spPr>
        <p:txBody>
          <a:bodyPr wrap="square" lIns="0" tIns="0" rIns="0" bIns="0" rtlCol="0"/>
          <a:lstStyle/>
          <a:p>
            <a:endParaRPr/>
          </a:p>
        </p:txBody>
      </p:sp>
      <p:sp>
        <p:nvSpPr>
          <p:cNvPr id="48" name="object 48"/>
          <p:cNvSpPr/>
          <p:nvPr/>
        </p:nvSpPr>
        <p:spPr>
          <a:xfrm>
            <a:off x="1182371" y="4720590"/>
            <a:ext cx="6565900" cy="0"/>
          </a:xfrm>
          <a:custGeom>
            <a:avLst/>
            <a:gdLst/>
            <a:ahLst/>
            <a:cxnLst/>
            <a:rect l="l" t="t" r="r" b="b"/>
            <a:pathLst>
              <a:path w="6565900">
                <a:moveTo>
                  <a:pt x="0" y="0"/>
                </a:moveTo>
                <a:lnTo>
                  <a:pt x="6565900" y="0"/>
                </a:lnTo>
              </a:path>
            </a:pathLst>
          </a:custGeom>
          <a:ln w="38100">
            <a:solidFill>
              <a:srgbClr val="FFFFFF"/>
            </a:solidFill>
          </a:ln>
        </p:spPr>
        <p:txBody>
          <a:bodyPr wrap="square" lIns="0" tIns="0" rIns="0" bIns="0" rtlCol="0"/>
          <a:lstStyle/>
          <a:p>
            <a:endParaRPr/>
          </a:p>
        </p:txBody>
      </p:sp>
      <p:sp>
        <p:nvSpPr>
          <p:cNvPr id="49" name="object 49"/>
          <p:cNvSpPr txBox="1"/>
          <p:nvPr/>
        </p:nvSpPr>
        <p:spPr>
          <a:xfrm>
            <a:off x="3027046" y="4368292"/>
            <a:ext cx="25717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20</a:t>
            </a:r>
            <a:endParaRPr sz="1800">
              <a:latin typeface="Calibri"/>
              <a:cs typeface="Calibri"/>
            </a:endParaRPr>
          </a:p>
        </p:txBody>
      </p:sp>
      <p:sp>
        <p:nvSpPr>
          <p:cNvPr id="50" name="object 50"/>
          <p:cNvSpPr/>
          <p:nvPr/>
        </p:nvSpPr>
        <p:spPr>
          <a:xfrm>
            <a:off x="12649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1" name="object 51"/>
          <p:cNvSpPr/>
          <p:nvPr/>
        </p:nvSpPr>
        <p:spPr>
          <a:xfrm>
            <a:off x="25603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2" name="object 52"/>
          <p:cNvSpPr/>
          <p:nvPr/>
        </p:nvSpPr>
        <p:spPr>
          <a:xfrm>
            <a:off x="38557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3" name="object 53"/>
          <p:cNvSpPr/>
          <p:nvPr/>
        </p:nvSpPr>
        <p:spPr>
          <a:xfrm>
            <a:off x="51511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4" name="object 54"/>
          <p:cNvSpPr/>
          <p:nvPr/>
        </p:nvSpPr>
        <p:spPr>
          <a:xfrm>
            <a:off x="6446521" y="4720590"/>
            <a:ext cx="1295400" cy="370840"/>
          </a:xfrm>
          <a:custGeom>
            <a:avLst/>
            <a:gdLst/>
            <a:ahLst/>
            <a:cxnLst/>
            <a:rect l="l" t="t" r="r" b="b"/>
            <a:pathLst>
              <a:path w="1295400" h="370839">
                <a:moveTo>
                  <a:pt x="0" y="370839"/>
                </a:moveTo>
                <a:lnTo>
                  <a:pt x="1295400" y="370839"/>
                </a:lnTo>
                <a:lnTo>
                  <a:pt x="1295400" y="0"/>
                </a:lnTo>
                <a:lnTo>
                  <a:pt x="0" y="0"/>
                </a:lnTo>
                <a:lnTo>
                  <a:pt x="0" y="370839"/>
                </a:lnTo>
                <a:close/>
              </a:path>
            </a:pathLst>
          </a:custGeom>
          <a:solidFill>
            <a:srgbClr val="FFFFFF"/>
          </a:solidFill>
        </p:spPr>
        <p:txBody>
          <a:bodyPr wrap="square" lIns="0" tIns="0" rIns="0" bIns="0" rtlCol="0"/>
          <a:lstStyle/>
          <a:p>
            <a:endParaRPr/>
          </a:p>
        </p:txBody>
      </p:sp>
      <p:sp>
        <p:nvSpPr>
          <p:cNvPr id="55" name="object 55"/>
          <p:cNvSpPr/>
          <p:nvPr/>
        </p:nvSpPr>
        <p:spPr>
          <a:xfrm>
            <a:off x="25603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56" name="object 56"/>
          <p:cNvSpPr/>
          <p:nvPr/>
        </p:nvSpPr>
        <p:spPr>
          <a:xfrm>
            <a:off x="38557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57" name="object 57"/>
          <p:cNvSpPr/>
          <p:nvPr/>
        </p:nvSpPr>
        <p:spPr>
          <a:xfrm>
            <a:off x="51511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58" name="object 58"/>
          <p:cNvSpPr/>
          <p:nvPr/>
        </p:nvSpPr>
        <p:spPr>
          <a:xfrm>
            <a:off x="64465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59" name="object 59"/>
          <p:cNvSpPr/>
          <p:nvPr/>
        </p:nvSpPr>
        <p:spPr>
          <a:xfrm>
            <a:off x="12649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60" name="object 60"/>
          <p:cNvSpPr/>
          <p:nvPr/>
        </p:nvSpPr>
        <p:spPr>
          <a:xfrm>
            <a:off x="7741921" y="4714240"/>
            <a:ext cx="0" cy="396240"/>
          </a:xfrm>
          <a:custGeom>
            <a:avLst/>
            <a:gdLst/>
            <a:ahLst/>
            <a:cxnLst/>
            <a:rect l="l" t="t" r="r" b="b"/>
            <a:pathLst>
              <a:path h="396239">
                <a:moveTo>
                  <a:pt x="0" y="0"/>
                </a:moveTo>
                <a:lnTo>
                  <a:pt x="0" y="396239"/>
                </a:lnTo>
              </a:path>
            </a:pathLst>
          </a:custGeom>
          <a:ln w="12700">
            <a:solidFill>
              <a:srgbClr val="FFFFFF"/>
            </a:solidFill>
          </a:ln>
        </p:spPr>
        <p:txBody>
          <a:bodyPr wrap="square" lIns="0" tIns="0" rIns="0" bIns="0" rtlCol="0"/>
          <a:lstStyle/>
          <a:p>
            <a:endParaRPr/>
          </a:p>
        </p:txBody>
      </p:sp>
      <p:sp>
        <p:nvSpPr>
          <p:cNvPr id="61" name="object 61"/>
          <p:cNvSpPr/>
          <p:nvPr/>
        </p:nvSpPr>
        <p:spPr>
          <a:xfrm>
            <a:off x="1258571" y="4720590"/>
            <a:ext cx="6489700" cy="0"/>
          </a:xfrm>
          <a:custGeom>
            <a:avLst/>
            <a:gdLst/>
            <a:ahLst/>
            <a:cxnLst/>
            <a:rect l="l" t="t" r="r" b="b"/>
            <a:pathLst>
              <a:path w="6489700">
                <a:moveTo>
                  <a:pt x="0" y="0"/>
                </a:moveTo>
                <a:lnTo>
                  <a:pt x="6489700" y="0"/>
                </a:lnTo>
              </a:path>
            </a:pathLst>
          </a:custGeom>
          <a:ln w="12700">
            <a:solidFill>
              <a:srgbClr val="FFFFFF"/>
            </a:solidFill>
          </a:ln>
        </p:spPr>
        <p:txBody>
          <a:bodyPr wrap="square" lIns="0" tIns="0" rIns="0" bIns="0" rtlCol="0"/>
          <a:lstStyle/>
          <a:p>
            <a:endParaRPr/>
          </a:p>
        </p:txBody>
      </p:sp>
      <p:sp>
        <p:nvSpPr>
          <p:cNvPr id="62" name="object 62"/>
          <p:cNvSpPr/>
          <p:nvPr/>
        </p:nvSpPr>
        <p:spPr>
          <a:xfrm>
            <a:off x="1258571" y="5091430"/>
            <a:ext cx="6489700" cy="0"/>
          </a:xfrm>
          <a:custGeom>
            <a:avLst/>
            <a:gdLst/>
            <a:ahLst/>
            <a:cxnLst/>
            <a:rect l="l" t="t" r="r" b="b"/>
            <a:pathLst>
              <a:path w="6489700">
                <a:moveTo>
                  <a:pt x="0" y="0"/>
                </a:moveTo>
                <a:lnTo>
                  <a:pt x="6489700" y="0"/>
                </a:lnTo>
              </a:path>
            </a:pathLst>
          </a:custGeom>
          <a:ln w="38100">
            <a:solidFill>
              <a:srgbClr val="FFFFFF"/>
            </a:solidFill>
          </a:ln>
        </p:spPr>
        <p:txBody>
          <a:bodyPr wrap="square" lIns="0" tIns="0" rIns="0" bIns="0" rtlCol="0"/>
          <a:lstStyle/>
          <a:p>
            <a:endParaRPr/>
          </a:p>
        </p:txBody>
      </p:sp>
      <p:sp>
        <p:nvSpPr>
          <p:cNvPr id="63" name="object 63"/>
          <p:cNvSpPr txBox="1"/>
          <p:nvPr/>
        </p:nvSpPr>
        <p:spPr>
          <a:xfrm>
            <a:off x="1698118" y="4739259"/>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A[0]</a:t>
            </a:r>
            <a:endParaRPr sz="1800">
              <a:latin typeface="Calibri"/>
              <a:cs typeface="Calibri"/>
            </a:endParaRPr>
          </a:p>
        </p:txBody>
      </p:sp>
      <p:sp>
        <p:nvSpPr>
          <p:cNvPr id="64" name="object 64"/>
          <p:cNvSpPr txBox="1"/>
          <p:nvPr/>
        </p:nvSpPr>
        <p:spPr>
          <a:xfrm>
            <a:off x="2993898" y="4739259"/>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A[1]</a:t>
            </a:r>
            <a:endParaRPr sz="1800">
              <a:latin typeface="Calibri"/>
              <a:cs typeface="Calibri"/>
            </a:endParaRPr>
          </a:p>
        </p:txBody>
      </p:sp>
      <p:sp>
        <p:nvSpPr>
          <p:cNvPr id="65" name="object 65"/>
          <p:cNvSpPr txBox="1"/>
          <p:nvPr/>
        </p:nvSpPr>
        <p:spPr>
          <a:xfrm>
            <a:off x="4289299" y="4739259"/>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A[2]</a:t>
            </a:r>
            <a:endParaRPr sz="1800">
              <a:latin typeface="Calibri"/>
              <a:cs typeface="Calibri"/>
            </a:endParaRPr>
          </a:p>
        </p:txBody>
      </p:sp>
      <p:sp>
        <p:nvSpPr>
          <p:cNvPr id="66" name="object 66"/>
          <p:cNvSpPr txBox="1"/>
          <p:nvPr/>
        </p:nvSpPr>
        <p:spPr>
          <a:xfrm>
            <a:off x="5584953" y="4739259"/>
            <a:ext cx="4286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A[3]</a:t>
            </a:r>
            <a:endParaRPr sz="1800">
              <a:latin typeface="Calibri"/>
              <a:cs typeface="Calibri"/>
            </a:endParaRPr>
          </a:p>
        </p:txBody>
      </p:sp>
      <p:sp>
        <p:nvSpPr>
          <p:cNvPr id="67" name="object 67"/>
          <p:cNvSpPr txBox="1"/>
          <p:nvPr/>
        </p:nvSpPr>
        <p:spPr>
          <a:xfrm>
            <a:off x="6880352" y="4739259"/>
            <a:ext cx="429259"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a:t>
            </a:r>
            <a:r>
              <a:rPr sz="1800" b="1" spc="5" dirty="0">
                <a:latin typeface="Calibri"/>
                <a:cs typeface="Calibri"/>
              </a:rPr>
              <a:t>[</a:t>
            </a:r>
            <a:r>
              <a:rPr sz="1800" b="1" dirty="0">
                <a:latin typeface="Calibri"/>
                <a:cs typeface="Calibri"/>
              </a:rPr>
              <a:t>4]</a:t>
            </a:r>
            <a:endParaRPr sz="1800">
              <a:latin typeface="Calibri"/>
              <a:cs typeface="Calibri"/>
            </a:endParaRPr>
          </a:p>
        </p:txBody>
      </p:sp>
      <p:sp>
        <p:nvSpPr>
          <p:cNvPr id="68" name="object 68"/>
          <p:cNvSpPr/>
          <p:nvPr/>
        </p:nvSpPr>
        <p:spPr>
          <a:xfrm>
            <a:off x="3103246" y="5102224"/>
            <a:ext cx="134620" cy="610235"/>
          </a:xfrm>
          <a:custGeom>
            <a:avLst/>
            <a:gdLst/>
            <a:ahLst/>
            <a:cxnLst/>
            <a:rect l="l" t="t" r="r" b="b"/>
            <a:pathLst>
              <a:path w="134619" h="610235">
                <a:moveTo>
                  <a:pt x="67308" y="57485"/>
                </a:moveTo>
                <a:lnTo>
                  <a:pt x="52818" y="82164"/>
                </a:lnTo>
                <a:lnTo>
                  <a:pt x="51435" y="609726"/>
                </a:lnTo>
                <a:lnTo>
                  <a:pt x="80391" y="609726"/>
                </a:lnTo>
                <a:lnTo>
                  <a:pt x="81774" y="82383"/>
                </a:lnTo>
                <a:lnTo>
                  <a:pt x="67308" y="57485"/>
                </a:lnTo>
                <a:close/>
              </a:path>
              <a:path w="134619" h="610235">
                <a:moveTo>
                  <a:pt x="84087" y="28701"/>
                </a:moveTo>
                <a:lnTo>
                  <a:pt x="52958" y="28701"/>
                </a:lnTo>
                <a:lnTo>
                  <a:pt x="81914" y="28828"/>
                </a:lnTo>
                <a:lnTo>
                  <a:pt x="81774" y="82383"/>
                </a:lnTo>
                <a:lnTo>
                  <a:pt x="105410" y="123062"/>
                </a:lnTo>
                <a:lnTo>
                  <a:pt x="109347" y="129920"/>
                </a:lnTo>
                <a:lnTo>
                  <a:pt x="118237" y="132333"/>
                </a:lnTo>
                <a:lnTo>
                  <a:pt x="125094" y="128269"/>
                </a:lnTo>
                <a:lnTo>
                  <a:pt x="132080" y="124332"/>
                </a:lnTo>
                <a:lnTo>
                  <a:pt x="134366" y="115442"/>
                </a:lnTo>
                <a:lnTo>
                  <a:pt x="130429" y="108584"/>
                </a:lnTo>
                <a:lnTo>
                  <a:pt x="84087" y="28701"/>
                </a:lnTo>
                <a:close/>
              </a:path>
              <a:path w="134619" h="610235">
                <a:moveTo>
                  <a:pt x="67437" y="0"/>
                </a:moveTo>
                <a:lnTo>
                  <a:pt x="4063" y="108203"/>
                </a:lnTo>
                <a:lnTo>
                  <a:pt x="0" y="115062"/>
                </a:lnTo>
                <a:lnTo>
                  <a:pt x="2286" y="123951"/>
                </a:lnTo>
                <a:lnTo>
                  <a:pt x="9143" y="128015"/>
                </a:lnTo>
                <a:lnTo>
                  <a:pt x="16129" y="132079"/>
                </a:lnTo>
                <a:lnTo>
                  <a:pt x="25018" y="129793"/>
                </a:lnTo>
                <a:lnTo>
                  <a:pt x="28956" y="122808"/>
                </a:lnTo>
                <a:lnTo>
                  <a:pt x="52818" y="82164"/>
                </a:lnTo>
                <a:lnTo>
                  <a:pt x="52958" y="28701"/>
                </a:lnTo>
                <a:lnTo>
                  <a:pt x="84087" y="28701"/>
                </a:lnTo>
                <a:lnTo>
                  <a:pt x="67437" y="0"/>
                </a:lnTo>
                <a:close/>
              </a:path>
              <a:path w="134619" h="610235">
                <a:moveTo>
                  <a:pt x="81896" y="36067"/>
                </a:moveTo>
                <a:lnTo>
                  <a:pt x="79882" y="36067"/>
                </a:lnTo>
                <a:lnTo>
                  <a:pt x="67308" y="57485"/>
                </a:lnTo>
                <a:lnTo>
                  <a:pt x="81774" y="82383"/>
                </a:lnTo>
                <a:lnTo>
                  <a:pt x="81896" y="36067"/>
                </a:lnTo>
                <a:close/>
              </a:path>
              <a:path w="134619" h="610235">
                <a:moveTo>
                  <a:pt x="52958" y="28701"/>
                </a:moveTo>
                <a:lnTo>
                  <a:pt x="52818" y="82164"/>
                </a:lnTo>
                <a:lnTo>
                  <a:pt x="67308" y="57485"/>
                </a:lnTo>
                <a:lnTo>
                  <a:pt x="54863" y="36067"/>
                </a:lnTo>
                <a:lnTo>
                  <a:pt x="81896" y="36067"/>
                </a:lnTo>
                <a:lnTo>
                  <a:pt x="81914" y="28828"/>
                </a:lnTo>
                <a:lnTo>
                  <a:pt x="52958" y="28701"/>
                </a:lnTo>
                <a:close/>
              </a:path>
              <a:path w="134619" h="610235">
                <a:moveTo>
                  <a:pt x="79882" y="36067"/>
                </a:moveTo>
                <a:lnTo>
                  <a:pt x="54863" y="36067"/>
                </a:lnTo>
                <a:lnTo>
                  <a:pt x="67308" y="57485"/>
                </a:lnTo>
                <a:lnTo>
                  <a:pt x="79882" y="36067"/>
                </a:lnTo>
                <a:close/>
              </a:path>
            </a:pathLst>
          </a:custGeom>
          <a:solidFill>
            <a:srgbClr val="FF0000"/>
          </a:solidFill>
        </p:spPr>
        <p:txBody>
          <a:bodyPr wrap="square" lIns="0" tIns="0" rIns="0" bIns="0" rtlCol="0"/>
          <a:lstStyle/>
          <a:p>
            <a:endParaRPr/>
          </a:p>
        </p:txBody>
      </p:sp>
      <p:sp>
        <p:nvSpPr>
          <p:cNvPr id="69" name="object 69"/>
          <p:cNvSpPr txBox="1"/>
          <p:nvPr/>
        </p:nvSpPr>
        <p:spPr>
          <a:xfrm>
            <a:off x="2868550" y="5653659"/>
            <a:ext cx="60261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F=R=1</a:t>
            </a:r>
            <a:endParaRPr sz="1800">
              <a:latin typeface="Calibri"/>
              <a:cs typeface="Calibri"/>
            </a:endParaRPr>
          </a:p>
        </p:txBody>
      </p:sp>
      <p:sp>
        <p:nvSpPr>
          <p:cNvPr id="70" name="object 70"/>
          <p:cNvSpPr/>
          <p:nvPr/>
        </p:nvSpPr>
        <p:spPr>
          <a:xfrm>
            <a:off x="1884046" y="3502025"/>
            <a:ext cx="134620" cy="610235"/>
          </a:xfrm>
          <a:custGeom>
            <a:avLst/>
            <a:gdLst/>
            <a:ahLst/>
            <a:cxnLst/>
            <a:rect l="l" t="t" r="r" b="b"/>
            <a:pathLst>
              <a:path w="134619" h="610235">
                <a:moveTo>
                  <a:pt x="67308" y="57485"/>
                </a:moveTo>
                <a:lnTo>
                  <a:pt x="52818" y="82164"/>
                </a:lnTo>
                <a:lnTo>
                  <a:pt x="51435" y="609726"/>
                </a:lnTo>
                <a:lnTo>
                  <a:pt x="80391" y="609726"/>
                </a:lnTo>
                <a:lnTo>
                  <a:pt x="81774" y="82383"/>
                </a:lnTo>
                <a:lnTo>
                  <a:pt x="67308" y="57485"/>
                </a:lnTo>
                <a:close/>
              </a:path>
              <a:path w="134619" h="610235">
                <a:moveTo>
                  <a:pt x="84180" y="28701"/>
                </a:moveTo>
                <a:lnTo>
                  <a:pt x="52958" y="28701"/>
                </a:lnTo>
                <a:lnTo>
                  <a:pt x="81914" y="28828"/>
                </a:lnTo>
                <a:lnTo>
                  <a:pt x="81774" y="82383"/>
                </a:lnTo>
                <a:lnTo>
                  <a:pt x="105410" y="123062"/>
                </a:lnTo>
                <a:lnTo>
                  <a:pt x="109347" y="129920"/>
                </a:lnTo>
                <a:lnTo>
                  <a:pt x="118237" y="132334"/>
                </a:lnTo>
                <a:lnTo>
                  <a:pt x="125094" y="128269"/>
                </a:lnTo>
                <a:lnTo>
                  <a:pt x="132080" y="124332"/>
                </a:lnTo>
                <a:lnTo>
                  <a:pt x="134366" y="115442"/>
                </a:lnTo>
                <a:lnTo>
                  <a:pt x="130429" y="108585"/>
                </a:lnTo>
                <a:lnTo>
                  <a:pt x="84180" y="28701"/>
                </a:lnTo>
                <a:close/>
              </a:path>
              <a:path w="134619" h="610235">
                <a:moveTo>
                  <a:pt x="67563" y="0"/>
                </a:moveTo>
                <a:lnTo>
                  <a:pt x="4063" y="108203"/>
                </a:lnTo>
                <a:lnTo>
                  <a:pt x="0" y="115062"/>
                </a:lnTo>
                <a:lnTo>
                  <a:pt x="2286" y="123951"/>
                </a:lnTo>
                <a:lnTo>
                  <a:pt x="9143" y="128015"/>
                </a:lnTo>
                <a:lnTo>
                  <a:pt x="16129" y="132079"/>
                </a:lnTo>
                <a:lnTo>
                  <a:pt x="25018" y="129793"/>
                </a:lnTo>
                <a:lnTo>
                  <a:pt x="28956" y="122809"/>
                </a:lnTo>
                <a:lnTo>
                  <a:pt x="52818" y="82164"/>
                </a:lnTo>
                <a:lnTo>
                  <a:pt x="52958" y="28701"/>
                </a:lnTo>
                <a:lnTo>
                  <a:pt x="84180" y="28701"/>
                </a:lnTo>
                <a:lnTo>
                  <a:pt x="67563" y="0"/>
                </a:lnTo>
                <a:close/>
              </a:path>
              <a:path w="134619" h="610235">
                <a:moveTo>
                  <a:pt x="81896" y="36067"/>
                </a:moveTo>
                <a:lnTo>
                  <a:pt x="79882" y="36067"/>
                </a:lnTo>
                <a:lnTo>
                  <a:pt x="67308" y="57485"/>
                </a:lnTo>
                <a:lnTo>
                  <a:pt x="81774" y="82383"/>
                </a:lnTo>
                <a:lnTo>
                  <a:pt x="81896" y="36067"/>
                </a:lnTo>
                <a:close/>
              </a:path>
              <a:path w="134619" h="610235">
                <a:moveTo>
                  <a:pt x="52958" y="28701"/>
                </a:moveTo>
                <a:lnTo>
                  <a:pt x="52818" y="82164"/>
                </a:lnTo>
                <a:lnTo>
                  <a:pt x="67308" y="57485"/>
                </a:lnTo>
                <a:lnTo>
                  <a:pt x="54863" y="36067"/>
                </a:lnTo>
                <a:lnTo>
                  <a:pt x="81896" y="36067"/>
                </a:lnTo>
                <a:lnTo>
                  <a:pt x="81914" y="28828"/>
                </a:lnTo>
                <a:lnTo>
                  <a:pt x="52958" y="28701"/>
                </a:lnTo>
                <a:close/>
              </a:path>
              <a:path w="134619" h="610235">
                <a:moveTo>
                  <a:pt x="79882" y="36067"/>
                </a:moveTo>
                <a:lnTo>
                  <a:pt x="54863" y="36067"/>
                </a:lnTo>
                <a:lnTo>
                  <a:pt x="67308" y="57485"/>
                </a:lnTo>
                <a:lnTo>
                  <a:pt x="79882" y="36067"/>
                </a:lnTo>
                <a:close/>
              </a:path>
            </a:pathLst>
          </a:custGeom>
          <a:solidFill>
            <a:srgbClr val="FF0000"/>
          </a:solidFill>
        </p:spPr>
        <p:txBody>
          <a:bodyPr wrap="square" lIns="0" tIns="0" rIns="0" bIns="0" rtlCol="0"/>
          <a:lstStyle/>
          <a:p>
            <a:endParaRPr/>
          </a:p>
        </p:txBody>
      </p:sp>
      <p:sp>
        <p:nvSpPr>
          <p:cNvPr id="71" name="object 71"/>
          <p:cNvSpPr txBox="1"/>
          <p:nvPr/>
        </p:nvSpPr>
        <p:spPr>
          <a:xfrm>
            <a:off x="1769746" y="4053205"/>
            <a:ext cx="36004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F=0</a:t>
            </a:r>
            <a:endParaRPr sz="1800">
              <a:latin typeface="Calibri"/>
              <a:cs typeface="Calibri"/>
            </a:endParaRPr>
          </a:p>
        </p:txBody>
      </p:sp>
      <p:sp>
        <p:nvSpPr>
          <p:cNvPr id="72" name="object 72"/>
          <p:cNvSpPr/>
          <p:nvPr/>
        </p:nvSpPr>
        <p:spPr>
          <a:xfrm>
            <a:off x="3103246" y="3502025"/>
            <a:ext cx="134620" cy="610235"/>
          </a:xfrm>
          <a:custGeom>
            <a:avLst/>
            <a:gdLst/>
            <a:ahLst/>
            <a:cxnLst/>
            <a:rect l="l" t="t" r="r" b="b"/>
            <a:pathLst>
              <a:path w="134619" h="610235">
                <a:moveTo>
                  <a:pt x="67308" y="57485"/>
                </a:moveTo>
                <a:lnTo>
                  <a:pt x="52818" y="82164"/>
                </a:lnTo>
                <a:lnTo>
                  <a:pt x="51435" y="609726"/>
                </a:lnTo>
                <a:lnTo>
                  <a:pt x="80391" y="609726"/>
                </a:lnTo>
                <a:lnTo>
                  <a:pt x="81774" y="82383"/>
                </a:lnTo>
                <a:lnTo>
                  <a:pt x="67308" y="57485"/>
                </a:lnTo>
                <a:close/>
              </a:path>
              <a:path w="134619" h="610235">
                <a:moveTo>
                  <a:pt x="84087" y="28701"/>
                </a:moveTo>
                <a:lnTo>
                  <a:pt x="52958" y="28701"/>
                </a:lnTo>
                <a:lnTo>
                  <a:pt x="81914" y="28828"/>
                </a:lnTo>
                <a:lnTo>
                  <a:pt x="81774" y="82383"/>
                </a:lnTo>
                <a:lnTo>
                  <a:pt x="105410" y="123062"/>
                </a:lnTo>
                <a:lnTo>
                  <a:pt x="109347" y="129920"/>
                </a:lnTo>
                <a:lnTo>
                  <a:pt x="118237" y="132334"/>
                </a:lnTo>
                <a:lnTo>
                  <a:pt x="125094" y="128269"/>
                </a:lnTo>
                <a:lnTo>
                  <a:pt x="132080" y="124332"/>
                </a:lnTo>
                <a:lnTo>
                  <a:pt x="134366" y="115442"/>
                </a:lnTo>
                <a:lnTo>
                  <a:pt x="130429" y="108585"/>
                </a:lnTo>
                <a:lnTo>
                  <a:pt x="84087" y="28701"/>
                </a:lnTo>
                <a:close/>
              </a:path>
              <a:path w="134619" h="610235">
                <a:moveTo>
                  <a:pt x="67437" y="0"/>
                </a:moveTo>
                <a:lnTo>
                  <a:pt x="4063" y="108203"/>
                </a:lnTo>
                <a:lnTo>
                  <a:pt x="0" y="115062"/>
                </a:lnTo>
                <a:lnTo>
                  <a:pt x="2286" y="123951"/>
                </a:lnTo>
                <a:lnTo>
                  <a:pt x="9143" y="128015"/>
                </a:lnTo>
                <a:lnTo>
                  <a:pt x="16129" y="132079"/>
                </a:lnTo>
                <a:lnTo>
                  <a:pt x="25018" y="129793"/>
                </a:lnTo>
                <a:lnTo>
                  <a:pt x="28956" y="122809"/>
                </a:lnTo>
                <a:lnTo>
                  <a:pt x="52818" y="82164"/>
                </a:lnTo>
                <a:lnTo>
                  <a:pt x="52958" y="28701"/>
                </a:lnTo>
                <a:lnTo>
                  <a:pt x="84087" y="28701"/>
                </a:lnTo>
                <a:lnTo>
                  <a:pt x="67437" y="0"/>
                </a:lnTo>
                <a:close/>
              </a:path>
              <a:path w="134619" h="610235">
                <a:moveTo>
                  <a:pt x="81896" y="36067"/>
                </a:moveTo>
                <a:lnTo>
                  <a:pt x="79882" y="36067"/>
                </a:lnTo>
                <a:lnTo>
                  <a:pt x="67308" y="57485"/>
                </a:lnTo>
                <a:lnTo>
                  <a:pt x="81774" y="82383"/>
                </a:lnTo>
                <a:lnTo>
                  <a:pt x="81896" y="36067"/>
                </a:lnTo>
                <a:close/>
              </a:path>
              <a:path w="134619" h="610235">
                <a:moveTo>
                  <a:pt x="52958" y="28701"/>
                </a:moveTo>
                <a:lnTo>
                  <a:pt x="52818" y="82164"/>
                </a:lnTo>
                <a:lnTo>
                  <a:pt x="67308" y="57485"/>
                </a:lnTo>
                <a:lnTo>
                  <a:pt x="54863" y="36067"/>
                </a:lnTo>
                <a:lnTo>
                  <a:pt x="81896" y="36067"/>
                </a:lnTo>
                <a:lnTo>
                  <a:pt x="81914" y="28828"/>
                </a:lnTo>
                <a:lnTo>
                  <a:pt x="52958" y="28701"/>
                </a:lnTo>
                <a:close/>
              </a:path>
              <a:path w="134619" h="610235">
                <a:moveTo>
                  <a:pt x="79882" y="36067"/>
                </a:moveTo>
                <a:lnTo>
                  <a:pt x="54863" y="36067"/>
                </a:lnTo>
                <a:lnTo>
                  <a:pt x="67308" y="57485"/>
                </a:lnTo>
                <a:lnTo>
                  <a:pt x="79882" y="36067"/>
                </a:lnTo>
                <a:close/>
              </a:path>
            </a:pathLst>
          </a:custGeom>
          <a:solidFill>
            <a:srgbClr val="FF0000"/>
          </a:solidFill>
        </p:spPr>
        <p:txBody>
          <a:bodyPr wrap="square" lIns="0" tIns="0" rIns="0" bIns="0" rtlCol="0"/>
          <a:lstStyle/>
          <a:p>
            <a:endParaRPr/>
          </a:p>
        </p:txBody>
      </p:sp>
      <p:sp>
        <p:nvSpPr>
          <p:cNvPr id="73" name="object 73"/>
          <p:cNvSpPr txBox="1"/>
          <p:nvPr/>
        </p:nvSpPr>
        <p:spPr>
          <a:xfrm>
            <a:off x="2978659" y="4053205"/>
            <a:ext cx="38354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R</a:t>
            </a:r>
            <a:r>
              <a:rPr sz="1800" b="1" spc="-5" dirty="0">
                <a:latin typeface="Calibri"/>
                <a:cs typeface="Calibri"/>
              </a:rPr>
              <a:t>=1</a:t>
            </a:r>
            <a:endParaRPr sz="1800">
              <a:latin typeface="Calibri"/>
              <a:cs typeface="Calibri"/>
            </a:endParaRPr>
          </a:p>
        </p:txBody>
      </p:sp>
      <p:sp>
        <p:nvSpPr>
          <p:cNvPr id="74" name="Date Placeholder 73">
            <a:extLst>
              <a:ext uri="{FF2B5EF4-FFF2-40B4-BE49-F238E27FC236}">
                <a16:creationId xmlns:a16="http://schemas.microsoft.com/office/drawing/2014/main" xmlns="" id="{A346A365-B842-45BF-AB34-86405B7CBEF1}"/>
              </a:ext>
            </a:extLst>
          </p:cNvPr>
          <p:cNvSpPr>
            <a:spLocks noGrp="1"/>
          </p:cNvSpPr>
          <p:nvPr>
            <p:ph type="dt" sz="half" idx="10"/>
          </p:nvPr>
        </p:nvSpPr>
        <p:spPr/>
        <p:txBody>
          <a:bodyPr/>
          <a:lstStyle/>
          <a:p>
            <a:fld id="{1E8C63C6-FB0B-43AF-9B42-FE4CD61090DD}" type="datetime1">
              <a:rPr lang="en-US" smtClean="0"/>
              <a:pPr/>
              <a:t>11/3/2022</a:t>
            </a:fld>
            <a:endParaRPr lang="en-US"/>
          </a:p>
        </p:txBody>
      </p:sp>
      <p:sp>
        <p:nvSpPr>
          <p:cNvPr id="76" name="Slide Number Placeholder 75">
            <a:extLst>
              <a:ext uri="{FF2B5EF4-FFF2-40B4-BE49-F238E27FC236}">
                <a16:creationId xmlns:a16="http://schemas.microsoft.com/office/drawing/2014/main" xmlns="" id="{3B0D4FFB-40CB-43EB-8E3B-929B20377A39}"/>
              </a:ext>
            </a:extLst>
          </p:cNvPr>
          <p:cNvSpPr>
            <a:spLocks noGrp="1"/>
          </p:cNvSpPr>
          <p:nvPr>
            <p:ph type="sldNum" sz="quarter" idx="12"/>
          </p:nvPr>
        </p:nvSpPr>
        <p:spPr/>
        <p:txBody>
          <a:bodyPr/>
          <a:lstStyle/>
          <a:p>
            <a:fld id="{B6F15528-21DE-4FAA-801E-634DDDAF4B2B}" type="slidenum">
              <a:rPr lang="en-US" smtClean="0"/>
              <a:pPr/>
              <a:t>104</a:t>
            </a:fld>
            <a:endParaRPr lang="en-US"/>
          </a:p>
        </p:txBody>
      </p:sp>
      <p:sp>
        <p:nvSpPr>
          <p:cNvPr id="77" name="Title 1">
            <a:extLst>
              <a:ext uri="{FF2B5EF4-FFF2-40B4-BE49-F238E27FC236}">
                <a16:creationId xmlns:a16="http://schemas.microsoft.com/office/drawing/2014/main" xmlns="" id="{D0877158-8933-42AF-9C6A-CEBE7E02343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78" name="Picture 2" descr="E:\NIET\Project\xLogo11.png.pagespeed.ic.pydHLuCQEZ.png">
            <a:extLst>
              <a:ext uri="{FF2B5EF4-FFF2-40B4-BE49-F238E27FC236}">
                <a16:creationId xmlns:a16="http://schemas.microsoft.com/office/drawing/2014/main" xmlns="" id="{14100BE3-9EBF-4C21-A8F7-8B9089A2B93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80" name="Picture 79">
            <a:extLst>
              <a:ext uri="{FF2B5EF4-FFF2-40B4-BE49-F238E27FC236}">
                <a16:creationId xmlns:a16="http://schemas.microsoft.com/office/drawing/2014/main" xmlns="" id="{21413694-444F-40F9-8CB8-9C2031AB9E59}"/>
              </a:ext>
            </a:extLst>
          </p:cNvPr>
          <p:cNvPicPr>
            <a:picLocks noChangeAspect="1"/>
          </p:cNvPicPr>
          <p:nvPr/>
        </p:nvPicPr>
        <p:blipFill>
          <a:blip r:embed="rId3"/>
          <a:stretch>
            <a:fillRect/>
          </a:stretch>
        </p:blipFill>
        <p:spPr>
          <a:xfrm>
            <a:off x="757237" y="2692399"/>
            <a:ext cx="7629525" cy="3260980"/>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79" name="Ink 78">
                <a:extLst>
                  <a:ext uri="{FF2B5EF4-FFF2-40B4-BE49-F238E27FC236}">
                    <a16:creationId xmlns:a16="http://schemas.microsoft.com/office/drawing/2014/main" id="{14EE6622-B0FB-4C87-9F43-7844B95132C2}"/>
                  </a:ext>
                </a:extLst>
              </p14:cNvPr>
              <p14:cNvContentPartPr/>
              <p14:nvPr/>
            </p14:nvContentPartPr>
            <p14:xfrm>
              <a:off x="5607000" y="4514760"/>
              <a:ext cx="514800" cy="292680"/>
            </p14:xfrm>
          </p:contentPart>
        </mc:Choice>
        <mc:Fallback>
          <p:pic>
            <p:nvPicPr>
              <p:cNvPr id="79" name="Ink 78">
                <a:extLst>
                  <a:ext uri="{FF2B5EF4-FFF2-40B4-BE49-F238E27FC236}">
                    <a16:creationId xmlns:a16="http://schemas.microsoft.com/office/drawing/2014/main" xmlns="" xmlns:p14="http://schemas.microsoft.com/office/powerpoint/2010/main" id="{14EE6622-B0FB-4C87-9F43-7844B95132C2}"/>
                  </a:ext>
                </a:extLst>
              </p:cNvPr>
              <p:cNvPicPr/>
              <p:nvPr/>
            </p:nvPicPr>
            <p:blipFill>
              <a:blip r:embed="rId5"/>
              <a:stretch>
                <a:fillRect/>
              </a:stretch>
            </p:blipFill>
            <p:spPr>
              <a:xfrm>
                <a:off x="5597640" y="4505400"/>
                <a:ext cx="533520" cy="311400"/>
              </a:xfrm>
              <a:prstGeom prst="rect">
                <a:avLst/>
              </a:prstGeom>
            </p:spPr>
          </p:pic>
        </mc:Fallback>
      </mc:AlternateContent>
      <p:sp>
        <p:nvSpPr>
          <p:cNvPr id="81" name="Footer Placeholder 80"/>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1217" y="950096"/>
            <a:ext cx="4901565" cy="444352"/>
          </a:xfrm>
          <a:prstGeom prst="rect">
            <a:avLst/>
          </a:prstGeom>
        </p:spPr>
        <p:txBody>
          <a:bodyPr vert="horz" wrap="square" lIns="0" tIns="13335" rIns="0" bIns="0" rtlCol="0">
            <a:spAutoFit/>
          </a:bodyPr>
          <a:lstStyle/>
          <a:p>
            <a:pPr marL="12700">
              <a:lnSpc>
                <a:spcPct val="100000"/>
              </a:lnSpc>
              <a:spcBef>
                <a:spcPts val="105"/>
              </a:spcBef>
            </a:pPr>
            <a:r>
              <a:rPr sz="2800" b="1" spc="-15" dirty="0"/>
              <a:t>Operations </a:t>
            </a:r>
            <a:r>
              <a:rPr sz="2800" b="1" spc="-5" dirty="0"/>
              <a:t>on</a:t>
            </a:r>
            <a:r>
              <a:rPr sz="2800" b="1" spc="-35" dirty="0"/>
              <a:t> </a:t>
            </a:r>
            <a:r>
              <a:rPr sz="2800" b="1" dirty="0"/>
              <a:t>Queue</a:t>
            </a:r>
          </a:p>
        </p:txBody>
      </p:sp>
      <p:sp>
        <p:nvSpPr>
          <p:cNvPr id="3" name="object 3"/>
          <p:cNvSpPr txBox="1"/>
          <p:nvPr/>
        </p:nvSpPr>
        <p:spPr>
          <a:xfrm>
            <a:off x="535940" y="1537461"/>
            <a:ext cx="1500505" cy="689932"/>
          </a:xfrm>
          <a:prstGeom prst="rect">
            <a:avLst/>
          </a:prstGeom>
        </p:spPr>
        <p:txBody>
          <a:bodyPr vert="horz" wrap="square" lIns="0" tIns="12700" rIns="0" bIns="0" rtlCol="0">
            <a:spAutoFit/>
          </a:bodyPr>
          <a:lstStyle/>
          <a:p>
            <a:pPr marL="12700" marR="5080">
              <a:lnSpc>
                <a:spcPct val="100000"/>
              </a:lnSpc>
              <a:spcBef>
                <a:spcPts val="100"/>
              </a:spcBef>
            </a:pPr>
            <a:r>
              <a:rPr sz="2200" b="1" u="heavy" spc="-5" dirty="0">
                <a:solidFill>
                  <a:srgbClr val="C00000"/>
                </a:solidFill>
                <a:uFill>
                  <a:solidFill>
                    <a:srgbClr val="C00000"/>
                  </a:solidFill>
                </a:uFill>
                <a:latin typeface="Calibri"/>
                <a:cs typeface="Calibri"/>
              </a:rPr>
              <a:t>Deletion: </a:t>
            </a:r>
            <a:r>
              <a:rPr sz="2200" b="1" spc="-5" dirty="0">
                <a:solidFill>
                  <a:srgbClr val="C00000"/>
                </a:solidFill>
                <a:latin typeface="Calibri"/>
                <a:cs typeface="Calibri"/>
              </a:rPr>
              <a:t> </a:t>
            </a:r>
            <a:r>
              <a:rPr sz="2200" b="1" dirty="0">
                <a:latin typeface="Calibri"/>
                <a:cs typeface="Calibri"/>
              </a:rPr>
              <a:t>Al</a:t>
            </a:r>
            <a:r>
              <a:rPr sz="2200" b="1" spc="-25" dirty="0">
                <a:latin typeface="Calibri"/>
                <a:cs typeface="Calibri"/>
              </a:rPr>
              <a:t>g</a:t>
            </a:r>
            <a:r>
              <a:rPr sz="2200" b="1" spc="-5" dirty="0">
                <a:latin typeface="Calibri"/>
                <a:cs typeface="Calibri"/>
              </a:rPr>
              <a:t>orithm:</a:t>
            </a:r>
            <a:endParaRPr sz="2200" b="1" dirty="0">
              <a:latin typeface="Calibri"/>
              <a:cs typeface="Calibri"/>
            </a:endParaRPr>
          </a:p>
        </p:txBody>
      </p:sp>
      <p:sp>
        <p:nvSpPr>
          <p:cNvPr id="4" name="object 4"/>
          <p:cNvSpPr txBox="1"/>
          <p:nvPr/>
        </p:nvSpPr>
        <p:spPr>
          <a:xfrm>
            <a:off x="534162" y="2667761"/>
            <a:ext cx="5791200" cy="2554544"/>
          </a:xfrm>
          <a:prstGeom prst="rect">
            <a:avLst/>
          </a:prstGeom>
          <a:ln w="25907">
            <a:solidFill>
              <a:srgbClr val="385D89"/>
            </a:solidFill>
          </a:ln>
        </p:spPr>
        <p:txBody>
          <a:bodyPr vert="horz" wrap="square" lIns="0" tIns="116839" rIns="0" bIns="0" rtlCol="0">
            <a:spAutoFit/>
          </a:bodyPr>
          <a:lstStyle/>
          <a:p>
            <a:pPr marL="203200">
              <a:lnSpc>
                <a:spcPts val="2915"/>
              </a:lnSpc>
              <a:spcBef>
                <a:spcPts val="919"/>
              </a:spcBef>
            </a:pPr>
            <a:r>
              <a:rPr sz="2200" b="1" spc="-15" dirty="0">
                <a:cs typeface="Calibri"/>
              </a:rPr>
              <a:t>Step </a:t>
            </a:r>
            <a:r>
              <a:rPr sz="2200" b="1" dirty="0">
                <a:cs typeface="Calibri"/>
              </a:rPr>
              <a:t>1: </a:t>
            </a:r>
            <a:r>
              <a:rPr sz="2200" dirty="0">
                <a:cs typeface="Calibri"/>
              </a:rPr>
              <a:t>IF </a:t>
            </a:r>
            <a:r>
              <a:rPr sz="2200" spc="-10" dirty="0">
                <a:cs typeface="Calibri"/>
              </a:rPr>
              <a:t>FRONT </a:t>
            </a:r>
            <a:r>
              <a:rPr sz="2200" dirty="0">
                <a:cs typeface="Calibri"/>
              </a:rPr>
              <a:t>= -1 </a:t>
            </a:r>
            <a:r>
              <a:rPr sz="2200" spc="-5" dirty="0">
                <a:cs typeface="Calibri"/>
              </a:rPr>
              <a:t>OR</a:t>
            </a:r>
            <a:r>
              <a:rPr sz="2200" spc="-45" dirty="0">
                <a:cs typeface="Calibri"/>
              </a:rPr>
              <a:t> </a:t>
            </a:r>
            <a:r>
              <a:rPr sz="2200" spc="-10" dirty="0">
                <a:cs typeface="Calibri"/>
              </a:rPr>
              <a:t>FRONT&gt;REAR</a:t>
            </a:r>
            <a:endParaRPr sz="2200" dirty="0">
              <a:cs typeface="Calibri"/>
            </a:endParaRPr>
          </a:p>
          <a:p>
            <a:pPr marL="1843405">
              <a:lnSpc>
                <a:spcPts val="2915"/>
              </a:lnSpc>
            </a:pPr>
            <a:r>
              <a:rPr sz="2200" spc="-25" dirty="0">
                <a:cs typeface="Calibri"/>
              </a:rPr>
              <a:t>Write </a:t>
            </a:r>
            <a:r>
              <a:rPr sz="2200" spc="-10" dirty="0">
                <a:cs typeface="Calibri"/>
              </a:rPr>
              <a:t>“Queue </a:t>
            </a:r>
            <a:r>
              <a:rPr sz="2200" dirty="0">
                <a:cs typeface="Calibri"/>
              </a:rPr>
              <a:t>is</a:t>
            </a:r>
            <a:r>
              <a:rPr sz="2200" spc="-70" dirty="0">
                <a:cs typeface="Calibri"/>
              </a:rPr>
              <a:t> </a:t>
            </a:r>
            <a:r>
              <a:rPr sz="2200" spc="5" dirty="0">
                <a:cs typeface="Calibri"/>
              </a:rPr>
              <a:t>Underflow”</a:t>
            </a:r>
            <a:endParaRPr sz="2200" dirty="0">
              <a:cs typeface="Calibri"/>
            </a:endParaRPr>
          </a:p>
          <a:p>
            <a:pPr marL="1239520">
              <a:lnSpc>
                <a:spcPct val="100000"/>
              </a:lnSpc>
              <a:spcBef>
                <a:spcPts val="5"/>
              </a:spcBef>
            </a:pPr>
            <a:r>
              <a:rPr sz="2200" spc="-5" dirty="0">
                <a:cs typeface="Calibri"/>
              </a:rPr>
              <a:t>ELSE</a:t>
            </a:r>
            <a:endParaRPr sz="2200" dirty="0">
              <a:cs typeface="Calibri"/>
            </a:endParaRPr>
          </a:p>
          <a:p>
            <a:pPr marL="1843405">
              <a:lnSpc>
                <a:spcPct val="100000"/>
              </a:lnSpc>
            </a:pPr>
            <a:r>
              <a:rPr sz="2200" spc="-5" dirty="0">
                <a:cs typeface="Calibri"/>
              </a:rPr>
              <a:t>SET </a:t>
            </a:r>
            <a:r>
              <a:rPr sz="2200" spc="-20" dirty="0">
                <a:cs typeface="Calibri"/>
              </a:rPr>
              <a:t>VAL=QUEUE</a:t>
            </a:r>
            <a:r>
              <a:rPr sz="2200" spc="-10" dirty="0">
                <a:cs typeface="Calibri"/>
              </a:rPr>
              <a:t> [FRONT]</a:t>
            </a:r>
            <a:endParaRPr sz="2200" dirty="0">
              <a:cs typeface="Calibri"/>
            </a:endParaRPr>
          </a:p>
          <a:p>
            <a:pPr marL="1239520" marR="1205230" indent="603250">
              <a:lnSpc>
                <a:spcPct val="100000"/>
              </a:lnSpc>
            </a:pPr>
            <a:r>
              <a:rPr sz="2200" spc="-10" dirty="0">
                <a:cs typeface="Calibri"/>
              </a:rPr>
              <a:t>FRONT </a:t>
            </a:r>
            <a:r>
              <a:rPr sz="2200" dirty="0">
                <a:cs typeface="Calibri"/>
              </a:rPr>
              <a:t>= </a:t>
            </a:r>
            <a:r>
              <a:rPr sz="2200" spc="-10" dirty="0">
                <a:cs typeface="Calibri"/>
              </a:rPr>
              <a:t>FRONT </a:t>
            </a:r>
            <a:r>
              <a:rPr sz="2200" dirty="0">
                <a:cs typeface="Calibri"/>
              </a:rPr>
              <a:t>+</a:t>
            </a:r>
            <a:r>
              <a:rPr sz="2200" spc="-90" dirty="0">
                <a:cs typeface="Calibri"/>
              </a:rPr>
              <a:t> </a:t>
            </a:r>
            <a:r>
              <a:rPr sz="2200" dirty="0">
                <a:cs typeface="Calibri"/>
              </a:rPr>
              <a:t>1  [END </a:t>
            </a:r>
            <a:r>
              <a:rPr sz="2200" spc="-5" dirty="0">
                <a:cs typeface="Calibri"/>
              </a:rPr>
              <a:t>OF</a:t>
            </a:r>
            <a:r>
              <a:rPr sz="2200" spc="-20" dirty="0">
                <a:cs typeface="Calibri"/>
              </a:rPr>
              <a:t> </a:t>
            </a:r>
            <a:r>
              <a:rPr sz="2200" dirty="0">
                <a:cs typeface="Calibri"/>
              </a:rPr>
              <a:t>IF]</a:t>
            </a:r>
          </a:p>
          <a:p>
            <a:pPr marL="125095">
              <a:lnSpc>
                <a:spcPct val="100000"/>
              </a:lnSpc>
            </a:pPr>
            <a:r>
              <a:rPr sz="2200" b="1" spc="-15" dirty="0">
                <a:cs typeface="Calibri"/>
              </a:rPr>
              <a:t>Step </a:t>
            </a:r>
            <a:r>
              <a:rPr sz="2200" b="1" dirty="0">
                <a:cs typeface="Calibri"/>
              </a:rPr>
              <a:t>2:</a:t>
            </a:r>
            <a:r>
              <a:rPr sz="2200" b="1" spc="25" dirty="0">
                <a:cs typeface="Calibri"/>
              </a:rPr>
              <a:t> </a:t>
            </a:r>
            <a:r>
              <a:rPr sz="2200" spc="-5" dirty="0">
                <a:cs typeface="Calibri"/>
              </a:rPr>
              <a:t>EXIT</a:t>
            </a:r>
            <a:endParaRPr sz="2200" dirty="0">
              <a:cs typeface="Calibri"/>
            </a:endParaRPr>
          </a:p>
        </p:txBody>
      </p:sp>
      <p:sp>
        <p:nvSpPr>
          <p:cNvPr id="5" name="Date Placeholder 4">
            <a:extLst>
              <a:ext uri="{FF2B5EF4-FFF2-40B4-BE49-F238E27FC236}">
                <a16:creationId xmlns:a16="http://schemas.microsoft.com/office/drawing/2014/main" xmlns="" id="{52CFAE66-41CE-4EA6-9EB4-3B9D51210875}"/>
              </a:ext>
            </a:extLst>
          </p:cNvPr>
          <p:cNvSpPr>
            <a:spLocks noGrp="1"/>
          </p:cNvSpPr>
          <p:nvPr>
            <p:ph type="dt" sz="half" idx="10"/>
          </p:nvPr>
        </p:nvSpPr>
        <p:spPr/>
        <p:txBody>
          <a:bodyPr/>
          <a:lstStyle/>
          <a:p>
            <a:fld id="{231B6EBE-1E19-4752-9CCE-38ADE6EDBF85}" type="datetime1">
              <a:rPr lang="en-US" smtClean="0"/>
              <a:pPr/>
              <a:t>11/3/2022</a:t>
            </a:fld>
            <a:endParaRPr lang="en-US"/>
          </a:p>
        </p:txBody>
      </p:sp>
      <p:sp>
        <p:nvSpPr>
          <p:cNvPr id="7" name="Slide Number Placeholder 6">
            <a:extLst>
              <a:ext uri="{FF2B5EF4-FFF2-40B4-BE49-F238E27FC236}">
                <a16:creationId xmlns:a16="http://schemas.microsoft.com/office/drawing/2014/main" xmlns="" id="{E99C1CBC-7F43-432E-9E91-2749ADF2061A}"/>
              </a:ext>
            </a:extLst>
          </p:cNvPr>
          <p:cNvSpPr>
            <a:spLocks noGrp="1"/>
          </p:cNvSpPr>
          <p:nvPr>
            <p:ph type="sldNum" sz="quarter" idx="12"/>
          </p:nvPr>
        </p:nvSpPr>
        <p:spPr/>
        <p:txBody>
          <a:bodyPr/>
          <a:lstStyle/>
          <a:p>
            <a:fld id="{B6F15528-21DE-4FAA-801E-634DDDAF4B2B}" type="slidenum">
              <a:rPr lang="en-US" smtClean="0"/>
              <a:pPr/>
              <a:t>105</a:t>
            </a:fld>
            <a:endParaRPr lang="en-US"/>
          </a:p>
        </p:txBody>
      </p:sp>
      <p:sp>
        <p:nvSpPr>
          <p:cNvPr id="8" name="Title 1">
            <a:extLst>
              <a:ext uri="{FF2B5EF4-FFF2-40B4-BE49-F238E27FC236}">
                <a16:creationId xmlns:a16="http://schemas.microsoft.com/office/drawing/2014/main" xmlns="" id="{2E5DE4C1-0F12-4517-BF98-D469508E693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9" name="Picture 2" descr="E:\NIET\Project\xLogo11.png.pagespeed.ic.pydHLuCQEZ.png">
            <a:extLst>
              <a:ext uri="{FF2B5EF4-FFF2-40B4-BE49-F238E27FC236}">
                <a16:creationId xmlns:a16="http://schemas.microsoft.com/office/drawing/2014/main" xmlns="" id="{F08FF730-3704-40D5-9F57-829775B8617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235EC26-24CD-385E-BA71-98A6E985FA6C}"/>
              </a:ext>
            </a:extLst>
          </p:cNvPr>
          <p:cNvSpPr>
            <a:spLocks noGrp="1"/>
          </p:cNvSpPr>
          <p:nvPr>
            <p:ph type="dt" sz="half" idx="10"/>
          </p:nvPr>
        </p:nvSpPr>
        <p:spPr/>
        <p:txBody>
          <a:bodyPr/>
          <a:lstStyle/>
          <a:p>
            <a:fld id="{7D1D5C14-8C59-4039-A533-F25975BCC51B}" type="datetime1">
              <a:rPr lang="en-US" smtClean="0"/>
              <a:pPr/>
              <a:t>11/3/2022</a:t>
            </a:fld>
            <a:endParaRPr lang="en-US"/>
          </a:p>
        </p:txBody>
      </p:sp>
      <p:sp>
        <p:nvSpPr>
          <p:cNvPr id="6" name="Slide Number Placeholder 5">
            <a:extLst>
              <a:ext uri="{FF2B5EF4-FFF2-40B4-BE49-F238E27FC236}">
                <a16:creationId xmlns:a16="http://schemas.microsoft.com/office/drawing/2014/main" xmlns="" id="{5C04AB14-1866-A9E1-A6A4-8D4C73D7B325}"/>
              </a:ext>
            </a:extLst>
          </p:cNvPr>
          <p:cNvSpPr>
            <a:spLocks noGrp="1"/>
          </p:cNvSpPr>
          <p:nvPr>
            <p:ph type="sldNum" sz="quarter" idx="12"/>
          </p:nvPr>
        </p:nvSpPr>
        <p:spPr/>
        <p:txBody>
          <a:bodyPr/>
          <a:lstStyle/>
          <a:p>
            <a:fld id="{B6F15528-21DE-4FAA-801E-634DDDAF4B2B}" type="slidenum">
              <a:rPr lang="en-US" smtClean="0"/>
              <a:pPr/>
              <a:t>106</a:t>
            </a:fld>
            <a:endParaRPr lang="en-US"/>
          </a:p>
        </p:txBody>
      </p:sp>
      <p:sp>
        <p:nvSpPr>
          <p:cNvPr id="11" name="Rectangle 2">
            <a:extLst>
              <a:ext uri="{FF2B5EF4-FFF2-40B4-BE49-F238E27FC236}">
                <a16:creationId xmlns:a16="http://schemas.microsoft.com/office/drawing/2014/main" xmlns="" id="{4346B2AD-9243-21D6-5FD5-646AEF7CB950}"/>
              </a:ext>
            </a:extLst>
          </p:cNvPr>
          <p:cNvSpPr>
            <a:spLocks noGrp="1" noChangeArrowheads="1"/>
          </p:cNvSpPr>
          <p:nvPr>
            <p:ph idx="1"/>
          </p:nvPr>
        </p:nvSpPr>
        <p:spPr bwMode="auto">
          <a:xfrm>
            <a:off x="457200" y="1400969"/>
            <a:ext cx="7355160" cy="4924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mj-lt"/>
              </a:rPr>
              <a:t>n=int(input("Enter the size of Queue:"))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mj-lt"/>
              </a:rPr>
              <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mj-lt"/>
              </a:rPr>
              <a:t>while(True):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mj-lt"/>
              </a:rPr>
              <a:t>	print("Select the Operation:")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a:ln>
                  <a:noFill/>
                </a:ln>
                <a:effectLst/>
                <a:latin typeface="+mj-lt"/>
              </a:rPr>
              <a:t>print("1.Enqueue 2.Dequeue 3. Display 4. Quit")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a:ln>
                  <a:noFill/>
                </a:ln>
                <a:effectLst/>
                <a:latin typeface="+mj-lt"/>
              </a:rPr>
              <a:t>num = int(input())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a:ln>
                  <a:noFill/>
                </a:ln>
                <a:effectLst/>
                <a:latin typeface="+mj-lt"/>
              </a:rPr>
              <a:t>if(num == 1):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err="1">
                <a:ln>
                  <a:noFill/>
                </a:ln>
                <a:effectLst/>
                <a:latin typeface="+mj-lt"/>
              </a:rPr>
              <a:t>val</a:t>
            </a:r>
            <a:r>
              <a:rPr kumimoji="0" lang="en-US" altLang="en-US" sz="2000" b="0" i="0" u="none" strike="noStrike" cap="none" normalizeH="0" baseline="0" dirty="0">
                <a:ln>
                  <a:noFill/>
                </a:ln>
                <a:effectLst/>
                <a:latin typeface="+mj-lt"/>
              </a:rPr>
              <a:t> = int(input("Enter the element:"))				</a:t>
            </a:r>
            <a:r>
              <a:rPr kumimoji="0" lang="en-US" altLang="en-US" sz="2000" b="0" i="0" u="none" strike="noStrike" cap="none" normalizeH="0" baseline="0" dirty="0" err="1">
                <a:ln>
                  <a:noFill/>
                </a:ln>
                <a:effectLst/>
                <a:latin typeface="+mj-lt"/>
              </a:rPr>
              <a:t>A.append</a:t>
            </a:r>
            <a:r>
              <a:rPr kumimoji="0" lang="en-US" altLang="en-US" sz="2000" b="0" i="0" u="none" strike="noStrike" cap="none" normalizeH="0" baseline="0" dirty="0">
                <a:ln>
                  <a:noFill/>
                </a:ln>
                <a:effectLst/>
                <a:latin typeface="+mj-lt"/>
              </a:rPr>
              <a:t>(</a:t>
            </a:r>
            <a:r>
              <a:rPr kumimoji="0" lang="en-US" altLang="en-US" sz="2000" b="0" i="0" u="none" strike="noStrike" cap="none" normalizeH="0" baseline="0" dirty="0" err="1">
                <a:ln>
                  <a:noFill/>
                </a:ln>
                <a:effectLst/>
                <a:latin typeface="+mj-lt"/>
              </a:rPr>
              <a:t>val</a:t>
            </a:r>
            <a:r>
              <a:rPr kumimoji="0" lang="en-US" altLang="en-US" sz="2000" b="0" i="0" u="none" strike="noStrike" cap="none" normalizeH="0" baseline="0" dirty="0">
                <a:ln>
                  <a:noFill/>
                </a:ln>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err="1">
                <a:ln>
                  <a:noFill/>
                </a:ln>
                <a:effectLst/>
                <a:latin typeface="+mj-lt"/>
              </a:rPr>
              <a:t>elif</a:t>
            </a:r>
            <a:r>
              <a:rPr kumimoji="0" lang="en-US" altLang="en-US" sz="2000" b="0" i="0" u="none" strike="noStrike" cap="none" normalizeH="0" baseline="0" dirty="0">
                <a:ln>
                  <a:noFill/>
                </a:ln>
                <a:effectLst/>
                <a:latin typeface="+mj-lt"/>
              </a:rPr>
              <a:t>(num == 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err="1">
                <a:ln>
                  <a:noFill/>
                </a:ln>
                <a:effectLst/>
                <a:latin typeface="+mj-lt"/>
              </a:rPr>
              <a:t>A.pop</a:t>
            </a:r>
            <a:r>
              <a:rPr kumimoji="0" lang="en-US" altLang="en-US" sz="2000" b="0" i="0" u="none" strike="noStrike" cap="none" normalizeH="0" baseline="0" dirty="0">
                <a:ln>
                  <a:noFill/>
                </a:ln>
                <a:effectLst/>
                <a:latin typeface="+mj-lt"/>
              </a:rPr>
              <a:t>(0)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err="1">
                <a:ln>
                  <a:noFill/>
                </a:ln>
                <a:effectLst/>
                <a:latin typeface="+mj-lt"/>
              </a:rPr>
              <a:t>elif</a:t>
            </a:r>
            <a:r>
              <a:rPr kumimoji="0" lang="en-US" altLang="en-US" sz="2000" b="0" i="0" u="none" strike="noStrike" cap="none" normalizeH="0" baseline="0" dirty="0">
                <a:ln>
                  <a:noFill/>
                </a:ln>
                <a:effectLst/>
                <a:latin typeface="+mj-lt"/>
              </a:rPr>
              <a:t>(num == 3):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a:ln>
                  <a:noFill/>
                </a:ln>
                <a:effectLst/>
                <a:latin typeface="+mj-lt"/>
              </a:rPr>
              <a:t>for i in range(</a:t>
            </a:r>
            <a:r>
              <a:rPr kumimoji="0" lang="en-US" altLang="en-US" sz="2000" b="0" i="0" u="none" strike="noStrike" cap="none" normalizeH="0" baseline="0" dirty="0" err="1">
                <a:ln>
                  <a:noFill/>
                </a:ln>
                <a:effectLst/>
                <a:latin typeface="+mj-lt"/>
              </a:rPr>
              <a:t>len</a:t>
            </a:r>
            <a:r>
              <a:rPr kumimoji="0" lang="en-US" altLang="en-US" sz="2000" b="0" i="0" u="none" strike="noStrike" cap="none" normalizeH="0" baseline="0" dirty="0">
                <a:ln>
                  <a:noFill/>
                </a:ln>
                <a:effectLst/>
                <a:latin typeface="+mj-lt"/>
              </a:rPr>
              <a:t>(A)):</a:t>
            </a:r>
            <a:endParaRPr lang="en-US" altLang="en-US" sz="20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mj-lt"/>
              </a:rPr>
              <a:t>			print(A[i],"")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err="1">
                <a:ln>
                  <a:noFill/>
                </a:ln>
                <a:effectLst/>
                <a:latin typeface="+mj-lt"/>
              </a:rPr>
              <a:t>elif</a:t>
            </a:r>
            <a:r>
              <a:rPr kumimoji="0" lang="en-US" altLang="en-US" sz="2000" b="0" i="0" u="none" strike="noStrike" cap="none" normalizeH="0" baseline="0" dirty="0">
                <a:ln>
                  <a:noFill/>
                </a:ln>
                <a:effectLst/>
                <a:latin typeface="+mj-lt"/>
              </a:rPr>
              <a:t>(num == 4):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j-lt"/>
              </a:rPr>
              <a:t>			</a:t>
            </a:r>
            <a:r>
              <a:rPr kumimoji="0" lang="en-US" altLang="en-US" sz="2000" b="0" i="0" u="none" strike="noStrike" cap="none" normalizeH="0" baseline="0" dirty="0">
                <a:ln>
                  <a:noFill/>
                </a:ln>
                <a:effectLst/>
                <a:latin typeface="+mj-lt"/>
              </a:rPr>
              <a:t>break</a:t>
            </a:r>
          </a:p>
        </p:txBody>
      </p:sp>
      <p:sp>
        <p:nvSpPr>
          <p:cNvPr id="13" name="Title 1">
            <a:extLst>
              <a:ext uri="{FF2B5EF4-FFF2-40B4-BE49-F238E27FC236}">
                <a16:creationId xmlns:a16="http://schemas.microsoft.com/office/drawing/2014/main" xmlns="" id="{78ED13C7-6F0B-222D-52D1-71D8B634D20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4" name="Picture 2" descr="E:\NIET\Project\xLogo11.png.pagespeed.ic.pydHLuCQEZ.png">
            <a:extLst>
              <a:ext uri="{FF2B5EF4-FFF2-40B4-BE49-F238E27FC236}">
                <a16:creationId xmlns:a16="http://schemas.microsoft.com/office/drawing/2014/main" xmlns="" id="{D2E99F5B-51B3-E097-DA29-6997C2A476B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5" name="TextBox 14">
            <a:extLst>
              <a:ext uri="{FF2B5EF4-FFF2-40B4-BE49-F238E27FC236}">
                <a16:creationId xmlns:a16="http://schemas.microsoft.com/office/drawing/2014/main" xmlns="" id="{887E7D92-76FD-A155-E75F-CA4B05C646D7}"/>
              </a:ext>
            </a:extLst>
          </p:cNvPr>
          <p:cNvSpPr txBox="1"/>
          <p:nvPr/>
        </p:nvSpPr>
        <p:spPr>
          <a:xfrm>
            <a:off x="2123728" y="836712"/>
            <a:ext cx="5688632" cy="369332"/>
          </a:xfrm>
          <a:prstGeom prst="rect">
            <a:avLst/>
          </a:prstGeom>
          <a:noFill/>
        </p:spPr>
        <p:txBody>
          <a:bodyPr wrap="square" rtlCol="0">
            <a:spAutoFit/>
          </a:bodyPr>
          <a:lstStyle/>
          <a:p>
            <a:pPr algn="ctr"/>
            <a:r>
              <a:rPr lang="en-US" dirty="0"/>
              <a:t>Python Program</a:t>
            </a:r>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508047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xmlns="" id="{52CFAE66-41CE-4EA6-9EB4-3B9D51210875}"/>
              </a:ext>
            </a:extLst>
          </p:cNvPr>
          <p:cNvSpPr>
            <a:spLocks noGrp="1"/>
          </p:cNvSpPr>
          <p:nvPr>
            <p:ph type="dt" sz="half" idx="10"/>
          </p:nvPr>
        </p:nvSpPr>
        <p:spPr/>
        <p:txBody>
          <a:bodyPr/>
          <a:lstStyle/>
          <a:p>
            <a:fld id="{29501E93-6B6F-429B-9F91-375618F4112F}" type="datetime1">
              <a:rPr lang="en-US" smtClean="0"/>
              <a:pPr/>
              <a:t>11/3/2022</a:t>
            </a:fld>
            <a:endParaRPr lang="en-US"/>
          </a:p>
        </p:txBody>
      </p:sp>
      <p:sp>
        <p:nvSpPr>
          <p:cNvPr id="7" name="Slide Number Placeholder 6">
            <a:extLst>
              <a:ext uri="{FF2B5EF4-FFF2-40B4-BE49-F238E27FC236}">
                <a16:creationId xmlns:a16="http://schemas.microsoft.com/office/drawing/2014/main" xmlns="" id="{E99C1CBC-7F43-432E-9E91-2749ADF2061A}"/>
              </a:ext>
            </a:extLst>
          </p:cNvPr>
          <p:cNvSpPr>
            <a:spLocks noGrp="1"/>
          </p:cNvSpPr>
          <p:nvPr>
            <p:ph type="sldNum" sz="quarter" idx="12"/>
          </p:nvPr>
        </p:nvSpPr>
        <p:spPr/>
        <p:txBody>
          <a:bodyPr/>
          <a:lstStyle/>
          <a:p>
            <a:fld id="{B6F15528-21DE-4FAA-801E-634DDDAF4B2B}" type="slidenum">
              <a:rPr lang="en-US" smtClean="0"/>
              <a:pPr/>
              <a:t>107</a:t>
            </a:fld>
            <a:endParaRPr lang="en-US"/>
          </a:p>
        </p:txBody>
      </p:sp>
      <p:sp>
        <p:nvSpPr>
          <p:cNvPr id="8" name="Title 1">
            <a:extLst>
              <a:ext uri="{FF2B5EF4-FFF2-40B4-BE49-F238E27FC236}">
                <a16:creationId xmlns:a16="http://schemas.microsoft.com/office/drawing/2014/main" xmlns="" id="{2E5DE4C1-0F12-4517-BF98-D469508E693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9" name="Picture 2" descr="E:\NIET\Project\xLogo11.png.pagespeed.ic.pydHLuCQEZ.png">
            <a:extLst>
              <a:ext uri="{FF2B5EF4-FFF2-40B4-BE49-F238E27FC236}">
                <a16:creationId xmlns:a16="http://schemas.microsoft.com/office/drawing/2014/main" xmlns="" id="{F08FF730-3704-40D5-9F57-829775B8617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3" name="TextBox 12">
            <a:extLst>
              <a:ext uri="{FF2B5EF4-FFF2-40B4-BE49-F238E27FC236}">
                <a16:creationId xmlns:a16="http://schemas.microsoft.com/office/drawing/2014/main" xmlns="" id="{DB998C9B-48DD-44C4-83BF-9ACD04A6EEE4}"/>
              </a:ext>
            </a:extLst>
          </p:cNvPr>
          <p:cNvSpPr txBox="1"/>
          <p:nvPr/>
        </p:nvSpPr>
        <p:spPr>
          <a:xfrm>
            <a:off x="611560" y="1196752"/>
            <a:ext cx="7492964" cy="461665"/>
          </a:xfrm>
          <a:prstGeom prst="rect">
            <a:avLst/>
          </a:prstGeom>
          <a:noFill/>
        </p:spPr>
        <p:txBody>
          <a:bodyPr wrap="square">
            <a:spAutoFit/>
          </a:bodyPr>
          <a:lstStyle/>
          <a:p>
            <a:pPr algn="l"/>
            <a:r>
              <a:rPr lang="en-IN" sz="2400" b="0" i="0" dirty="0">
                <a:solidFill>
                  <a:srgbClr val="610B38"/>
                </a:solidFill>
                <a:effectLst/>
                <a:latin typeface="+mj-lt"/>
              </a:rPr>
              <a:t>Drawback of array implementation</a:t>
            </a:r>
          </a:p>
        </p:txBody>
      </p:sp>
      <p:sp>
        <p:nvSpPr>
          <p:cNvPr id="15" name="TextBox 14">
            <a:extLst>
              <a:ext uri="{FF2B5EF4-FFF2-40B4-BE49-F238E27FC236}">
                <a16:creationId xmlns:a16="http://schemas.microsoft.com/office/drawing/2014/main" xmlns="" id="{89BC5B5A-3819-40C5-910E-D9BF43237EEA}"/>
              </a:ext>
            </a:extLst>
          </p:cNvPr>
          <p:cNvSpPr txBox="1"/>
          <p:nvPr/>
        </p:nvSpPr>
        <p:spPr>
          <a:xfrm>
            <a:off x="457200" y="1688885"/>
            <a:ext cx="8507288" cy="2862322"/>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Although, the technique of creating a queue is easy, but there are some drawbacks of using this technique to implement a queue.</a:t>
            </a:r>
          </a:p>
          <a:p>
            <a:pPr algn="l"/>
            <a:endParaRPr lang="en-US" dirty="0">
              <a:solidFill>
                <a:srgbClr val="000000"/>
              </a:solidFill>
              <a:latin typeface="verdana" panose="020B0604030504040204" pitchFamily="34" charset="0"/>
            </a:endParaRPr>
          </a:p>
          <a:p>
            <a:pPr marL="285750" indent="-285750" algn="l">
              <a:buFont typeface="Arial" panose="020B0604020202020204" pitchFamily="34" charset="0"/>
              <a:buChar char="•"/>
            </a:pPr>
            <a:r>
              <a:rPr lang="en-US" b="1" dirty="0">
                <a:solidFill>
                  <a:srgbClr val="000000"/>
                </a:solidFill>
                <a:latin typeface="verdana" panose="020B0604030504040204" pitchFamily="34" charset="0"/>
              </a:rPr>
              <a:t>Static Array Size</a:t>
            </a:r>
          </a:p>
          <a:p>
            <a:pPr algn="l"/>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1" dirty="0">
                <a:solidFill>
                  <a:srgbClr val="000000"/>
                </a:solidFill>
                <a:effectLst/>
                <a:latin typeface="verdana" panose="020B0604030504040204" pitchFamily="34" charset="0"/>
              </a:rPr>
              <a:t>Memory wastage :</a:t>
            </a:r>
            <a:r>
              <a:rPr lang="en-US" b="0" dirty="0">
                <a:solidFill>
                  <a:srgbClr val="000000"/>
                </a:solidFill>
                <a:effectLst/>
                <a:latin typeface="verdana" panose="020B0604030504040204" pitchFamily="34" charset="0"/>
              </a:rPr>
              <a:t> The space of the array, which is used to store queue elements, can never be reused to store the elements of that queue because the elements can only be inserted at front end and the value of front might be so high so that, all the space before that, can never be filled.</a:t>
            </a:r>
          </a:p>
        </p:txBody>
      </p:sp>
      <p:pic>
        <p:nvPicPr>
          <p:cNvPr id="17" name="Picture 16">
            <a:extLst>
              <a:ext uri="{FF2B5EF4-FFF2-40B4-BE49-F238E27FC236}">
                <a16:creationId xmlns:a16="http://schemas.microsoft.com/office/drawing/2014/main" xmlns="" id="{47E798CF-A89D-4429-AF91-4934AD328EDD}"/>
              </a:ext>
            </a:extLst>
          </p:cNvPr>
          <p:cNvPicPr>
            <a:picLocks noChangeAspect="1"/>
          </p:cNvPicPr>
          <p:nvPr/>
        </p:nvPicPr>
        <p:blipFill>
          <a:blip r:embed="rId3"/>
          <a:stretch>
            <a:fillRect/>
          </a:stretch>
        </p:blipFill>
        <p:spPr>
          <a:xfrm>
            <a:off x="1135082" y="4255468"/>
            <a:ext cx="6873836" cy="1226926"/>
          </a:xfrm>
          <a:prstGeom prst="rect">
            <a:avLst/>
          </a:prstGeom>
        </p:spPr>
      </p:pic>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1690960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4312" y="1143000"/>
            <a:ext cx="3635375" cy="444352"/>
          </a:xfrm>
          <a:prstGeom prst="rect">
            <a:avLst/>
          </a:prstGeom>
        </p:spPr>
        <p:txBody>
          <a:bodyPr vert="horz" wrap="square" lIns="0" tIns="13335" rIns="0" bIns="0" rtlCol="0">
            <a:spAutoFit/>
          </a:bodyPr>
          <a:lstStyle/>
          <a:p>
            <a:pPr marL="12700">
              <a:lnSpc>
                <a:spcPct val="100000"/>
              </a:lnSpc>
              <a:spcBef>
                <a:spcPts val="105"/>
              </a:spcBef>
            </a:pPr>
            <a:r>
              <a:rPr sz="2800" b="1" spc="-40" dirty="0"/>
              <a:t>Types </a:t>
            </a:r>
            <a:r>
              <a:rPr sz="2800" b="1" spc="-5" dirty="0"/>
              <a:t>Of</a:t>
            </a:r>
            <a:r>
              <a:rPr sz="2800" b="1" spc="-10" dirty="0"/>
              <a:t> </a:t>
            </a:r>
            <a:r>
              <a:rPr sz="2800" b="1" dirty="0"/>
              <a:t>Queue</a:t>
            </a:r>
          </a:p>
        </p:txBody>
      </p:sp>
      <p:sp>
        <p:nvSpPr>
          <p:cNvPr id="3" name="object 3"/>
          <p:cNvSpPr txBox="1"/>
          <p:nvPr/>
        </p:nvSpPr>
        <p:spPr>
          <a:xfrm>
            <a:off x="462116" y="2057400"/>
            <a:ext cx="3134995" cy="1773561"/>
          </a:xfrm>
          <a:prstGeom prst="rect">
            <a:avLst/>
          </a:prstGeom>
        </p:spPr>
        <p:txBody>
          <a:bodyPr vert="horz" wrap="square" lIns="0" tIns="110489" rIns="0" bIns="0" rtlCol="0">
            <a:spAutoFit/>
          </a:bodyPr>
          <a:lstStyle/>
          <a:p>
            <a:pPr marL="527685" indent="-515620">
              <a:lnSpc>
                <a:spcPct val="100000"/>
              </a:lnSpc>
              <a:spcBef>
                <a:spcPts val="869"/>
              </a:spcBef>
              <a:buAutoNum type="arabicPeriod"/>
              <a:tabLst>
                <a:tab pos="527685" algn="l"/>
                <a:tab pos="528320" algn="l"/>
              </a:tabLst>
            </a:pPr>
            <a:r>
              <a:rPr sz="2200" spc="-10" dirty="0">
                <a:latin typeface="Calibri"/>
                <a:cs typeface="Calibri"/>
              </a:rPr>
              <a:t>Circular</a:t>
            </a:r>
            <a:r>
              <a:rPr sz="2200" spc="-60" dirty="0">
                <a:latin typeface="Calibri"/>
                <a:cs typeface="Calibri"/>
              </a:rPr>
              <a:t> </a:t>
            </a:r>
            <a:r>
              <a:rPr sz="2200" dirty="0">
                <a:latin typeface="Calibri"/>
                <a:cs typeface="Calibri"/>
              </a:rPr>
              <a:t>Queue</a:t>
            </a:r>
          </a:p>
          <a:p>
            <a:pPr marL="527685" indent="-515620">
              <a:lnSpc>
                <a:spcPct val="100000"/>
              </a:lnSpc>
              <a:spcBef>
                <a:spcPts val="770"/>
              </a:spcBef>
              <a:buAutoNum type="arabicPeriod"/>
              <a:tabLst>
                <a:tab pos="527685" algn="l"/>
                <a:tab pos="528320" algn="l"/>
              </a:tabLst>
            </a:pPr>
            <a:r>
              <a:rPr sz="2200" dirty="0">
                <a:latin typeface="Calibri"/>
                <a:cs typeface="Calibri"/>
              </a:rPr>
              <a:t>Priority</a:t>
            </a:r>
            <a:r>
              <a:rPr sz="2200" spc="-90" dirty="0">
                <a:latin typeface="Calibri"/>
                <a:cs typeface="Calibri"/>
              </a:rPr>
              <a:t> </a:t>
            </a:r>
            <a:r>
              <a:rPr sz="2200" dirty="0">
                <a:latin typeface="Calibri"/>
                <a:cs typeface="Calibri"/>
              </a:rPr>
              <a:t>Queue</a:t>
            </a:r>
          </a:p>
          <a:p>
            <a:pPr marL="527685" indent="-515620">
              <a:lnSpc>
                <a:spcPct val="100000"/>
              </a:lnSpc>
              <a:spcBef>
                <a:spcPts val="770"/>
              </a:spcBef>
              <a:buAutoNum type="arabicPeriod"/>
              <a:tabLst>
                <a:tab pos="527685" algn="l"/>
                <a:tab pos="528320" algn="l"/>
              </a:tabLst>
            </a:pPr>
            <a:r>
              <a:rPr sz="2200" spc="-5" dirty="0">
                <a:latin typeface="Calibri"/>
                <a:cs typeface="Calibri"/>
              </a:rPr>
              <a:t>Deque</a:t>
            </a:r>
            <a:endParaRPr sz="2200" dirty="0">
              <a:latin typeface="Calibri"/>
              <a:cs typeface="Calibri"/>
            </a:endParaRPr>
          </a:p>
          <a:p>
            <a:pPr marL="527685" indent="-515620">
              <a:lnSpc>
                <a:spcPct val="100000"/>
              </a:lnSpc>
              <a:spcBef>
                <a:spcPts val="770"/>
              </a:spcBef>
              <a:buAutoNum type="arabicPeriod"/>
              <a:tabLst>
                <a:tab pos="527685" algn="l"/>
                <a:tab pos="528320" algn="l"/>
              </a:tabLst>
            </a:pPr>
            <a:r>
              <a:rPr sz="2200" spc="-5" dirty="0">
                <a:latin typeface="Calibri"/>
                <a:cs typeface="Calibri"/>
              </a:rPr>
              <a:t>Multiple</a:t>
            </a:r>
            <a:r>
              <a:rPr sz="2200" spc="-40" dirty="0">
                <a:latin typeface="Calibri"/>
                <a:cs typeface="Calibri"/>
              </a:rPr>
              <a:t> </a:t>
            </a:r>
            <a:r>
              <a:rPr sz="2200" dirty="0">
                <a:latin typeface="Calibri"/>
                <a:cs typeface="Calibri"/>
              </a:rPr>
              <a:t>Queue</a:t>
            </a:r>
          </a:p>
        </p:txBody>
      </p:sp>
      <p:sp>
        <p:nvSpPr>
          <p:cNvPr id="4" name="Date Placeholder 3">
            <a:extLst>
              <a:ext uri="{FF2B5EF4-FFF2-40B4-BE49-F238E27FC236}">
                <a16:creationId xmlns:a16="http://schemas.microsoft.com/office/drawing/2014/main" xmlns="" id="{6B986614-F750-4D5F-A66D-C139493F4820}"/>
              </a:ext>
            </a:extLst>
          </p:cNvPr>
          <p:cNvSpPr>
            <a:spLocks noGrp="1"/>
          </p:cNvSpPr>
          <p:nvPr>
            <p:ph type="dt" sz="half" idx="10"/>
          </p:nvPr>
        </p:nvSpPr>
        <p:spPr/>
        <p:txBody>
          <a:bodyPr/>
          <a:lstStyle/>
          <a:p>
            <a:fld id="{D7310B40-57CA-4828-BADF-6D7D1DFBE0FC}" type="datetime1">
              <a:rPr lang="en-US" smtClean="0"/>
              <a:pPr/>
              <a:t>11/3/2022</a:t>
            </a:fld>
            <a:endParaRPr lang="en-US"/>
          </a:p>
        </p:txBody>
      </p:sp>
      <p:sp>
        <p:nvSpPr>
          <p:cNvPr id="6" name="Slide Number Placeholder 5">
            <a:extLst>
              <a:ext uri="{FF2B5EF4-FFF2-40B4-BE49-F238E27FC236}">
                <a16:creationId xmlns:a16="http://schemas.microsoft.com/office/drawing/2014/main" xmlns="" id="{E39763A0-817E-42BF-ACAF-7A968B985F89}"/>
              </a:ext>
            </a:extLst>
          </p:cNvPr>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a:extLst>
              <a:ext uri="{FF2B5EF4-FFF2-40B4-BE49-F238E27FC236}">
                <a16:creationId xmlns:a16="http://schemas.microsoft.com/office/drawing/2014/main" xmlns="" id="{3551ED42-8B47-4263-A501-6CB0EBEDBE9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64408687-8CCF-4AC7-B204-2830848E7B9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7902" y="1527755"/>
            <a:ext cx="7148195" cy="444352"/>
          </a:xfrm>
          <a:prstGeom prst="rect">
            <a:avLst/>
          </a:prstGeom>
        </p:spPr>
        <p:txBody>
          <a:bodyPr vert="horz" wrap="square" lIns="0" tIns="13335" rIns="0" bIns="0" rtlCol="0">
            <a:spAutoFit/>
          </a:bodyPr>
          <a:lstStyle/>
          <a:p>
            <a:pPr marL="12700">
              <a:lnSpc>
                <a:spcPct val="100000"/>
              </a:lnSpc>
              <a:spcBef>
                <a:spcPts val="105"/>
              </a:spcBef>
            </a:pPr>
            <a:r>
              <a:rPr sz="2800" b="1" spc="-25" dirty="0"/>
              <a:t>Why </a:t>
            </a:r>
            <a:r>
              <a:rPr sz="2800" b="1" spc="-10" dirty="0"/>
              <a:t>Circular </a:t>
            </a:r>
            <a:r>
              <a:rPr sz="2800" b="1" dirty="0"/>
              <a:t>Queue is</a:t>
            </a:r>
            <a:r>
              <a:rPr sz="2800" b="1" spc="-35" dirty="0"/>
              <a:t> </a:t>
            </a:r>
            <a:r>
              <a:rPr sz="2800" b="1" dirty="0"/>
              <a:t>needed?</a:t>
            </a:r>
          </a:p>
        </p:txBody>
      </p:sp>
      <p:sp>
        <p:nvSpPr>
          <p:cNvPr id="4" name="object 4"/>
          <p:cNvSpPr txBox="1"/>
          <p:nvPr/>
        </p:nvSpPr>
        <p:spPr>
          <a:xfrm>
            <a:off x="559344" y="2533614"/>
            <a:ext cx="6941613" cy="1195840"/>
          </a:xfrm>
          <a:prstGeom prst="rect">
            <a:avLst/>
          </a:prstGeom>
        </p:spPr>
        <p:txBody>
          <a:bodyPr vert="horz" wrap="square" lIns="0" tIns="102235" rIns="0" bIns="0" rtlCol="0">
            <a:spAutoFit/>
          </a:bodyPr>
          <a:lstStyle/>
          <a:p>
            <a:pPr marL="355600" indent="-342900">
              <a:lnSpc>
                <a:spcPct val="100000"/>
              </a:lnSpc>
              <a:spcBef>
                <a:spcPts val="805"/>
              </a:spcBef>
              <a:buFont typeface="Arial"/>
              <a:buChar char="•"/>
              <a:tabLst>
                <a:tab pos="354965" algn="l"/>
                <a:tab pos="355600" algn="l"/>
              </a:tabLst>
            </a:pPr>
            <a:r>
              <a:rPr sz="2200" b="1" spc="-15" dirty="0">
                <a:latin typeface="Calibri"/>
                <a:cs typeface="Calibri"/>
              </a:rPr>
              <a:t>Problem:</a:t>
            </a:r>
            <a:endParaRPr sz="2200" b="1" dirty="0">
              <a:latin typeface="Calibri"/>
              <a:cs typeface="Calibri"/>
            </a:endParaRPr>
          </a:p>
          <a:p>
            <a:pPr marL="756285" marR="5080" indent="-287020">
              <a:lnSpc>
                <a:spcPct val="100000"/>
              </a:lnSpc>
              <a:spcBef>
                <a:spcPts val="605"/>
              </a:spcBef>
            </a:pPr>
            <a:r>
              <a:rPr sz="2200">
                <a:latin typeface="Arial"/>
                <a:cs typeface="Arial"/>
              </a:rPr>
              <a:t>– </a:t>
            </a:r>
            <a:r>
              <a:rPr sz="2200" spc="-25">
                <a:latin typeface="Calibri"/>
                <a:cs typeface="Calibri"/>
              </a:rPr>
              <a:t>Wastage</a:t>
            </a:r>
            <a:r>
              <a:rPr lang="en-US" sz="2200" spc="-25" dirty="0">
                <a:latin typeface="Calibri"/>
                <a:cs typeface="Calibri"/>
              </a:rPr>
              <a:t> of memory in standard queue in DEQUEUE</a:t>
            </a:r>
            <a:r>
              <a:rPr sz="2200" spc="-25">
                <a:latin typeface="Calibri"/>
                <a:cs typeface="Calibri"/>
              </a:rPr>
              <a:t>  </a:t>
            </a:r>
            <a:r>
              <a:rPr sz="2200" spc="-5">
                <a:latin typeface="Calibri"/>
                <a:cs typeface="Calibri"/>
              </a:rPr>
              <a:t>ope</a:t>
            </a:r>
            <a:r>
              <a:rPr sz="2200" spc="-50">
                <a:latin typeface="Calibri"/>
                <a:cs typeface="Calibri"/>
              </a:rPr>
              <a:t>r</a:t>
            </a:r>
            <a:r>
              <a:rPr sz="2200" spc="-25">
                <a:latin typeface="Calibri"/>
                <a:cs typeface="Calibri"/>
              </a:rPr>
              <a:t>a</a:t>
            </a:r>
            <a:r>
              <a:rPr sz="2200">
                <a:latin typeface="Calibri"/>
                <a:cs typeface="Calibri"/>
              </a:rPr>
              <a:t>tion</a:t>
            </a:r>
            <a:endParaRPr sz="2200" dirty="0">
              <a:latin typeface="Calibri"/>
              <a:cs typeface="Calibri"/>
            </a:endParaRPr>
          </a:p>
        </p:txBody>
      </p:sp>
      <p:sp>
        <p:nvSpPr>
          <p:cNvPr id="5" name="object 5"/>
          <p:cNvSpPr/>
          <p:nvPr/>
        </p:nvSpPr>
        <p:spPr>
          <a:xfrm>
            <a:off x="1874472" y="4152598"/>
            <a:ext cx="5358809" cy="1318248"/>
          </a:xfrm>
          <a:prstGeom prst="rect">
            <a:avLst/>
          </a:prstGeom>
          <a:blipFill>
            <a:blip r:embed="rId2" cstate="print"/>
            <a:stretch>
              <a:fillRect/>
            </a:stretch>
          </a:blipFill>
        </p:spPr>
        <p:txBody>
          <a:bodyPr wrap="square" lIns="0" tIns="0" rIns="0" bIns="0" rtlCol="0"/>
          <a:lstStyle/>
          <a:p>
            <a:endParaRPr/>
          </a:p>
        </p:txBody>
      </p:sp>
      <p:sp>
        <p:nvSpPr>
          <p:cNvPr id="6" name="Date Placeholder 5">
            <a:extLst>
              <a:ext uri="{FF2B5EF4-FFF2-40B4-BE49-F238E27FC236}">
                <a16:creationId xmlns:a16="http://schemas.microsoft.com/office/drawing/2014/main" xmlns="" id="{1845904E-A47A-4067-9DB0-A3A1A8073C15}"/>
              </a:ext>
            </a:extLst>
          </p:cNvPr>
          <p:cNvSpPr>
            <a:spLocks noGrp="1"/>
          </p:cNvSpPr>
          <p:nvPr>
            <p:ph type="dt" sz="half" idx="10"/>
          </p:nvPr>
        </p:nvSpPr>
        <p:spPr/>
        <p:txBody>
          <a:bodyPr/>
          <a:lstStyle/>
          <a:p>
            <a:fld id="{3F877551-D72B-416E-9201-64EAA2E5F1EC}" type="datetime1">
              <a:rPr lang="en-US" smtClean="0"/>
              <a:pPr/>
              <a:t>11/3/2022</a:t>
            </a:fld>
            <a:endParaRPr lang="en-US"/>
          </a:p>
        </p:txBody>
      </p:sp>
      <p:sp>
        <p:nvSpPr>
          <p:cNvPr id="8" name="Slide Number Placeholder 7">
            <a:extLst>
              <a:ext uri="{FF2B5EF4-FFF2-40B4-BE49-F238E27FC236}">
                <a16:creationId xmlns:a16="http://schemas.microsoft.com/office/drawing/2014/main" xmlns="" id="{62B9AA09-9924-4A5F-AB47-90D6C40A1833}"/>
              </a:ext>
            </a:extLst>
          </p:cNvPr>
          <p:cNvSpPr>
            <a:spLocks noGrp="1"/>
          </p:cNvSpPr>
          <p:nvPr>
            <p:ph type="sldNum" sz="quarter" idx="12"/>
          </p:nvPr>
        </p:nvSpPr>
        <p:spPr/>
        <p:txBody>
          <a:bodyPr/>
          <a:lstStyle/>
          <a:p>
            <a:fld id="{B6F15528-21DE-4FAA-801E-634DDDAF4B2B}" type="slidenum">
              <a:rPr lang="en-US" smtClean="0"/>
              <a:pPr/>
              <a:t>109</a:t>
            </a:fld>
            <a:endParaRPr lang="en-US"/>
          </a:p>
        </p:txBody>
      </p:sp>
      <p:sp>
        <p:nvSpPr>
          <p:cNvPr id="9" name="Title 1">
            <a:extLst>
              <a:ext uri="{FF2B5EF4-FFF2-40B4-BE49-F238E27FC236}">
                <a16:creationId xmlns:a16="http://schemas.microsoft.com/office/drawing/2014/main" xmlns="" id="{D02BFE6B-35A0-4861-9EA0-95341C9FAA5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0" name="Picture 2" descr="E:\NIET\Project\xLogo11.png.pagespeed.ic.pydHLuCQEZ.png">
            <a:extLst>
              <a:ext uri="{FF2B5EF4-FFF2-40B4-BE49-F238E27FC236}">
                <a16:creationId xmlns:a16="http://schemas.microsoft.com/office/drawing/2014/main" xmlns="" id="{BB327158-94E2-4909-98CF-A079E14D8F54}"/>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Footer Placeholder 10"/>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marL="0" indent="0" algn="just">
              <a:buNone/>
            </a:pPr>
            <a:r>
              <a:rPr lang="en-US" sz="2200" dirty="0"/>
              <a:t>Objective of the course is to make students able to:</a:t>
            </a:r>
          </a:p>
          <a:p>
            <a:pPr marL="457200" indent="-457200" algn="just">
              <a:buFont typeface="+mj-lt"/>
              <a:buAutoNum type="arabicPeriod"/>
            </a:pPr>
            <a:endParaRPr lang="en-US" sz="2200" dirty="0"/>
          </a:p>
          <a:p>
            <a:pPr marL="457200" indent="-457200" algn="just">
              <a:buFont typeface="+mj-lt"/>
              <a:buAutoNum type="arabicPeriod"/>
            </a:pPr>
            <a:r>
              <a:rPr lang="en-US" sz="2200" dirty="0"/>
              <a:t>Learn the basic types for data structure, implementation and application. </a:t>
            </a:r>
          </a:p>
          <a:p>
            <a:pPr marL="457200" indent="-457200" algn="just">
              <a:buFont typeface="+mj-lt"/>
              <a:buAutoNum type="arabicPeriod"/>
            </a:pPr>
            <a:r>
              <a:rPr lang="en-US" sz="2200" dirty="0"/>
              <a:t>Know the strength and weakness of different data structures. </a:t>
            </a:r>
          </a:p>
          <a:p>
            <a:pPr marL="0" indent="0" algn="just">
              <a:buNone/>
            </a:pPr>
            <a:endParaRPr lang="en-US" sz="2200" dirty="0"/>
          </a:p>
          <a:p>
            <a:pPr marL="0" indent="0" algn="just">
              <a:buNone/>
            </a:pPr>
            <a:r>
              <a:rPr lang="en-US" sz="2200" dirty="0"/>
              <a:t>3. Use the appropriate data structure in context of solution of given problem.</a:t>
            </a:r>
          </a:p>
          <a:p>
            <a:pPr marL="0" indent="0" algn="just">
              <a:buNone/>
            </a:pPr>
            <a:endParaRPr lang="en-US" sz="2200" dirty="0"/>
          </a:p>
          <a:p>
            <a:pPr marL="0" indent="0" algn="just">
              <a:buNone/>
            </a:pPr>
            <a:r>
              <a:rPr lang="en-US" sz="2200" dirty="0"/>
              <a:t>4. Develop programming skills which require to solve given problem. </a:t>
            </a:r>
          </a:p>
          <a:p>
            <a:pPr marL="457200" indent="-457200" algn="just">
              <a:buFont typeface="+mj-lt"/>
              <a:buAutoNum type="arabicPeriod"/>
            </a:pPr>
            <a:endParaRPr lang="en-US" sz="2200" dirty="0"/>
          </a:p>
          <a:p>
            <a:pPr marL="457200" indent="-457200" algn="just">
              <a:buFont typeface="+mj-lt"/>
              <a:buAutoNum type="arabicPeriod"/>
            </a:pPr>
            <a:endParaRPr lang="en-US" sz="2200" dirty="0"/>
          </a:p>
        </p:txBody>
      </p:sp>
      <p:sp>
        <p:nvSpPr>
          <p:cNvPr id="4" name="Date Placeholder 3"/>
          <p:cNvSpPr>
            <a:spLocks noGrp="1"/>
          </p:cNvSpPr>
          <p:nvPr>
            <p:ph type="dt" sz="half" idx="10"/>
          </p:nvPr>
        </p:nvSpPr>
        <p:spPr/>
        <p:txBody>
          <a:bodyPr/>
          <a:lstStyle/>
          <a:p>
            <a:fld id="{21269917-7E80-4C65-9E11-D4119F20EAB7}"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2"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400" dirty="0"/>
              <a:t>Objective of Unit</a:t>
            </a:r>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1206" y="1259647"/>
            <a:ext cx="5513070" cy="444352"/>
          </a:xfrm>
          <a:prstGeom prst="rect">
            <a:avLst/>
          </a:prstGeom>
        </p:spPr>
        <p:txBody>
          <a:bodyPr vert="horz" wrap="square" lIns="0" tIns="13335" rIns="0" bIns="0" rtlCol="0">
            <a:spAutoFit/>
          </a:bodyPr>
          <a:lstStyle/>
          <a:p>
            <a:pPr marL="12700">
              <a:lnSpc>
                <a:spcPct val="100000"/>
              </a:lnSpc>
              <a:spcBef>
                <a:spcPts val="105"/>
              </a:spcBef>
            </a:pPr>
            <a:r>
              <a:rPr sz="2800" b="1" spc="-5" dirty="0"/>
              <a:t>What </a:t>
            </a:r>
            <a:r>
              <a:rPr sz="2800" b="1" spc="-10" dirty="0"/>
              <a:t>is Circular</a:t>
            </a:r>
            <a:r>
              <a:rPr sz="2800" b="1" spc="-40" dirty="0"/>
              <a:t> </a:t>
            </a:r>
            <a:r>
              <a:rPr sz="2800" b="1" dirty="0"/>
              <a:t>Queue?</a:t>
            </a:r>
          </a:p>
        </p:txBody>
      </p:sp>
      <p:sp>
        <p:nvSpPr>
          <p:cNvPr id="3" name="object 3"/>
          <p:cNvSpPr txBox="1">
            <a:spLocks noGrp="1"/>
          </p:cNvSpPr>
          <p:nvPr>
            <p:ph type="body" idx="1"/>
          </p:nvPr>
        </p:nvSpPr>
        <p:spPr>
          <a:xfrm>
            <a:off x="457200" y="2204864"/>
            <a:ext cx="8229600" cy="3924792"/>
          </a:xfrm>
          <a:prstGeom prst="rect">
            <a:avLst/>
          </a:prstGeom>
        </p:spPr>
        <p:txBody>
          <a:bodyPr vert="horz" wrap="square" lIns="0" tIns="13335" rIns="0" bIns="0" rtlCol="0">
            <a:spAutoFit/>
          </a:bodyPr>
          <a:lstStyle/>
          <a:p>
            <a:pPr marL="356235" indent="-342900">
              <a:lnSpc>
                <a:spcPct val="100000"/>
              </a:lnSpc>
              <a:spcBef>
                <a:spcPts val="105"/>
              </a:spcBef>
              <a:buFont typeface="Arial"/>
              <a:buChar char="•"/>
              <a:tabLst>
                <a:tab pos="355600" algn="l"/>
                <a:tab pos="356235" algn="l"/>
              </a:tabLst>
            </a:pPr>
            <a:r>
              <a:rPr sz="2200" spc="-5" dirty="0"/>
              <a:t>The</a:t>
            </a:r>
            <a:r>
              <a:rPr sz="2200" spc="330" dirty="0"/>
              <a:t> </a:t>
            </a:r>
            <a:r>
              <a:rPr sz="2200" spc="-10" dirty="0"/>
              <a:t>Arrangement</a:t>
            </a:r>
            <a:r>
              <a:rPr sz="2200" spc="335" dirty="0"/>
              <a:t> </a:t>
            </a:r>
            <a:r>
              <a:rPr sz="2200" dirty="0"/>
              <a:t>of</a:t>
            </a:r>
            <a:r>
              <a:rPr sz="2200" spc="340" dirty="0"/>
              <a:t> </a:t>
            </a:r>
            <a:r>
              <a:rPr sz="2200" dirty="0"/>
              <a:t>the</a:t>
            </a:r>
            <a:r>
              <a:rPr sz="2200" spc="335" dirty="0"/>
              <a:t> </a:t>
            </a:r>
            <a:r>
              <a:rPr sz="2200" spc="-5" dirty="0"/>
              <a:t>elements</a:t>
            </a:r>
            <a:r>
              <a:rPr sz="2200" spc="335" dirty="0"/>
              <a:t> </a:t>
            </a:r>
            <a:r>
              <a:rPr sz="2200" dirty="0"/>
              <a:t>Q[0],</a:t>
            </a:r>
            <a:r>
              <a:rPr sz="2200" spc="335" dirty="0"/>
              <a:t> </a:t>
            </a:r>
            <a:r>
              <a:rPr sz="2200" dirty="0"/>
              <a:t>Q[1],</a:t>
            </a:r>
            <a:r>
              <a:rPr lang="en-US" sz="2200" dirty="0"/>
              <a:t> </a:t>
            </a:r>
            <a:r>
              <a:rPr sz="2200" spc="-5" dirty="0"/>
              <a:t>.</a:t>
            </a:r>
            <a:r>
              <a:rPr sz="2200" dirty="0"/>
              <a:t>.,Q[n]</a:t>
            </a:r>
            <a:r>
              <a:rPr lang="en-US" sz="2200" dirty="0"/>
              <a:t> </a:t>
            </a:r>
            <a:r>
              <a:rPr sz="2200" spc="-5" dirty="0"/>
              <a:t>i</a:t>
            </a:r>
            <a:r>
              <a:rPr sz="2200" dirty="0"/>
              <a:t>n</a:t>
            </a:r>
            <a:r>
              <a:rPr lang="en-US" sz="2200" dirty="0"/>
              <a:t> </a:t>
            </a:r>
            <a:r>
              <a:rPr sz="2200" dirty="0"/>
              <a:t>a</a:t>
            </a:r>
            <a:r>
              <a:rPr lang="en-US" sz="2200" dirty="0"/>
              <a:t> </a:t>
            </a:r>
            <a:r>
              <a:rPr sz="2200" dirty="0" err="1"/>
              <a:t>ci</a:t>
            </a:r>
            <a:r>
              <a:rPr sz="2200" spc="-45" dirty="0" err="1"/>
              <a:t>r</a:t>
            </a:r>
            <a:r>
              <a:rPr sz="2200" dirty="0" err="1"/>
              <a:t>cula</a:t>
            </a:r>
            <a:r>
              <a:rPr lang="en-IN" sz="2200" dirty="0"/>
              <a:t>r </a:t>
            </a:r>
            <a:r>
              <a:rPr sz="2200" spc="-55" dirty="0"/>
              <a:t>f</a:t>
            </a:r>
            <a:r>
              <a:rPr sz="2200" dirty="0"/>
              <a:t>ash</a:t>
            </a:r>
            <a:r>
              <a:rPr sz="2200" spc="-10" dirty="0"/>
              <a:t>i</a:t>
            </a:r>
            <a:r>
              <a:rPr sz="2200" spc="10" dirty="0"/>
              <a:t>o</a:t>
            </a:r>
            <a:r>
              <a:rPr sz="2200" dirty="0"/>
              <a:t>n</a:t>
            </a:r>
            <a:r>
              <a:rPr lang="en-US" sz="2200" dirty="0"/>
              <a:t> </a:t>
            </a:r>
            <a:r>
              <a:rPr sz="2200" dirty="0"/>
              <a:t>with</a:t>
            </a:r>
            <a:r>
              <a:rPr lang="en-US" sz="2200" dirty="0"/>
              <a:t> </a:t>
            </a:r>
            <a:r>
              <a:rPr sz="2200" dirty="0"/>
              <a:t>Q[</a:t>
            </a:r>
            <a:r>
              <a:rPr sz="2200" spc="-5" dirty="0"/>
              <a:t>1</a:t>
            </a:r>
            <a:r>
              <a:rPr sz="2200" dirty="0"/>
              <a:t>] </a:t>
            </a:r>
            <a:r>
              <a:rPr sz="2200" spc="-15" dirty="0"/>
              <a:t>following </a:t>
            </a:r>
            <a:r>
              <a:rPr sz="2200" dirty="0"/>
              <a:t>Q[n] </a:t>
            </a:r>
            <a:r>
              <a:rPr sz="2200" spc="-5" dirty="0"/>
              <a:t>is called </a:t>
            </a:r>
            <a:r>
              <a:rPr sz="2200" spc="-10" dirty="0"/>
              <a:t>Circular</a:t>
            </a:r>
            <a:r>
              <a:rPr sz="2200" spc="50" dirty="0"/>
              <a:t> </a:t>
            </a:r>
            <a:r>
              <a:rPr sz="2200" dirty="0"/>
              <a:t>Queue.</a:t>
            </a:r>
            <a:endParaRPr lang="en-US" sz="2200" dirty="0"/>
          </a:p>
          <a:p>
            <a:pPr marL="356235" indent="-342900">
              <a:lnSpc>
                <a:spcPct val="100000"/>
              </a:lnSpc>
              <a:spcBef>
                <a:spcPts val="105"/>
              </a:spcBef>
              <a:buFont typeface="Arial"/>
              <a:buChar char="•"/>
              <a:tabLst>
                <a:tab pos="355600" algn="l"/>
                <a:tab pos="356235" algn="l"/>
              </a:tabLst>
            </a:pPr>
            <a:endParaRPr sz="2200" dirty="0"/>
          </a:p>
          <a:p>
            <a:pPr marL="356235" marR="9525" indent="-342900">
              <a:lnSpc>
                <a:spcPct val="100000"/>
              </a:lnSpc>
              <a:spcBef>
                <a:spcPts val="765"/>
              </a:spcBef>
              <a:buFont typeface="Arial"/>
              <a:buChar char="•"/>
              <a:tabLst>
                <a:tab pos="355600" algn="l"/>
                <a:tab pos="356235" algn="l"/>
                <a:tab pos="1142365" algn="l"/>
                <a:tab pos="1915160" algn="l"/>
                <a:tab pos="2947035" algn="l"/>
                <a:tab pos="3383279" algn="l"/>
                <a:tab pos="5311140" algn="l"/>
                <a:tab pos="5840095" algn="l"/>
                <a:tab pos="6680200" algn="l"/>
                <a:tab pos="7712075" algn="l"/>
              </a:tabLst>
            </a:pPr>
            <a:r>
              <a:rPr sz="2200" spc="-5" dirty="0"/>
              <a:t>Th</a:t>
            </a:r>
            <a:r>
              <a:rPr sz="2200" dirty="0"/>
              <a:t>e	</a:t>
            </a:r>
            <a:r>
              <a:rPr sz="2200" b="1" dirty="0">
                <a:cs typeface="Calibri"/>
              </a:rPr>
              <a:t>la</a:t>
            </a:r>
            <a:r>
              <a:rPr sz="2200" b="1" spc="-45" dirty="0">
                <a:cs typeface="Calibri"/>
              </a:rPr>
              <a:t>s</a:t>
            </a:r>
            <a:r>
              <a:rPr sz="2200" b="1" dirty="0">
                <a:cs typeface="Calibri"/>
              </a:rPr>
              <a:t>t	node	is	</a:t>
            </a:r>
            <a:r>
              <a:rPr sz="2200" b="1" spc="-5" dirty="0">
                <a:cs typeface="Calibri"/>
              </a:rPr>
              <a:t>co</a:t>
            </a:r>
            <a:r>
              <a:rPr sz="2200" b="1" spc="-25" dirty="0">
                <a:cs typeface="Calibri"/>
              </a:rPr>
              <a:t>n</a:t>
            </a:r>
            <a:r>
              <a:rPr sz="2200" b="1" dirty="0">
                <a:cs typeface="Calibri"/>
              </a:rPr>
              <a:t>n</a:t>
            </a:r>
            <a:r>
              <a:rPr sz="2200" b="1" spc="-10" dirty="0">
                <a:cs typeface="Calibri"/>
              </a:rPr>
              <a:t>e</a:t>
            </a:r>
            <a:r>
              <a:rPr sz="2200" b="1" spc="-5" dirty="0">
                <a:cs typeface="Calibri"/>
              </a:rPr>
              <a:t>c</a:t>
            </a:r>
            <a:r>
              <a:rPr sz="2200" b="1" spc="-35" dirty="0">
                <a:cs typeface="Calibri"/>
              </a:rPr>
              <a:t>t</a:t>
            </a:r>
            <a:r>
              <a:rPr sz="2200" b="1" spc="-20" dirty="0">
                <a:cs typeface="Calibri"/>
              </a:rPr>
              <a:t>e</a:t>
            </a:r>
            <a:r>
              <a:rPr sz="2200" b="1" dirty="0">
                <a:cs typeface="Calibri"/>
              </a:rPr>
              <a:t>d	</a:t>
            </a:r>
            <a:r>
              <a:rPr sz="2200" b="1" spc="-35" dirty="0">
                <a:cs typeface="Calibri"/>
              </a:rPr>
              <a:t>t</a:t>
            </a:r>
            <a:r>
              <a:rPr sz="2200" b="1" dirty="0">
                <a:cs typeface="Calibri"/>
              </a:rPr>
              <a:t>o	</a:t>
            </a:r>
            <a:r>
              <a:rPr sz="2200" b="1" spc="-5" dirty="0">
                <a:cs typeface="Calibri"/>
              </a:rPr>
              <a:t>fi</a:t>
            </a:r>
            <a:r>
              <a:rPr sz="2200" b="1" spc="-40" dirty="0">
                <a:cs typeface="Calibri"/>
              </a:rPr>
              <a:t>r</a:t>
            </a:r>
            <a:r>
              <a:rPr sz="2200" b="1" spc="-45" dirty="0">
                <a:cs typeface="Calibri"/>
              </a:rPr>
              <a:t>s</a:t>
            </a:r>
            <a:r>
              <a:rPr sz="2200" b="1" dirty="0">
                <a:cs typeface="Calibri"/>
              </a:rPr>
              <a:t>t	node	</a:t>
            </a:r>
            <a:r>
              <a:rPr sz="2200" spc="-30" dirty="0"/>
              <a:t>to  make </a:t>
            </a:r>
            <a:r>
              <a:rPr sz="2200" dirty="0"/>
              <a:t>a</a:t>
            </a:r>
            <a:r>
              <a:rPr sz="2200" spc="25" dirty="0"/>
              <a:t> </a:t>
            </a:r>
            <a:r>
              <a:rPr sz="2200" spc="-10" dirty="0"/>
              <a:t>circle.</a:t>
            </a:r>
            <a:endParaRPr lang="en-US" sz="2200" spc="-10" dirty="0"/>
          </a:p>
          <a:p>
            <a:pPr marL="356235" marR="9525" indent="-342900">
              <a:lnSpc>
                <a:spcPct val="100000"/>
              </a:lnSpc>
              <a:spcBef>
                <a:spcPts val="765"/>
              </a:spcBef>
              <a:buFont typeface="Arial"/>
              <a:buChar char="•"/>
              <a:tabLst>
                <a:tab pos="355600" algn="l"/>
                <a:tab pos="356235" algn="l"/>
                <a:tab pos="1142365" algn="l"/>
                <a:tab pos="1915160" algn="l"/>
                <a:tab pos="2947035" algn="l"/>
                <a:tab pos="3383279" algn="l"/>
                <a:tab pos="5311140" algn="l"/>
                <a:tab pos="5840095" algn="l"/>
                <a:tab pos="6680200" algn="l"/>
                <a:tab pos="7712075" algn="l"/>
              </a:tabLst>
            </a:pPr>
            <a:endParaRPr sz="2200" spc="-10" dirty="0"/>
          </a:p>
          <a:p>
            <a:pPr marL="356235" marR="5080" indent="-342900">
              <a:lnSpc>
                <a:spcPct val="100000"/>
              </a:lnSpc>
              <a:spcBef>
                <a:spcPts val="770"/>
              </a:spcBef>
              <a:buFont typeface="Arial"/>
              <a:buChar char="•"/>
              <a:tabLst>
                <a:tab pos="355600" algn="l"/>
                <a:tab pos="356235" algn="l"/>
                <a:tab pos="1802130" algn="l"/>
                <a:tab pos="2752090" algn="l"/>
                <a:tab pos="3800475" algn="l"/>
                <a:tab pos="4590415" algn="l"/>
                <a:tab pos="5509260" algn="l"/>
                <a:tab pos="7031990" algn="l"/>
              </a:tabLst>
            </a:pPr>
            <a:r>
              <a:rPr sz="2200" dirty="0"/>
              <a:t>Ini</a:t>
            </a:r>
            <a:r>
              <a:rPr sz="2200" spc="5" dirty="0"/>
              <a:t>t</a:t>
            </a:r>
            <a:r>
              <a:rPr sz="2200" dirty="0"/>
              <a:t>iall</a:t>
            </a:r>
            <a:r>
              <a:rPr sz="2200" spc="-225" dirty="0"/>
              <a:t>y</a:t>
            </a:r>
            <a:r>
              <a:rPr sz="2200" dirty="0"/>
              <a:t>,	Both	</a:t>
            </a:r>
            <a:r>
              <a:rPr sz="2200" spc="-5" dirty="0"/>
              <a:t>F</a:t>
            </a:r>
            <a:r>
              <a:rPr sz="2200" spc="-50" dirty="0"/>
              <a:t>r</a:t>
            </a:r>
            <a:r>
              <a:rPr sz="2200" spc="-5" dirty="0"/>
              <a:t>o</a:t>
            </a:r>
            <a:r>
              <a:rPr sz="2200" spc="-25" dirty="0"/>
              <a:t>n</a:t>
            </a:r>
            <a:r>
              <a:rPr sz="2200" dirty="0"/>
              <a:t>t	</a:t>
            </a:r>
            <a:r>
              <a:rPr sz="2200" spc="5" dirty="0"/>
              <a:t>a</a:t>
            </a:r>
            <a:r>
              <a:rPr sz="2200" spc="-5" dirty="0"/>
              <a:t>n</a:t>
            </a:r>
            <a:r>
              <a:rPr sz="2200" dirty="0"/>
              <a:t>d	</a:t>
            </a:r>
            <a:r>
              <a:rPr sz="2200" spc="-50" dirty="0"/>
              <a:t>R</a:t>
            </a:r>
            <a:r>
              <a:rPr sz="2200" dirty="0"/>
              <a:t>ear	</a:t>
            </a:r>
            <a:r>
              <a:rPr sz="2200" spc="-5" dirty="0"/>
              <a:t>poi</a:t>
            </a:r>
            <a:r>
              <a:rPr sz="2200" spc="-35" dirty="0"/>
              <a:t>n</a:t>
            </a:r>
            <a:r>
              <a:rPr sz="2200" spc="-45" dirty="0"/>
              <a:t>t</a:t>
            </a:r>
            <a:r>
              <a:rPr sz="2200" dirty="0"/>
              <a:t>e</a:t>
            </a:r>
            <a:r>
              <a:rPr sz="2200" spc="-60" dirty="0"/>
              <a:t>r</a:t>
            </a:r>
            <a:r>
              <a:rPr sz="2200" dirty="0"/>
              <a:t>s	</a:t>
            </a:r>
            <a:r>
              <a:rPr sz="2200" spc="-5" dirty="0"/>
              <a:t>poi</a:t>
            </a:r>
            <a:r>
              <a:rPr sz="2200" spc="-25" dirty="0"/>
              <a:t>n</a:t>
            </a:r>
            <a:r>
              <a:rPr sz="2200" dirty="0"/>
              <a:t>ts  </a:t>
            </a:r>
            <a:r>
              <a:rPr sz="2200" spc="-20" dirty="0"/>
              <a:t>to </a:t>
            </a:r>
            <a:r>
              <a:rPr sz="2200" dirty="0"/>
              <a:t>the </a:t>
            </a:r>
            <a:r>
              <a:rPr sz="2200" spc="-5" dirty="0"/>
              <a:t>beginning </a:t>
            </a:r>
            <a:r>
              <a:rPr sz="2200" dirty="0"/>
              <a:t>of the</a:t>
            </a:r>
            <a:r>
              <a:rPr sz="2200" spc="45" dirty="0"/>
              <a:t> </a:t>
            </a:r>
            <a:r>
              <a:rPr sz="2200" spc="-55" dirty="0"/>
              <a:t>array.</a:t>
            </a:r>
            <a:endParaRPr lang="en-US" sz="2200" spc="-55" dirty="0"/>
          </a:p>
          <a:p>
            <a:pPr marL="356235" marR="5080" indent="-342900">
              <a:lnSpc>
                <a:spcPct val="100000"/>
              </a:lnSpc>
              <a:spcBef>
                <a:spcPts val="770"/>
              </a:spcBef>
              <a:buFont typeface="Arial"/>
              <a:buChar char="•"/>
              <a:tabLst>
                <a:tab pos="355600" algn="l"/>
                <a:tab pos="356235" algn="l"/>
                <a:tab pos="1802130" algn="l"/>
                <a:tab pos="2752090" algn="l"/>
                <a:tab pos="3800475" algn="l"/>
                <a:tab pos="4590415" algn="l"/>
                <a:tab pos="5509260" algn="l"/>
                <a:tab pos="7031990" algn="l"/>
              </a:tabLst>
            </a:pPr>
            <a:endParaRPr sz="2200" spc="-55" dirty="0"/>
          </a:p>
          <a:p>
            <a:pPr marL="356235" indent="-342900">
              <a:lnSpc>
                <a:spcPct val="100000"/>
              </a:lnSpc>
              <a:spcBef>
                <a:spcPts val="770"/>
              </a:spcBef>
              <a:buFont typeface="Arial"/>
              <a:buChar char="•"/>
              <a:tabLst>
                <a:tab pos="355600" algn="l"/>
                <a:tab pos="356235" algn="l"/>
              </a:tabLst>
            </a:pPr>
            <a:r>
              <a:rPr sz="2200" spc="-5" dirty="0"/>
              <a:t>It is </a:t>
            </a:r>
            <a:r>
              <a:rPr sz="2200" dirty="0"/>
              <a:t>also </a:t>
            </a:r>
            <a:r>
              <a:rPr sz="2200" spc="-5" dirty="0"/>
              <a:t>known </a:t>
            </a:r>
            <a:r>
              <a:rPr sz="2200" dirty="0"/>
              <a:t>as “</a:t>
            </a:r>
            <a:r>
              <a:rPr sz="2200" u="heavy" dirty="0">
                <a:uFill>
                  <a:solidFill>
                    <a:srgbClr val="000000"/>
                  </a:solidFill>
                </a:uFill>
              </a:rPr>
              <a:t>Ring</a:t>
            </a:r>
            <a:r>
              <a:rPr sz="2200" u="heavy" spc="20" dirty="0">
                <a:uFill>
                  <a:solidFill>
                    <a:srgbClr val="000000"/>
                  </a:solidFill>
                </a:uFill>
              </a:rPr>
              <a:t> </a:t>
            </a:r>
            <a:r>
              <a:rPr sz="2200" u="heavy" spc="-40" dirty="0">
                <a:uFill>
                  <a:solidFill>
                    <a:srgbClr val="000000"/>
                  </a:solidFill>
                </a:uFill>
              </a:rPr>
              <a:t>Buffer</a:t>
            </a:r>
            <a:r>
              <a:rPr sz="2200" spc="-40" dirty="0"/>
              <a:t>”.</a:t>
            </a:r>
          </a:p>
        </p:txBody>
      </p:sp>
      <p:sp>
        <p:nvSpPr>
          <p:cNvPr id="4" name="Date Placeholder 3">
            <a:extLst>
              <a:ext uri="{FF2B5EF4-FFF2-40B4-BE49-F238E27FC236}">
                <a16:creationId xmlns:a16="http://schemas.microsoft.com/office/drawing/2014/main" xmlns="" id="{090C5D2B-E500-4967-A3C1-0E8A18D5CB09}"/>
              </a:ext>
            </a:extLst>
          </p:cNvPr>
          <p:cNvSpPr>
            <a:spLocks noGrp="1"/>
          </p:cNvSpPr>
          <p:nvPr>
            <p:ph type="dt" sz="half" idx="10"/>
          </p:nvPr>
        </p:nvSpPr>
        <p:spPr/>
        <p:txBody>
          <a:bodyPr/>
          <a:lstStyle/>
          <a:p>
            <a:fld id="{FCF7C51F-C4C4-4113-9470-076791BF0A0F}" type="datetime1">
              <a:rPr lang="en-US" smtClean="0"/>
              <a:pPr/>
              <a:t>11/3/2022</a:t>
            </a:fld>
            <a:endParaRPr lang="en-US"/>
          </a:p>
        </p:txBody>
      </p:sp>
      <p:sp>
        <p:nvSpPr>
          <p:cNvPr id="6" name="Slide Number Placeholder 5">
            <a:extLst>
              <a:ext uri="{FF2B5EF4-FFF2-40B4-BE49-F238E27FC236}">
                <a16:creationId xmlns:a16="http://schemas.microsoft.com/office/drawing/2014/main" xmlns="" id="{3DD6ABCC-611D-4DF2-9A27-37507BE73A7F}"/>
              </a:ext>
            </a:extLst>
          </p:cNvPr>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a:extLst>
              <a:ext uri="{FF2B5EF4-FFF2-40B4-BE49-F238E27FC236}">
                <a16:creationId xmlns:a16="http://schemas.microsoft.com/office/drawing/2014/main" xmlns="" id="{98E40618-ED66-4C50-A59C-58068B1817F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1247FA3C-32DE-4A0E-AF0A-7C2805AEEE9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90C5D2B-E500-4967-A3C1-0E8A18D5CB09}"/>
              </a:ext>
            </a:extLst>
          </p:cNvPr>
          <p:cNvSpPr>
            <a:spLocks noGrp="1"/>
          </p:cNvSpPr>
          <p:nvPr>
            <p:ph type="dt" sz="half" idx="10"/>
          </p:nvPr>
        </p:nvSpPr>
        <p:spPr/>
        <p:txBody>
          <a:bodyPr/>
          <a:lstStyle/>
          <a:p>
            <a:fld id="{A0445C86-FD18-4022-B00F-6567B7840C42}" type="datetime1">
              <a:rPr lang="en-US" smtClean="0"/>
              <a:pPr/>
              <a:t>11/3/2022</a:t>
            </a:fld>
            <a:endParaRPr lang="en-US"/>
          </a:p>
        </p:txBody>
      </p:sp>
      <p:sp>
        <p:nvSpPr>
          <p:cNvPr id="6" name="Slide Number Placeholder 5">
            <a:extLst>
              <a:ext uri="{FF2B5EF4-FFF2-40B4-BE49-F238E27FC236}">
                <a16:creationId xmlns:a16="http://schemas.microsoft.com/office/drawing/2014/main" xmlns="" id="{3DD6ABCC-611D-4DF2-9A27-37507BE73A7F}"/>
              </a:ext>
            </a:extLst>
          </p:cNvPr>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a:extLst>
              <a:ext uri="{FF2B5EF4-FFF2-40B4-BE49-F238E27FC236}">
                <a16:creationId xmlns:a16="http://schemas.microsoft.com/office/drawing/2014/main" xmlns="" id="{98E40618-ED66-4C50-A59C-58068B1817F6}"/>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1247FA3C-32DE-4A0E-AF0A-7C2805AEEE9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30" name="Picture 6" descr="Operations-on-Circular queue">
            <a:extLst>
              <a:ext uri="{FF2B5EF4-FFF2-40B4-BE49-F238E27FC236}">
                <a16:creationId xmlns:a16="http://schemas.microsoft.com/office/drawing/2014/main" xmlns="" id="{B7C3C622-FC84-4F45-85DF-85A3F8C1964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292225"/>
            <a:ext cx="9144000" cy="4273550"/>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p14="http://schemas.microsoft.com/office/powerpoint/2010/main" xmlns="" Requires="p14">
          <p:contentPart p14:bwMode="auto" r:id="rId4">
            <p14:nvContentPartPr>
              <p14:cNvPr id="2" name="Ink 1">
                <a:extLst>
                  <a:ext uri="{FF2B5EF4-FFF2-40B4-BE49-F238E27FC236}">
                    <a16:creationId xmlns:a16="http://schemas.microsoft.com/office/drawing/2014/main" id="{2971C080-D87F-9011-0CDE-5A02788E10B7}"/>
                  </a:ext>
                </a:extLst>
              </p14:cNvPr>
              <p14:cNvContentPartPr/>
              <p14:nvPr/>
            </p14:nvContentPartPr>
            <p14:xfrm>
              <a:off x="311040" y="1644480"/>
              <a:ext cx="8744400" cy="3715200"/>
            </p14:xfrm>
          </p:contentPart>
        </mc:Choice>
        <mc:Fallback>
          <p:pic>
            <p:nvPicPr>
              <p:cNvPr id="2" name="Ink 1">
                <a:extLst>
                  <a:ext uri="{FF2B5EF4-FFF2-40B4-BE49-F238E27FC236}">
                    <a16:creationId xmlns:a16="http://schemas.microsoft.com/office/drawing/2014/main" xmlns="" xmlns:p14="http://schemas.microsoft.com/office/powerpoint/2010/main" id="{2971C080-D87F-9011-0CDE-5A02788E10B7}"/>
                  </a:ext>
                </a:extLst>
              </p:cNvPr>
              <p:cNvPicPr/>
              <p:nvPr/>
            </p:nvPicPr>
            <p:blipFill>
              <a:blip r:embed="rId5"/>
              <a:stretch>
                <a:fillRect/>
              </a:stretch>
            </p:blipFill>
            <p:spPr>
              <a:xfrm>
                <a:off x="301680" y="1635120"/>
                <a:ext cx="8763120" cy="3733920"/>
              </a:xfrm>
              <a:prstGeom prst="rect">
                <a:avLst/>
              </a:prstGeom>
            </p:spPr>
          </p:pic>
        </mc:Fallback>
      </mc:AlternateContent>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59102949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E2772C-EFC7-4EFE-A947-419882F4841A}"/>
              </a:ext>
            </a:extLst>
          </p:cNvPr>
          <p:cNvSpPr>
            <a:spLocks noGrp="1"/>
          </p:cNvSpPr>
          <p:nvPr>
            <p:ph type="title"/>
          </p:nvPr>
        </p:nvSpPr>
        <p:spPr>
          <a:xfrm>
            <a:off x="457200" y="556751"/>
            <a:ext cx="8229600" cy="1143000"/>
          </a:xfrm>
        </p:spPr>
        <p:txBody>
          <a:bodyPr/>
          <a:lstStyle/>
          <a:p>
            <a:r>
              <a:rPr lang="en-US" dirty="0"/>
              <a:t>Insertion in circular queue</a:t>
            </a:r>
            <a:endParaRPr lang="en-IN" dirty="0"/>
          </a:p>
        </p:txBody>
      </p:sp>
      <p:sp>
        <p:nvSpPr>
          <p:cNvPr id="3" name="Content Placeholder 2">
            <a:extLst>
              <a:ext uri="{FF2B5EF4-FFF2-40B4-BE49-F238E27FC236}">
                <a16:creationId xmlns:a16="http://schemas.microsoft.com/office/drawing/2014/main" xmlns="" id="{0350B978-2A2C-4696-AD07-64A4613DFAC1}"/>
              </a:ext>
            </a:extLst>
          </p:cNvPr>
          <p:cNvSpPr>
            <a:spLocks noGrp="1"/>
          </p:cNvSpPr>
          <p:nvPr>
            <p:ph idx="1"/>
          </p:nvPr>
        </p:nvSpPr>
        <p:spPr/>
        <p:txBody>
          <a:bodyPr>
            <a:normAutofit/>
          </a:bodyPr>
          <a:lstStyle/>
          <a:p>
            <a:pPr marL="0" indent="0" algn="just">
              <a:buNone/>
            </a:pPr>
            <a:r>
              <a:rPr lang="en-US" sz="2200" b="1" i="0" dirty="0">
                <a:solidFill>
                  <a:srgbClr val="162F59"/>
                </a:solidFill>
                <a:effectLst/>
                <a:latin typeface="Open Sans"/>
              </a:rPr>
              <a:t>Step 1 - </a:t>
            </a:r>
            <a:r>
              <a:rPr lang="en-US" sz="2200" b="0" i="0" dirty="0">
                <a:solidFill>
                  <a:srgbClr val="333333"/>
                </a:solidFill>
                <a:effectLst/>
                <a:latin typeface="Open Sans"/>
              </a:rPr>
              <a:t>Check whether </a:t>
            </a:r>
            <a:r>
              <a:rPr lang="en-US" sz="2200" b="1" i="0" dirty="0">
                <a:solidFill>
                  <a:srgbClr val="333333"/>
                </a:solidFill>
                <a:effectLst/>
                <a:latin typeface="Open Sans"/>
              </a:rPr>
              <a:t>Circular</a:t>
            </a:r>
            <a:r>
              <a:rPr lang="en-US" sz="2200" b="0" i="0" dirty="0">
                <a:solidFill>
                  <a:srgbClr val="333333"/>
                </a:solidFill>
                <a:effectLst/>
                <a:latin typeface="Open Sans"/>
              </a:rPr>
              <a:t> </a:t>
            </a:r>
            <a:r>
              <a:rPr lang="en-US" sz="2200" b="1" i="0" dirty="0">
                <a:solidFill>
                  <a:srgbClr val="333333"/>
                </a:solidFill>
                <a:effectLst/>
                <a:latin typeface="Open Sans"/>
              </a:rPr>
              <a:t>queue</a:t>
            </a:r>
            <a:r>
              <a:rPr lang="en-US" sz="2200" b="0" i="0" dirty="0">
                <a:solidFill>
                  <a:srgbClr val="333333"/>
                </a:solidFill>
                <a:effectLst/>
                <a:latin typeface="Open Sans"/>
              </a:rPr>
              <a:t> is </a:t>
            </a:r>
            <a:r>
              <a:rPr lang="en-US" sz="2200" b="1" i="0" dirty="0">
                <a:solidFill>
                  <a:srgbClr val="333333"/>
                </a:solidFill>
                <a:effectLst/>
                <a:latin typeface="Open Sans"/>
              </a:rPr>
              <a:t>FULL</a:t>
            </a:r>
            <a:r>
              <a:rPr lang="en-US" sz="2200" b="0" i="0" dirty="0">
                <a:solidFill>
                  <a:srgbClr val="333333"/>
                </a:solidFill>
                <a:effectLst/>
                <a:latin typeface="Open Sans"/>
              </a:rPr>
              <a:t>. </a:t>
            </a:r>
            <a:r>
              <a:rPr lang="en-US" sz="2200" dirty="0">
                <a:solidFill>
                  <a:srgbClr val="333333"/>
                </a:solidFill>
                <a:latin typeface="Open Sans"/>
              </a:rPr>
              <a:t>Front == (Rear+1)%Max</a:t>
            </a:r>
            <a:endParaRPr lang="en-US" sz="2200" b="0" i="0" dirty="0">
              <a:solidFill>
                <a:srgbClr val="333333"/>
              </a:solidFill>
              <a:effectLst/>
              <a:latin typeface="Open Sans"/>
            </a:endParaRPr>
          </a:p>
          <a:p>
            <a:pPr marL="0" indent="0" algn="just">
              <a:buNone/>
            </a:pPr>
            <a:endParaRPr lang="en-US" sz="2200" b="0" i="0" dirty="0">
              <a:solidFill>
                <a:srgbClr val="333333"/>
              </a:solidFill>
              <a:effectLst/>
              <a:latin typeface="Open Sans"/>
            </a:endParaRPr>
          </a:p>
          <a:p>
            <a:pPr marL="0" indent="0" algn="just">
              <a:buNone/>
            </a:pPr>
            <a:r>
              <a:rPr lang="en-US" sz="2200" b="1" i="0" dirty="0">
                <a:solidFill>
                  <a:srgbClr val="162F59"/>
                </a:solidFill>
                <a:effectLst/>
                <a:latin typeface="Open Sans"/>
              </a:rPr>
              <a:t>Step 2 - </a:t>
            </a:r>
            <a:r>
              <a:rPr lang="en-US" sz="2200" b="0" i="0" dirty="0">
                <a:solidFill>
                  <a:srgbClr val="333333"/>
                </a:solidFill>
                <a:effectLst/>
                <a:latin typeface="Open Sans"/>
              </a:rPr>
              <a:t>If it is </a:t>
            </a:r>
            <a:r>
              <a:rPr lang="en-US" sz="2200" b="1" i="0" dirty="0">
                <a:solidFill>
                  <a:srgbClr val="333333"/>
                </a:solidFill>
                <a:effectLst/>
                <a:latin typeface="Open Sans"/>
              </a:rPr>
              <a:t>FULL</a:t>
            </a:r>
            <a:r>
              <a:rPr lang="en-US" sz="2200" b="0" i="0" dirty="0">
                <a:solidFill>
                  <a:srgbClr val="333333"/>
                </a:solidFill>
                <a:effectLst/>
                <a:latin typeface="Open Sans"/>
              </a:rPr>
              <a:t>, then display </a:t>
            </a:r>
            <a:r>
              <a:rPr lang="en-US" sz="2200" b="1" i="0" dirty="0">
                <a:solidFill>
                  <a:srgbClr val="333333"/>
                </a:solidFill>
                <a:effectLst/>
                <a:latin typeface="Open Sans"/>
              </a:rPr>
              <a:t>"Queue is FULL!!! Insertion is not possible!!!"</a:t>
            </a:r>
            <a:r>
              <a:rPr lang="en-US" sz="2200" b="0" i="0" dirty="0">
                <a:solidFill>
                  <a:srgbClr val="333333"/>
                </a:solidFill>
                <a:effectLst/>
                <a:latin typeface="Open Sans"/>
              </a:rPr>
              <a:t> and terminate the function.</a:t>
            </a:r>
          </a:p>
          <a:p>
            <a:pPr marL="0" indent="0" algn="just">
              <a:buNone/>
            </a:pPr>
            <a:endParaRPr lang="en-US" sz="2200" b="0" i="0" dirty="0">
              <a:solidFill>
                <a:srgbClr val="333333"/>
              </a:solidFill>
              <a:effectLst/>
              <a:latin typeface="Open Sans"/>
            </a:endParaRPr>
          </a:p>
          <a:p>
            <a:pPr marL="0" indent="0" algn="just">
              <a:buNone/>
            </a:pPr>
            <a:r>
              <a:rPr lang="en-US" sz="2200" b="1" i="0" dirty="0">
                <a:solidFill>
                  <a:srgbClr val="162F59"/>
                </a:solidFill>
                <a:effectLst/>
                <a:latin typeface="Open Sans"/>
              </a:rPr>
              <a:t>Step 3 - </a:t>
            </a:r>
            <a:r>
              <a:rPr lang="en-US" sz="2200" b="0" i="0" dirty="0">
                <a:solidFill>
                  <a:srgbClr val="333333"/>
                </a:solidFill>
                <a:effectLst/>
                <a:latin typeface="Open Sans"/>
              </a:rPr>
              <a:t>If it is </a:t>
            </a:r>
            <a:r>
              <a:rPr lang="en-US" sz="2200" b="1" i="0" dirty="0">
                <a:solidFill>
                  <a:srgbClr val="333333"/>
                </a:solidFill>
                <a:effectLst/>
                <a:latin typeface="Open Sans"/>
              </a:rPr>
              <a:t>NOT FULL</a:t>
            </a:r>
            <a:r>
              <a:rPr lang="en-US" sz="2200" b="0" i="0" dirty="0">
                <a:solidFill>
                  <a:srgbClr val="333333"/>
                </a:solidFill>
                <a:effectLst/>
                <a:latin typeface="Open Sans"/>
              </a:rPr>
              <a:t>, then check </a:t>
            </a:r>
            <a:r>
              <a:rPr lang="en-US" sz="2200" b="1" dirty="0">
                <a:solidFill>
                  <a:srgbClr val="333333"/>
                </a:solidFill>
                <a:latin typeface="Open Sans"/>
              </a:rPr>
              <a:t>Front == -1</a:t>
            </a:r>
            <a:r>
              <a:rPr lang="en-US" sz="2200" dirty="0">
                <a:solidFill>
                  <a:srgbClr val="333333"/>
                </a:solidFill>
                <a:latin typeface="Open Sans"/>
              </a:rPr>
              <a:t>, </a:t>
            </a:r>
          </a:p>
          <a:p>
            <a:pPr marL="0" indent="0" algn="just">
              <a:buNone/>
            </a:pPr>
            <a:r>
              <a:rPr lang="en-US" sz="2200" dirty="0">
                <a:solidFill>
                  <a:srgbClr val="333333"/>
                </a:solidFill>
                <a:latin typeface="Open Sans"/>
              </a:rPr>
              <a:t>then Front =0.</a:t>
            </a:r>
          </a:p>
          <a:p>
            <a:pPr marL="0" indent="0" algn="just">
              <a:buNone/>
            </a:pPr>
            <a:endParaRPr lang="en-US" sz="2200" b="0" i="0" dirty="0">
              <a:solidFill>
                <a:srgbClr val="333333"/>
              </a:solidFill>
              <a:effectLst/>
              <a:latin typeface="Open Sans"/>
            </a:endParaRPr>
          </a:p>
          <a:p>
            <a:pPr marL="0" indent="0" algn="just">
              <a:buNone/>
            </a:pPr>
            <a:r>
              <a:rPr lang="en-US" sz="2200" b="1" i="0" dirty="0">
                <a:solidFill>
                  <a:srgbClr val="162F59"/>
                </a:solidFill>
                <a:effectLst/>
                <a:latin typeface="Open Sans"/>
              </a:rPr>
              <a:t>Step 4 - </a:t>
            </a:r>
            <a:r>
              <a:rPr lang="en-US" sz="2200" i="0" dirty="0">
                <a:solidFill>
                  <a:srgbClr val="333333"/>
                </a:solidFill>
                <a:effectLst/>
                <a:latin typeface="Open Sans"/>
              </a:rPr>
              <a:t>R</a:t>
            </a:r>
            <a:r>
              <a:rPr lang="en-US" sz="2200" dirty="0">
                <a:solidFill>
                  <a:srgbClr val="333333"/>
                </a:solidFill>
                <a:latin typeface="Open Sans"/>
              </a:rPr>
              <a:t>ear = (Rear+1)%max</a:t>
            </a:r>
            <a:r>
              <a:rPr lang="en-US" sz="2200" b="0" i="0" dirty="0">
                <a:solidFill>
                  <a:srgbClr val="333333"/>
                </a:solidFill>
                <a:effectLst/>
                <a:latin typeface="Open Sans"/>
              </a:rPr>
              <a:t>, set </a:t>
            </a:r>
            <a:r>
              <a:rPr lang="en-US" sz="2200" b="1" i="0" dirty="0" err="1">
                <a:solidFill>
                  <a:srgbClr val="333333"/>
                </a:solidFill>
                <a:effectLst/>
                <a:latin typeface="Open Sans"/>
              </a:rPr>
              <a:t>Cqueue</a:t>
            </a:r>
            <a:r>
              <a:rPr lang="en-US" sz="2200" b="1" i="0" dirty="0">
                <a:solidFill>
                  <a:srgbClr val="333333"/>
                </a:solidFill>
                <a:effectLst/>
                <a:latin typeface="Open Sans"/>
              </a:rPr>
              <a:t>[Rear]</a:t>
            </a:r>
            <a:r>
              <a:rPr lang="en-US" sz="2200" b="0" i="0" dirty="0">
                <a:solidFill>
                  <a:srgbClr val="333333"/>
                </a:solidFill>
                <a:effectLst/>
                <a:latin typeface="Open Sans"/>
              </a:rPr>
              <a:t> = </a:t>
            </a:r>
            <a:r>
              <a:rPr lang="en-US" sz="2200" b="1" i="0" dirty="0">
                <a:solidFill>
                  <a:srgbClr val="333333"/>
                </a:solidFill>
                <a:effectLst/>
                <a:latin typeface="Open Sans"/>
              </a:rPr>
              <a:t>value</a:t>
            </a:r>
            <a:r>
              <a:rPr lang="en-US" sz="2200" dirty="0">
                <a:solidFill>
                  <a:srgbClr val="333333"/>
                </a:solidFill>
                <a:latin typeface="Open Sans"/>
              </a:rPr>
              <a:t>.</a:t>
            </a:r>
            <a:endParaRPr lang="en-IN" sz="2200" dirty="0"/>
          </a:p>
        </p:txBody>
      </p:sp>
      <p:sp>
        <p:nvSpPr>
          <p:cNvPr id="4" name="Date Placeholder 3">
            <a:extLst>
              <a:ext uri="{FF2B5EF4-FFF2-40B4-BE49-F238E27FC236}">
                <a16:creationId xmlns:a16="http://schemas.microsoft.com/office/drawing/2014/main" xmlns="" id="{C5D67582-2E9B-42DE-AA69-09E4ABB8526D}"/>
              </a:ext>
            </a:extLst>
          </p:cNvPr>
          <p:cNvSpPr>
            <a:spLocks noGrp="1"/>
          </p:cNvSpPr>
          <p:nvPr>
            <p:ph type="dt" sz="half" idx="10"/>
          </p:nvPr>
        </p:nvSpPr>
        <p:spPr/>
        <p:txBody>
          <a:bodyPr/>
          <a:lstStyle/>
          <a:p>
            <a:fld id="{5419E352-CE11-46F5-946B-AC7203DE0C63}" type="datetime1">
              <a:rPr lang="en-US" smtClean="0"/>
              <a:pPr/>
              <a:t>11/3/2022</a:t>
            </a:fld>
            <a:endParaRPr lang="en-US"/>
          </a:p>
        </p:txBody>
      </p:sp>
      <p:sp>
        <p:nvSpPr>
          <p:cNvPr id="6" name="Slide Number Placeholder 5">
            <a:extLst>
              <a:ext uri="{FF2B5EF4-FFF2-40B4-BE49-F238E27FC236}">
                <a16:creationId xmlns:a16="http://schemas.microsoft.com/office/drawing/2014/main" xmlns="" id="{2897744E-FC6E-4B3E-9718-4213E358F169}"/>
              </a:ext>
            </a:extLst>
          </p:cNvPr>
          <p:cNvSpPr>
            <a:spLocks noGrp="1"/>
          </p:cNvSpPr>
          <p:nvPr>
            <p:ph type="sldNum" sz="quarter" idx="12"/>
          </p:nvPr>
        </p:nvSpPr>
        <p:spPr/>
        <p:txBody>
          <a:bodyPr/>
          <a:lstStyle/>
          <a:p>
            <a:fld id="{B6F15528-21DE-4FAA-801E-634DDDAF4B2B}" type="slidenum">
              <a:rPr lang="en-US" smtClean="0"/>
              <a:pPr/>
              <a:t>112</a:t>
            </a:fld>
            <a:endParaRPr lang="en-US"/>
          </a:p>
        </p:txBody>
      </p:sp>
      <p:sp>
        <p:nvSpPr>
          <p:cNvPr id="8" name="Title 1">
            <a:extLst>
              <a:ext uri="{FF2B5EF4-FFF2-40B4-BE49-F238E27FC236}">
                <a16:creationId xmlns:a16="http://schemas.microsoft.com/office/drawing/2014/main" xmlns="" id="{017A66E5-DEF9-4702-9475-45933488D644}"/>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0" name="Picture 2" descr="E:\NIET\Project\xLogo11.png.pagespeed.ic.pydHLuCQEZ.png">
            <a:extLst>
              <a:ext uri="{FF2B5EF4-FFF2-40B4-BE49-F238E27FC236}">
                <a16:creationId xmlns:a16="http://schemas.microsoft.com/office/drawing/2014/main" xmlns="" id="{EBFDDFA9-6216-40E9-A793-E73670C08C0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94681777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E2772C-EFC7-4EFE-A947-419882F4841A}"/>
              </a:ext>
            </a:extLst>
          </p:cNvPr>
          <p:cNvSpPr>
            <a:spLocks noGrp="1"/>
          </p:cNvSpPr>
          <p:nvPr>
            <p:ph type="title"/>
          </p:nvPr>
        </p:nvSpPr>
        <p:spPr>
          <a:xfrm>
            <a:off x="457200" y="556751"/>
            <a:ext cx="8229600" cy="1143000"/>
          </a:xfrm>
        </p:spPr>
        <p:txBody>
          <a:bodyPr/>
          <a:lstStyle/>
          <a:p>
            <a:r>
              <a:rPr lang="en-US" dirty="0"/>
              <a:t>Deletion in circular queue</a:t>
            </a:r>
            <a:endParaRPr lang="en-IN" dirty="0"/>
          </a:p>
        </p:txBody>
      </p:sp>
      <p:sp>
        <p:nvSpPr>
          <p:cNvPr id="3" name="Content Placeholder 2">
            <a:extLst>
              <a:ext uri="{FF2B5EF4-FFF2-40B4-BE49-F238E27FC236}">
                <a16:creationId xmlns:a16="http://schemas.microsoft.com/office/drawing/2014/main" xmlns="" id="{0350B978-2A2C-4696-AD07-64A4613DFAC1}"/>
              </a:ext>
            </a:extLst>
          </p:cNvPr>
          <p:cNvSpPr>
            <a:spLocks noGrp="1"/>
          </p:cNvSpPr>
          <p:nvPr>
            <p:ph idx="1"/>
          </p:nvPr>
        </p:nvSpPr>
        <p:spPr/>
        <p:txBody>
          <a:bodyPr>
            <a:normAutofit/>
          </a:bodyPr>
          <a:lstStyle/>
          <a:p>
            <a:pPr marL="0" indent="0" algn="just">
              <a:buNone/>
            </a:pPr>
            <a:r>
              <a:rPr lang="en-US" sz="2200" dirty="0">
                <a:solidFill>
                  <a:srgbClr val="162F59"/>
                </a:solidFill>
                <a:latin typeface="Open Sans"/>
              </a:rPr>
              <a:t>Step 1 - Check whether queue is EMPTY. (front == -1)</a:t>
            </a:r>
          </a:p>
          <a:p>
            <a:pPr marL="0" indent="0" algn="just">
              <a:buNone/>
            </a:pPr>
            <a:endParaRPr lang="en-US" sz="2200" dirty="0">
              <a:solidFill>
                <a:srgbClr val="162F59"/>
              </a:solidFill>
              <a:latin typeface="Open Sans"/>
            </a:endParaRPr>
          </a:p>
          <a:p>
            <a:pPr marL="0" indent="0" algn="just">
              <a:buNone/>
            </a:pPr>
            <a:r>
              <a:rPr lang="en-US" sz="2200" dirty="0">
                <a:solidFill>
                  <a:srgbClr val="162F59"/>
                </a:solidFill>
                <a:latin typeface="Open Sans"/>
              </a:rPr>
              <a:t>Step 2 - If it is EMPTY, then display “Circular Queue is EMPTY!!! Deletion is not possible!!!" and terminate the function.</a:t>
            </a:r>
          </a:p>
          <a:p>
            <a:pPr marL="0" indent="0" algn="just">
              <a:buNone/>
            </a:pPr>
            <a:endParaRPr lang="en-US" sz="2200" dirty="0">
              <a:solidFill>
                <a:srgbClr val="162F59"/>
              </a:solidFill>
              <a:latin typeface="Open Sans"/>
            </a:endParaRPr>
          </a:p>
          <a:p>
            <a:pPr marL="0" indent="0" algn="just">
              <a:buNone/>
            </a:pPr>
            <a:r>
              <a:rPr lang="en-US" sz="2200" dirty="0">
                <a:solidFill>
                  <a:srgbClr val="162F59"/>
                </a:solidFill>
                <a:latin typeface="Open Sans"/>
              </a:rPr>
              <a:t>Step 3 - Val = </a:t>
            </a:r>
            <a:r>
              <a:rPr lang="en-US" sz="2200" dirty="0" err="1">
                <a:solidFill>
                  <a:srgbClr val="162F59"/>
                </a:solidFill>
                <a:latin typeface="Open Sans"/>
              </a:rPr>
              <a:t>Cqueue</a:t>
            </a:r>
            <a:r>
              <a:rPr lang="en-US" sz="2200" dirty="0">
                <a:solidFill>
                  <a:srgbClr val="162F59"/>
                </a:solidFill>
                <a:latin typeface="Open Sans"/>
              </a:rPr>
              <a:t>[front];</a:t>
            </a:r>
          </a:p>
          <a:p>
            <a:pPr marL="0" indent="0" algn="just">
              <a:buNone/>
            </a:pPr>
            <a:r>
              <a:rPr lang="en-US" sz="2200" dirty="0">
                <a:solidFill>
                  <a:srgbClr val="162F59"/>
                </a:solidFill>
                <a:latin typeface="Open Sans"/>
              </a:rPr>
              <a:t>Step 4 – if(front==rear)</a:t>
            </a:r>
          </a:p>
          <a:p>
            <a:pPr marL="0" indent="0" algn="just">
              <a:buNone/>
            </a:pPr>
            <a:r>
              <a:rPr lang="en-US" sz="2200" dirty="0">
                <a:solidFill>
                  <a:srgbClr val="162F59"/>
                </a:solidFill>
                <a:latin typeface="Open Sans"/>
              </a:rPr>
              <a:t>		front = rear = -1;</a:t>
            </a:r>
          </a:p>
          <a:p>
            <a:pPr marL="0" indent="0" algn="just">
              <a:buNone/>
            </a:pPr>
            <a:r>
              <a:rPr lang="en-US" sz="2200" dirty="0">
                <a:solidFill>
                  <a:srgbClr val="162F59"/>
                </a:solidFill>
                <a:latin typeface="Open Sans"/>
              </a:rPr>
              <a:t>Step 5 – front = (front+1)%Max;</a:t>
            </a:r>
          </a:p>
          <a:p>
            <a:pPr marL="0" indent="0" algn="just">
              <a:buNone/>
            </a:pPr>
            <a:r>
              <a:rPr lang="en-US" sz="2200" dirty="0">
                <a:solidFill>
                  <a:srgbClr val="162F59"/>
                </a:solidFill>
                <a:latin typeface="Open Sans"/>
              </a:rPr>
              <a:t>Step 6 – return Val</a:t>
            </a:r>
            <a:endParaRPr lang="en-IN" sz="2200" dirty="0"/>
          </a:p>
        </p:txBody>
      </p:sp>
      <p:sp>
        <p:nvSpPr>
          <p:cNvPr id="4" name="Date Placeholder 3">
            <a:extLst>
              <a:ext uri="{FF2B5EF4-FFF2-40B4-BE49-F238E27FC236}">
                <a16:creationId xmlns:a16="http://schemas.microsoft.com/office/drawing/2014/main" xmlns="" id="{C5D67582-2E9B-42DE-AA69-09E4ABB8526D}"/>
              </a:ext>
            </a:extLst>
          </p:cNvPr>
          <p:cNvSpPr>
            <a:spLocks noGrp="1"/>
          </p:cNvSpPr>
          <p:nvPr>
            <p:ph type="dt" sz="half" idx="10"/>
          </p:nvPr>
        </p:nvSpPr>
        <p:spPr/>
        <p:txBody>
          <a:bodyPr/>
          <a:lstStyle/>
          <a:p>
            <a:fld id="{AA0557B8-8930-41EF-8897-27284F6A193E}" type="datetime1">
              <a:rPr lang="en-US" smtClean="0"/>
              <a:pPr/>
              <a:t>11/3/2022</a:t>
            </a:fld>
            <a:endParaRPr lang="en-US"/>
          </a:p>
        </p:txBody>
      </p:sp>
      <p:sp>
        <p:nvSpPr>
          <p:cNvPr id="6" name="Slide Number Placeholder 5">
            <a:extLst>
              <a:ext uri="{FF2B5EF4-FFF2-40B4-BE49-F238E27FC236}">
                <a16:creationId xmlns:a16="http://schemas.microsoft.com/office/drawing/2014/main" xmlns="" id="{2897744E-FC6E-4B3E-9718-4213E358F169}"/>
              </a:ext>
            </a:extLst>
          </p:cNvPr>
          <p:cNvSpPr>
            <a:spLocks noGrp="1"/>
          </p:cNvSpPr>
          <p:nvPr>
            <p:ph type="sldNum" sz="quarter" idx="12"/>
          </p:nvPr>
        </p:nvSpPr>
        <p:spPr/>
        <p:txBody>
          <a:bodyPr/>
          <a:lstStyle/>
          <a:p>
            <a:fld id="{B6F15528-21DE-4FAA-801E-634DDDAF4B2B}" type="slidenum">
              <a:rPr lang="en-US" smtClean="0"/>
              <a:pPr/>
              <a:t>113</a:t>
            </a:fld>
            <a:endParaRPr lang="en-US"/>
          </a:p>
        </p:txBody>
      </p:sp>
      <p:sp>
        <p:nvSpPr>
          <p:cNvPr id="8" name="Title 1">
            <a:extLst>
              <a:ext uri="{FF2B5EF4-FFF2-40B4-BE49-F238E27FC236}">
                <a16:creationId xmlns:a16="http://schemas.microsoft.com/office/drawing/2014/main" xmlns="" id="{017A66E5-DEF9-4702-9475-45933488D644}"/>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0" name="Picture 2" descr="E:\NIET\Project\xLogo11.png.pagespeed.ic.pydHLuCQEZ.png">
            <a:extLst>
              <a:ext uri="{FF2B5EF4-FFF2-40B4-BE49-F238E27FC236}">
                <a16:creationId xmlns:a16="http://schemas.microsoft.com/office/drawing/2014/main" xmlns="" id="{EBFDDFA9-6216-40E9-A793-E73670C08C0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47151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E2772C-EFC7-4EFE-A947-419882F4841A}"/>
              </a:ext>
            </a:extLst>
          </p:cNvPr>
          <p:cNvSpPr>
            <a:spLocks noGrp="1"/>
          </p:cNvSpPr>
          <p:nvPr>
            <p:ph type="title"/>
          </p:nvPr>
        </p:nvSpPr>
        <p:spPr>
          <a:xfrm>
            <a:off x="457200" y="914399"/>
            <a:ext cx="8229600" cy="785351"/>
          </a:xfrm>
        </p:spPr>
        <p:txBody>
          <a:bodyPr>
            <a:normAutofit/>
          </a:bodyPr>
          <a:lstStyle/>
          <a:p>
            <a:r>
              <a:rPr lang="en-US" sz="3600" b="1" dirty="0"/>
              <a:t>Application of Circular Queue</a:t>
            </a:r>
            <a:endParaRPr lang="en-IN" sz="3600" b="1" dirty="0"/>
          </a:p>
        </p:txBody>
      </p:sp>
      <p:sp>
        <p:nvSpPr>
          <p:cNvPr id="3" name="Content Placeholder 2">
            <a:extLst>
              <a:ext uri="{FF2B5EF4-FFF2-40B4-BE49-F238E27FC236}">
                <a16:creationId xmlns:a16="http://schemas.microsoft.com/office/drawing/2014/main" xmlns="" id="{0350B978-2A2C-4696-AD07-64A4613DFAC1}"/>
              </a:ext>
            </a:extLst>
          </p:cNvPr>
          <p:cNvSpPr>
            <a:spLocks noGrp="1"/>
          </p:cNvSpPr>
          <p:nvPr>
            <p:ph idx="1"/>
          </p:nvPr>
        </p:nvSpPr>
        <p:spPr/>
        <p:txBody>
          <a:bodyPr>
            <a:normAutofit/>
          </a:bodyPr>
          <a:lstStyle/>
          <a:p>
            <a:pPr marL="0" indent="0" algn="just">
              <a:buNone/>
            </a:pPr>
            <a:endParaRPr lang="en-US" sz="2200" dirty="0"/>
          </a:p>
          <a:p>
            <a:pPr marL="0" indent="0" algn="just">
              <a:buNone/>
            </a:pPr>
            <a:r>
              <a:rPr lang="en-US" sz="2200" dirty="0"/>
              <a:t>Traffic light functioning is the best example for circular queues. The colors in the traffic light follow a circular pattern.</a:t>
            </a:r>
          </a:p>
          <a:p>
            <a:pPr marL="0" indent="0" algn="just">
              <a:buNone/>
            </a:pPr>
            <a:endParaRPr lang="en-US" sz="2200" dirty="0"/>
          </a:p>
          <a:p>
            <a:pPr marL="0" indent="0" algn="just">
              <a:buNone/>
            </a:pPr>
            <a:endParaRPr lang="en-US" sz="2200" dirty="0"/>
          </a:p>
          <a:p>
            <a:pPr marL="0" indent="0" algn="just">
              <a:buNone/>
            </a:pPr>
            <a:r>
              <a:rPr lang="en-US" sz="2200" dirty="0"/>
              <a:t>In page replacement algorithms, a circular list of pages is maintained and when a page needs to be replaced, the page in the front of the queue will be chosen.</a:t>
            </a:r>
          </a:p>
          <a:p>
            <a:pPr marL="0" indent="0" algn="just">
              <a:buNone/>
            </a:pPr>
            <a:r>
              <a:rPr lang="en-US" sz="2200" dirty="0"/>
              <a:t> </a:t>
            </a:r>
            <a:endParaRPr lang="en-IN" sz="2200" dirty="0"/>
          </a:p>
        </p:txBody>
      </p:sp>
      <p:sp>
        <p:nvSpPr>
          <p:cNvPr id="4" name="Date Placeholder 3">
            <a:extLst>
              <a:ext uri="{FF2B5EF4-FFF2-40B4-BE49-F238E27FC236}">
                <a16:creationId xmlns:a16="http://schemas.microsoft.com/office/drawing/2014/main" xmlns="" id="{C5D67582-2E9B-42DE-AA69-09E4ABB8526D}"/>
              </a:ext>
            </a:extLst>
          </p:cNvPr>
          <p:cNvSpPr>
            <a:spLocks noGrp="1"/>
          </p:cNvSpPr>
          <p:nvPr>
            <p:ph type="dt" sz="half" idx="10"/>
          </p:nvPr>
        </p:nvSpPr>
        <p:spPr/>
        <p:txBody>
          <a:bodyPr/>
          <a:lstStyle/>
          <a:p>
            <a:fld id="{447C668A-E4AD-41A3-B144-8C4628B70C1F}" type="datetime1">
              <a:rPr lang="en-US" smtClean="0"/>
              <a:pPr/>
              <a:t>11/3/2022</a:t>
            </a:fld>
            <a:endParaRPr lang="en-US"/>
          </a:p>
        </p:txBody>
      </p:sp>
      <p:sp>
        <p:nvSpPr>
          <p:cNvPr id="6" name="Slide Number Placeholder 5">
            <a:extLst>
              <a:ext uri="{FF2B5EF4-FFF2-40B4-BE49-F238E27FC236}">
                <a16:creationId xmlns:a16="http://schemas.microsoft.com/office/drawing/2014/main" xmlns="" id="{2897744E-FC6E-4B3E-9718-4213E358F169}"/>
              </a:ext>
            </a:extLst>
          </p:cNvPr>
          <p:cNvSpPr>
            <a:spLocks noGrp="1"/>
          </p:cNvSpPr>
          <p:nvPr>
            <p:ph type="sldNum" sz="quarter" idx="12"/>
          </p:nvPr>
        </p:nvSpPr>
        <p:spPr/>
        <p:txBody>
          <a:bodyPr/>
          <a:lstStyle/>
          <a:p>
            <a:fld id="{B6F15528-21DE-4FAA-801E-634DDDAF4B2B}" type="slidenum">
              <a:rPr lang="en-US" smtClean="0"/>
              <a:pPr/>
              <a:t>114</a:t>
            </a:fld>
            <a:endParaRPr lang="en-US"/>
          </a:p>
        </p:txBody>
      </p:sp>
      <p:sp>
        <p:nvSpPr>
          <p:cNvPr id="8" name="Title 1">
            <a:extLst>
              <a:ext uri="{FF2B5EF4-FFF2-40B4-BE49-F238E27FC236}">
                <a16:creationId xmlns:a16="http://schemas.microsoft.com/office/drawing/2014/main" xmlns="" id="{017A66E5-DEF9-4702-9475-45933488D644}"/>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0" name="Picture 2" descr="E:\NIET\Project\xLogo11.png.pagespeed.ic.pydHLuCQEZ.png">
            <a:extLst>
              <a:ext uri="{FF2B5EF4-FFF2-40B4-BE49-F238E27FC236}">
                <a16:creationId xmlns:a16="http://schemas.microsoft.com/office/drawing/2014/main" xmlns="" id="{EBFDDFA9-6216-40E9-A793-E73670C08C0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8050368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F0A9652F-933F-4BA9-8FEE-F8C13BCC5CC8}"/>
              </a:ext>
            </a:extLst>
          </p:cNvPr>
          <p:cNvSpPr>
            <a:spLocks noGrp="1"/>
          </p:cNvSpPr>
          <p:nvPr>
            <p:ph type="dt" sz="half" idx="10"/>
          </p:nvPr>
        </p:nvSpPr>
        <p:spPr/>
        <p:txBody>
          <a:bodyPr/>
          <a:lstStyle/>
          <a:p>
            <a:fld id="{2A62C433-BC5B-4A95-B427-B59D8FB6C0ED}" type="datetime1">
              <a:rPr lang="en-US" smtClean="0"/>
              <a:pPr/>
              <a:t>11/3/2022</a:t>
            </a:fld>
            <a:endParaRPr lang="en-US"/>
          </a:p>
        </p:txBody>
      </p:sp>
      <p:sp>
        <p:nvSpPr>
          <p:cNvPr id="6" name="Slide Number Placeholder 5">
            <a:extLst>
              <a:ext uri="{FF2B5EF4-FFF2-40B4-BE49-F238E27FC236}">
                <a16:creationId xmlns:a16="http://schemas.microsoft.com/office/drawing/2014/main" xmlns="" id="{E6CBBFC7-9063-41AD-8BFB-822AAA9B42F5}"/>
              </a:ext>
            </a:extLst>
          </p:cNvPr>
          <p:cNvSpPr>
            <a:spLocks noGrp="1"/>
          </p:cNvSpPr>
          <p:nvPr>
            <p:ph type="sldNum" sz="quarter" idx="12"/>
          </p:nvPr>
        </p:nvSpPr>
        <p:spPr/>
        <p:txBody>
          <a:bodyPr/>
          <a:lstStyle/>
          <a:p>
            <a:fld id="{B6F15528-21DE-4FAA-801E-634DDDAF4B2B}" type="slidenum">
              <a:rPr lang="en-US" smtClean="0"/>
              <a:pPr/>
              <a:t>115</a:t>
            </a:fld>
            <a:endParaRPr lang="en-US"/>
          </a:p>
        </p:txBody>
      </p:sp>
      <p:sp>
        <p:nvSpPr>
          <p:cNvPr id="8" name="Title 1">
            <a:extLst>
              <a:ext uri="{FF2B5EF4-FFF2-40B4-BE49-F238E27FC236}">
                <a16:creationId xmlns:a16="http://schemas.microsoft.com/office/drawing/2014/main" xmlns="" id="{CB4E05D9-767E-4A68-B0D7-945BB4B1B63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0" name="Picture 2" descr="E:\NIET\Project\xLogo11.png.pagespeed.ic.pydHLuCQEZ.png">
            <a:extLst>
              <a:ext uri="{FF2B5EF4-FFF2-40B4-BE49-F238E27FC236}">
                <a16:creationId xmlns:a16="http://schemas.microsoft.com/office/drawing/2014/main" xmlns="" id="{6D79D268-5D98-4E28-9E7D-0E53A494B73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2" name="TextBox 11">
            <a:extLst>
              <a:ext uri="{FF2B5EF4-FFF2-40B4-BE49-F238E27FC236}">
                <a16:creationId xmlns:a16="http://schemas.microsoft.com/office/drawing/2014/main" xmlns="" id="{8F4D2025-34DE-4F0D-B39D-59C45162AFF3}"/>
              </a:ext>
            </a:extLst>
          </p:cNvPr>
          <p:cNvSpPr txBox="1"/>
          <p:nvPr/>
        </p:nvSpPr>
        <p:spPr>
          <a:xfrm>
            <a:off x="539552" y="1268760"/>
            <a:ext cx="8147248" cy="4031873"/>
          </a:xfrm>
          <a:prstGeom prst="rect">
            <a:avLst/>
          </a:prstGeom>
          <a:noFill/>
        </p:spPr>
        <p:txBody>
          <a:bodyPr wrap="square" rtlCol="0">
            <a:spAutoFit/>
          </a:bodyPr>
          <a:lstStyle/>
          <a:p>
            <a:r>
              <a:rPr lang="en-US" sz="2200" b="1" dirty="0"/>
              <a:t>display() - Displays the elements of a Circular Queue</a:t>
            </a:r>
          </a:p>
          <a:p>
            <a:endParaRPr lang="en-US" dirty="0"/>
          </a:p>
          <a:p>
            <a:r>
              <a:rPr lang="en-US" dirty="0"/>
              <a:t>We can use the following steps to display the elements of a circular queue...</a:t>
            </a:r>
          </a:p>
          <a:p>
            <a:endParaRPr lang="en-US" dirty="0"/>
          </a:p>
          <a:p>
            <a:r>
              <a:rPr lang="en-US" dirty="0"/>
              <a:t>Step 1 - Check whether queue is EMPTY. (front == -1)</a:t>
            </a:r>
          </a:p>
          <a:p>
            <a:r>
              <a:rPr lang="en-US" dirty="0"/>
              <a:t>Step 2 - If it is EMPTY, then display "Queue is EMPTY!!!" and terminate the function.</a:t>
            </a:r>
          </a:p>
          <a:p>
            <a:r>
              <a:rPr lang="en-US" dirty="0"/>
              <a:t>Step 3 - If it is NOT EMPTY, then define an integer variable '</a:t>
            </a:r>
            <a:r>
              <a:rPr lang="en-US" dirty="0" err="1"/>
              <a:t>i</a:t>
            </a:r>
            <a:r>
              <a:rPr lang="en-US" dirty="0"/>
              <a:t>' and set '</a:t>
            </a:r>
            <a:r>
              <a:rPr lang="en-US" dirty="0" err="1"/>
              <a:t>i</a:t>
            </a:r>
            <a:r>
              <a:rPr lang="en-US" dirty="0"/>
              <a:t> = front'.</a:t>
            </a:r>
          </a:p>
          <a:p>
            <a:r>
              <a:rPr lang="en-US" dirty="0"/>
              <a:t>Step 4 – for(</a:t>
            </a:r>
            <a:r>
              <a:rPr lang="en-US" dirty="0" err="1"/>
              <a:t>i</a:t>
            </a:r>
            <a:r>
              <a:rPr lang="en-US" dirty="0"/>
              <a:t> = front; </a:t>
            </a:r>
            <a:r>
              <a:rPr lang="en-US" dirty="0" err="1"/>
              <a:t>i</a:t>
            </a:r>
            <a:r>
              <a:rPr lang="en-US" dirty="0"/>
              <a:t>!=rear; </a:t>
            </a:r>
            <a:r>
              <a:rPr lang="en-US" dirty="0" err="1"/>
              <a:t>i</a:t>
            </a:r>
            <a:r>
              <a:rPr lang="en-US" dirty="0"/>
              <a:t> = (i+1)%Max)</a:t>
            </a:r>
          </a:p>
          <a:p>
            <a:r>
              <a:rPr lang="en-US" dirty="0"/>
              <a:t>                    Print </a:t>
            </a:r>
            <a:r>
              <a:rPr lang="en-US" dirty="0" err="1"/>
              <a:t>Cqueue</a:t>
            </a:r>
            <a:r>
              <a:rPr lang="en-US" dirty="0"/>
              <a:t>[</a:t>
            </a:r>
            <a:r>
              <a:rPr lang="en-US" dirty="0" err="1"/>
              <a:t>i</a:t>
            </a:r>
            <a:r>
              <a:rPr lang="en-US" dirty="0"/>
              <a:t>];</a:t>
            </a:r>
          </a:p>
          <a:p>
            <a:r>
              <a:rPr lang="en-US" dirty="0"/>
              <a:t>               end</a:t>
            </a:r>
          </a:p>
          <a:p>
            <a:r>
              <a:rPr lang="en-US" dirty="0"/>
              <a:t>	</a:t>
            </a:r>
            <a:r>
              <a:rPr lang="pt-BR"/>
              <a:t>print(queue[rear]);</a:t>
            </a:r>
            <a:endParaRPr lang="en-US" dirty="0"/>
          </a:p>
          <a:p>
            <a:r>
              <a:rPr lang="en-US" dirty="0"/>
              <a:t>Step 5 - Exit</a:t>
            </a:r>
          </a:p>
          <a:p>
            <a:endParaRPr lang="en-US" dirty="0"/>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40087110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C7306C7-4EFC-63F3-795E-07FE60179B3F}"/>
              </a:ext>
            </a:extLst>
          </p:cNvPr>
          <p:cNvSpPr>
            <a:spLocks noGrp="1"/>
          </p:cNvSpPr>
          <p:nvPr>
            <p:ph type="dt" sz="half" idx="10"/>
          </p:nvPr>
        </p:nvSpPr>
        <p:spPr/>
        <p:txBody>
          <a:bodyPr/>
          <a:lstStyle/>
          <a:p>
            <a:fld id="{227E93DD-B9D3-41ED-8958-DB9CFBCBC92F}" type="datetime1">
              <a:rPr lang="en-US" smtClean="0"/>
              <a:pPr/>
              <a:t>11/3/2022</a:t>
            </a:fld>
            <a:endParaRPr lang="en-US"/>
          </a:p>
        </p:txBody>
      </p:sp>
      <p:sp>
        <p:nvSpPr>
          <p:cNvPr id="6" name="Slide Number Placeholder 5">
            <a:extLst>
              <a:ext uri="{FF2B5EF4-FFF2-40B4-BE49-F238E27FC236}">
                <a16:creationId xmlns:a16="http://schemas.microsoft.com/office/drawing/2014/main" xmlns="" id="{340B6952-9A71-F277-64E5-730447856ED3}"/>
              </a:ext>
            </a:extLst>
          </p:cNvPr>
          <p:cNvSpPr>
            <a:spLocks noGrp="1"/>
          </p:cNvSpPr>
          <p:nvPr>
            <p:ph type="sldNum" sz="quarter" idx="12"/>
          </p:nvPr>
        </p:nvSpPr>
        <p:spPr>
          <a:xfrm>
            <a:off x="6518816" y="6356350"/>
            <a:ext cx="2133600" cy="365125"/>
          </a:xfrm>
        </p:spPr>
        <p:txBody>
          <a:bodyPr/>
          <a:lstStyle/>
          <a:p>
            <a:fld id="{B6F15528-21DE-4FAA-801E-634DDDAF4B2B}" type="slidenum">
              <a:rPr lang="en-US" smtClean="0"/>
              <a:pPr/>
              <a:t>116</a:t>
            </a:fld>
            <a:endParaRPr lang="en-US"/>
          </a:p>
        </p:txBody>
      </p:sp>
      <p:sp>
        <p:nvSpPr>
          <p:cNvPr id="13" name="Title 1">
            <a:extLst>
              <a:ext uri="{FF2B5EF4-FFF2-40B4-BE49-F238E27FC236}">
                <a16:creationId xmlns:a16="http://schemas.microsoft.com/office/drawing/2014/main" xmlns="" id="{8804FA08-D415-26A9-F9F4-E7DEFD78F02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4" name="Picture 2" descr="E:\NIET\Project\xLogo11.png.pagespeed.ic.pydHLuCQEZ.png">
            <a:extLst>
              <a:ext uri="{FF2B5EF4-FFF2-40B4-BE49-F238E27FC236}">
                <a16:creationId xmlns:a16="http://schemas.microsoft.com/office/drawing/2014/main" xmlns="" id="{39689937-5326-528C-A371-BE4E3EBBF19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TextBox 18">
            <a:extLst>
              <a:ext uri="{FF2B5EF4-FFF2-40B4-BE49-F238E27FC236}">
                <a16:creationId xmlns:a16="http://schemas.microsoft.com/office/drawing/2014/main" xmlns="" id="{8D5E34F3-E5B6-6179-4E40-41FCB647F065}"/>
              </a:ext>
            </a:extLst>
          </p:cNvPr>
          <p:cNvSpPr txBox="1"/>
          <p:nvPr/>
        </p:nvSpPr>
        <p:spPr>
          <a:xfrm>
            <a:off x="0" y="1281784"/>
            <a:ext cx="12169352" cy="5078313"/>
          </a:xfrm>
          <a:prstGeom prst="rect">
            <a:avLst/>
          </a:prstGeom>
          <a:noFill/>
        </p:spPr>
        <p:txBody>
          <a:bodyPr wrap="square" rtlCol="0">
            <a:spAutoFit/>
          </a:bodyPr>
          <a:lstStyle/>
          <a:p>
            <a:r>
              <a:rPr lang="en-US" dirty="0"/>
              <a:t>def </a:t>
            </a:r>
            <a:r>
              <a:rPr lang="en-US" dirty="0" err="1"/>
              <a:t>getInput</a:t>
            </a:r>
            <a:r>
              <a:rPr lang="en-US" dirty="0"/>
              <a:t>():		</a:t>
            </a:r>
          </a:p>
          <a:p>
            <a:r>
              <a:rPr lang="en-US" dirty="0"/>
              <a:t>	return int(input("Select a </a:t>
            </a:r>
            <a:r>
              <a:rPr lang="en-US" dirty="0" err="1"/>
              <a:t>operarion</a:t>
            </a:r>
            <a:r>
              <a:rPr lang="en-US" dirty="0"/>
              <a:t> 1.Enqueue 2.Dequeue 3.Display 4.Quit "))</a:t>
            </a:r>
          </a:p>
          <a:p>
            <a:r>
              <a:rPr lang="en-US" dirty="0"/>
              <a:t>class </a:t>
            </a:r>
            <a:r>
              <a:rPr lang="en-US" dirty="0" err="1"/>
              <a:t>circularQueue</a:t>
            </a:r>
            <a:r>
              <a:rPr lang="en-US" dirty="0"/>
              <a:t>():		</a:t>
            </a:r>
          </a:p>
          <a:p>
            <a:r>
              <a:rPr lang="en-US" dirty="0"/>
              <a:t>	def __</a:t>
            </a:r>
            <a:r>
              <a:rPr lang="en-US" dirty="0" err="1"/>
              <a:t>init</a:t>
            </a:r>
            <a:r>
              <a:rPr lang="en-US" dirty="0"/>
              <a:t>__(</a:t>
            </a:r>
            <a:r>
              <a:rPr lang="en-US" dirty="0" err="1"/>
              <a:t>self,size</a:t>
            </a:r>
            <a:r>
              <a:rPr lang="en-US" dirty="0"/>
              <a:t>):				</a:t>
            </a:r>
          </a:p>
          <a:p>
            <a:r>
              <a:rPr lang="en-US" dirty="0"/>
              <a:t>		</a:t>
            </a:r>
            <a:r>
              <a:rPr lang="en-US" dirty="0" err="1"/>
              <a:t>self.size</a:t>
            </a:r>
            <a:r>
              <a:rPr lang="en-US" dirty="0"/>
              <a:t>=size				</a:t>
            </a:r>
          </a:p>
          <a:p>
            <a:r>
              <a:rPr lang="en-US" dirty="0"/>
              <a:t>		</a:t>
            </a:r>
            <a:r>
              <a:rPr lang="en-US" dirty="0" err="1"/>
              <a:t>self.queue</a:t>
            </a:r>
            <a:r>
              <a:rPr lang="en-US" dirty="0"/>
              <a:t>=[None for i in range(size)]				</a:t>
            </a:r>
          </a:p>
          <a:p>
            <a:r>
              <a:rPr lang="en-US" dirty="0"/>
              <a:t>		</a:t>
            </a:r>
            <a:r>
              <a:rPr lang="en-US" dirty="0" err="1"/>
              <a:t>self.front</a:t>
            </a:r>
            <a:r>
              <a:rPr lang="en-US" dirty="0"/>
              <a:t>=</a:t>
            </a:r>
            <a:r>
              <a:rPr lang="en-US" dirty="0" err="1"/>
              <a:t>self.rear</a:t>
            </a:r>
            <a:r>
              <a:rPr lang="en-US" dirty="0"/>
              <a:t>= -1		</a:t>
            </a:r>
          </a:p>
          <a:p>
            <a:r>
              <a:rPr lang="en-US" dirty="0"/>
              <a:t>	def enqueue(self):				</a:t>
            </a:r>
          </a:p>
          <a:p>
            <a:r>
              <a:rPr lang="en-US" dirty="0"/>
              <a:t>		data=int(input("Enter Element "))				</a:t>
            </a:r>
          </a:p>
          <a:p>
            <a:r>
              <a:rPr lang="en-US" dirty="0"/>
              <a:t>		if(self.rear+1)%</a:t>
            </a:r>
            <a:r>
              <a:rPr lang="en-US" dirty="0" err="1"/>
              <a:t>self.size</a:t>
            </a:r>
            <a:r>
              <a:rPr lang="en-US" dirty="0"/>
              <a:t>==</a:t>
            </a:r>
            <a:r>
              <a:rPr lang="en-US" dirty="0" err="1"/>
              <a:t>self.front</a:t>
            </a:r>
            <a:r>
              <a:rPr lang="en-US" dirty="0"/>
              <a:t>:						</a:t>
            </a:r>
          </a:p>
          <a:p>
            <a:r>
              <a:rPr lang="en-US" dirty="0"/>
              <a:t>			print(" Queue is Full")				</a:t>
            </a:r>
          </a:p>
          <a:p>
            <a:r>
              <a:rPr lang="en-US" dirty="0"/>
              <a:t>		</a:t>
            </a:r>
            <a:r>
              <a:rPr lang="en-US" dirty="0" err="1"/>
              <a:t>elif</a:t>
            </a:r>
            <a:r>
              <a:rPr lang="en-US" dirty="0"/>
              <a:t> </a:t>
            </a:r>
            <a:r>
              <a:rPr lang="en-US" dirty="0" err="1"/>
              <a:t>self.front</a:t>
            </a:r>
            <a:r>
              <a:rPr lang="en-US" dirty="0"/>
              <a:t>== -1:						</a:t>
            </a:r>
          </a:p>
          <a:p>
            <a:r>
              <a:rPr lang="en-US" dirty="0"/>
              <a:t>			</a:t>
            </a:r>
            <a:r>
              <a:rPr lang="en-US" dirty="0" err="1"/>
              <a:t>self.front</a:t>
            </a:r>
            <a:r>
              <a:rPr lang="en-US" dirty="0"/>
              <a:t>=0						</a:t>
            </a:r>
          </a:p>
          <a:p>
            <a:r>
              <a:rPr lang="en-US" dirty="0"/>
              <a:t>			</a:t>
            </a:r>
            <a:r>
              <a:rPr lang="en-US" dirty="0" err="1"/>
              <a:t>self.rear</a:t>
            </a:r>
            <a:r>
              <a:rPr lang="en-US" dirty="0"/>
              <a:t>=0						</a:t>
            </a:r>
          </a:p>
          <a:p>
            <a:r>
              <a:rPr lang="en-US" dirty="0"/>
              <a:t>			</a:t>
            </a:r>
            <a:r>
              <a:rPr lang="en-US" dirty="0" err="1"/>
              <a:t>self.queue</a:t>
            </a:r>
            <a:r>
              <a:rPr lang="en-US" dirty="0"/>
              <a:t>[</a:t>
            </a:r>
            <a:r>
              <a:rPr lang="en-US" dirty="0" err="1"/>
              <a:t>self.rear</a:t>
            </a:r>
            <a:r>
              <a:rPr lang="en-US" dirty="0"/>
              <a:t>]=data				</a:t>
            </a:r>
          </a:p>
          <a:p>
            <a:r>
              <a:rPr lang="en-US" dirty="0"/>
              <a:t>		else:						</a:t>
            </a:r>
          </a:p>
          <a:p>
            <a:r>
              <a:rPr lang="en-US" dirty="0"/>
              <a:t>			</a:t>
            </a:r>
            <a:r>
              <a:rPr lang="en-US" dirty="0" err="1"/>
              <a:t>self.rear</a:t>
            </a:r>
            <a:r>
              <a:rPr lang="en-US" dirty="0"/>
              <a:t>=(self.rear+1)%</a:t>
            </a:r>
            <a:r>
              <a:rPr lang="en-US" dirty="0" err="1"/>
              <a:t>self.size</a:t>
            </a:r>
            <a:r>
              <a:rPr lang="en-US" dirty="0"/>
              <a:t>						</a:t>
            </a:r>
          </a:p>
          <a:p>
            <a:r>
              <a:rPr lang="en-US" dirty="0"/>
              <a:t>			</a:t>
            </a:r>
            <a:r>
              <a:rPr lang="en-US" dirty="0" err="1"/>
              <a:t>self.queue</a:t>
            </a:r>
            <a:r>
              <a:rPr lang="en-US" dirty="0"/>
              <a:t>[</a:t>
            </a:r>
            <a:r>
              <a:rPr lang="en-US" dirty="0" err="1"/>
              <a:t>self.rear</a:t>
            </a:r>
            <a:r>
              <a:rPr lang="en-US" dirty="0"/>
              <a:t>]=data		</a:t>
            </a:r>
          </a:p>
        </p:txBody>
      </p:sp>
      <p:sp>
        <p:nvSpPr>
          <p:cNvPr id="20" name="TextBox 19">
            <a:extLst>
              <a:ext uri="{FF2B5EF4-FFF2-40B4-BE49-F238E27FC236}">
                <a16:creationId xmlns:a16="http://schemas.microsoft.com/office/drawing/2014/main" xmlns="" id="{EEC3C06B-5FC1-1A78-69DB-DB911627120D}"/>
              </a:ext>
            </a:extLst>
          </p:cNvPr>
          <p:cNvSpPr txBox="1"/>
          <p:nvPr/>
        </p:nvSpPr>
        <p:spPr>
          <a:xfrm>
            <a:off x="2051720" y="817163"/>
            <a:ext cx="5232544" cy="400110"/>
          </a:xfrm>
          <a:prstGeom prst="rect">
            <a:avLst/>
          </a:prstGeom>
          <a:noFill/>
        </p:spPr>
        <p:txBody>
          <a:bodyPr wrap="square" rtlCol="0">
            <a:spAutoFit/>
          </a:bodyPr>
          <a:lstStyle/>
          <a:p>
            <a:pPr algn="ctr"/>
            <a:r>
              <a:rPr lang="en-US" sz="2000" b="1" dirty="0">
                <a:solidFill>
                  <a:srgbClr val="C00000"/>
                </a:solidFill>
              </a:rPr>
              <a:t>Python program to implement circular queue</a:t>
            </a:r>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4324254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C7306C7-4EFC-63F3-795E-07FE60179B3F}"/>
              </a:ext>
            </a:extLst>
          </p:cNvPr>
          <p:cNvSpPr>
            <a:spLocks noGrp="1"/>
          </p:cNvSpPr>
          <p:nvPr>
            <p:ph type="dt" sz="half" idx="10"/>
          </p:nvPr>
        </p:nvSpPr>
        <p:spPr/>
        <p:txBody>
          <a:bodyPr/>
          <a:lstStyle/>
          <a:p>
            <a:fld id="{58881740-9C81-45EC-9D29-B9C636E4FF8C}" type="datetime1">
              <a:rPr lang="en-US" smtClean="0"/>
              <a:pPr/>
              <a:t>11/3/2022</a:t>
            </a:fld>
            <a:endParaRPr lang="en-US"/>
          </a:p>
        </p:txBody>
      </p:sp>
      <p:sp>
        <p:nvSpPr>
          <p:cNvPr id="6" name="Slide Number Placeholder 5">
            <a:extLst>
              <a:ext uri="{FF2B5EF4-FFF2-40B4-BE49-F238E27FC236}">
                <a16:creationId xmlns:a16="http://schemas.microsoft.com/office/drawing/2014/main" xmlns="" id="{340B6952-9A71-F277-64E5-730447856ED3}"/>
              </a:ext>
            </a:extLst>
          </p:cNvPr>
          <p:cNvSpPr>
            <a:spLocks noGrp="1"/>
          </p:cNvSpPr>
          <p:nvPr>
            <p:ph type="sldNum" sz="quarter" idx="12"/>
          </p:nvPr>
        </p:nvSpPr>
        <p:spPr/>
        <p:txBody>
          <a:bodyPr/>
          <a:lstStyle/>
          <a:p>
            <a:fld id="{B6F15528-21DE-4FAA-801E-634DDDAF4B2B}" type="slidenum">
              <a:rPr lang="en-US" smtClean="0"/>
              <a:pPr/>
              <a:t>117</a:t>
            </a:fld>
            <a:endParaRPr lang="en-US"/>
          </a:p>
        </p:txBody>
      </p:sp>
      <p:sp>
        <p:nvSpPr>
          <p:cNvPr id="13" name="Title 1">
            <a:extLst>
              <a:ext uri="{FF2B5EF4-FFF2-40B4-BE49-F238E27FC236}">
                <a16:creationId xmlns:a16="http://schemas.microsoft.com/office/drawing/2014/main" xmlns="" id="{8804FA08-D415-26A9-F9F4-E7DEFD78F02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4" name="Picture 2" descr="E:\NIET\Project\xLogo11.png.pagespeed.ic.pydHLuCQEZ.png">
            <a:extLst>
              <a:ext uri="{FF2B5EF4-FFF2-40B4-BE49-F238E27FC236}">
                <a16:creationId xmlns:a16="http://schemas.microsoft.com/office/drawing/2014/main" xmlns="" id="{39689937-5326-528C-A371-BE4E3EBBF19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TextBox 1">
            <a:extLst>
              <a:ext uri="{FF2B5EF4-FFF2-40B4-BE49-F238E27FC236}">
                <a16:creationId xmlns:a16="http://schemas.microsoft.com/office/drawing/2014/main" xmlns="" id="{75B4B27F-B571-6607-AD9F-12FE7BEA164F}"/>
              </a:ext>
            </a:extLst>
          </p:cNvPr>
          <p:cNvSpPr txBox="1"/>
          <p:nvPr/>
        </p:nvSpPr>
        <p:spPr>
          <a:xfrm>
            <a:off x="395536" y="1556792"/>
            <a:ext cx="8579296" cy="4518416"/>
          </a:xfrm>
          <a:prstGeom prst="rect">
            <a:avLst/>
          </a:prstGeom>
          <a:noFill/>
        </p:spPr>
        <p:txBody>
          <a:bodyPr wrap="square" rtlCol="0">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def dequeue(self):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self.front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print("Queue is Empty")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elif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self.front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self.rear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self.front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self.rear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print("Element is Successfully Removed")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else: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self.front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=(self.front+1)%</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self.size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			print("Element is Successfully Removed")</a:t>
            </a:r>
            <a:endParaRPr lang="en-US" dirty="0"/>
          </a:p>
        </p:txBody>
      </p:sp>
      <p:sp>
        <p:nvSpPr>
          <p:cNvPr id="3" name="TextBox 2">
            <a:extLst>
              <a:ext uri="{FF2B5EF4-FFF2-40B4-BE49-F238E27FC236}">
                <a16:creationId xmlns:a16="http://schemas.microsoft.com/office/drawing/2014/main" xmlns="" id="{93711E79-4982-BA04-AEF9-0551EBA47532}"/>
              </a:ext>
            </a:extLst>
          </p:cNvPr>
          <p:cNvSpPr txBox="1"/>
          <p:nvPr/>
        </p:nvSpPr>
        <p:spPr>
          <a:xfrm>
            <a:off x="323528" y="1090447"/>
            <a:ext cx="7344816" cy="369332"/>
          </a:xfrm>
          <a:prstGeom prst="rect">
            <a:avLst/>
          </a:prstGeom>
          <a:noFill/>
        </p:spPr>
        <p:txBody>
          <a:bodyPr wrap="square" rtlCol="0">
            <a:spAutoFit/>
          </a:bodyPr>
          <a:lstStyle/>
          <a:p>
            <a:r>
              <a:rPr lang="en-US" b="1" dirty="0">
                <a:solidFill>
                  <a:srgbClr val="C00000"/>
                </a:solidFill>
              </a:rPr>
              <a:t>Python program to implement circular queue (</a:t>
            </a:r>
            <a:r>
              <a:rPr lang="en-US" b="1" dirty="0" err="1">
                <a:solidFill>
                  <a:srgbClr val="C00000"/>
                </a:solidFill>
              </a:rPr>
              <a:t>cont</a:t>
            </a:r>
            <a:r>
              <a:rPr lang="en-US" b="1" dirty="0">
                <a:solidFill>
                  <a:srgbClr val="C00000"/>
                </a:solidFill>
              </a:rPr>
              <a:t>….)</a:t>
            </a:r>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6119694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C7306C7-4EFC-63F3-795E-07FE60179B3F}"/>
              </a:ext>
            </a:extLst>
          </p:cNvPr>
          <p:cNvSpPr>
            <a:spLocks noGrp="1"/>
          </p:cNvSpPr>
          <p:nvPr>
            <p:ph type="dt" sz="half" idx="10"/>
          </p:nvPr>
        </p:nvSpPr>
        <p:spPr/>
        <p:txBody>
          <a:bodyPr/>
          <a:lstStyle/>
          <a:p>
            <a:fld id="{6F527950-2F78-44B2-A81B-B50E487A06BE}" type="datetime1">
              <a:rPr lang="en-US" smtClean="0"/>
              <a:pPr/>
              <a:t>11/3/2022</a:t>
            </a:fld>
            <a:endParaRPr lang="en-US"/>
          </a:p>
        </p:txBody>
      </p:sp>
      <p:sp>
        <p:nvSpPr>
          <p:cNvPr id="6" name="Slide Number Placeholder 5">
            <a:extLst>
              <a:ext uri="{FF2B5EF4-FFF2-40B4-BE49-F238E27FC236}">
                <a16:creationId xmlns:a16="http://schemas.microsoft.com/office/drawing/2014/main" xmlns="" id="{340B6952-9A71-F277-64E5-730447856ED3}"/>
              </a:ext>
            </a:extLst>
          </p:cNvPr>
          <p:cNvSpPr>
            <a:spLocks noGrp="1"/>
          </p:cNvSpPr>
          <p:nvPr>
            <p:ph type="sldNum" sz="quarter" idx="12"/>
          </p:nvPr>
        </p:nvSpPr>
        <p:spPr/>
        <p:txBody>
          <a:bodyPr/>
          <a:lstStyle/>
          <a:p>
            <a:fld id="{B6F15528-21DE-4FAA-801E-634DDDAF4B2B}" type="slidenum">
              <a:rPr lang="en-US" smtClean="0"/>
              <a:pPr/>
              <a:t>118</a:t>
            </a:fld>
            <a:endParaRPr lang="en-US"/>
          </a:p>
        </p:txBody>
      </p:sp>
      <p:sp>
        <p:nvSpPr>
          <p:cNvPr id="13" name="Title 1">
            <a:extLst>
              <a:ext uri="{FF2B5EF4-FFF2-40B4-BE49-F238E27FC236}">
                <a16:creationId xmlns:a16="http://schemas.microsoft.com/office/drawing/2014/main" xmlns="" id="{8804FA08-D415-26A9-F9F4-E7DEFD78F02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4" name="Picture 2" descr="E:\NIET\Project\xLogo11.png.pagespeed.ic.pydHLuCQEZ.png">
            <a:extLst>
              <a:ext uri="{FF2B5EF4-FFF2-40B4-BE49-F238E27FC236}">
                <a16:creationId xmlns:a16="http://schemas.microsoft.com/office/drawing/2014/main" xmlns="" id="{39689937-5326-528C-A371-BE4E3EBBF19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extBox 6">
            <a:extLst>
              <a:ext uri="{FF2B5EF4-FFF2-40B4-BE49-F238E27FC236}">
                <a16:creationId xmlns:a16="http://schemas.microsoft.com/office/drawing/2014/main" xmlns="" id="{4A9B5D37-20C6-B9FB-CDC5-2C7E3479DFF0}"/>
              </a:ext>
            </a:extLst>
          </p:cNvPr>
          <p:cNvSpPr txBox="1"/>
          <p:nvPr/>
        </p:nvSpPr>
        <p:spPr>
          <a:xfrm>
            <a:off x="251520" y="1585798"/>
            <a:ext cx="13177464" cy="5111143"/>
          </a:xfrm>
          <a:prstGeom prst="rect">
            <a:avLst/>
          </a:prstGeom>
          <a:noFill/>
        </p:spPr>
        <p:txBody>
          <a:bodyPr wrap="square" rtlCol="0">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def display(self):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self.front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print("Queue is Empty")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elif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self.rear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self.front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print("Elements in the circular Queue are:")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for i in range(self.front,self.rear+1):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print(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self.queue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else: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print("Elements in the circular queue are:")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for i in range(</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self.front,self.size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print(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self.queue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for i in range(0,self.rear+1):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print(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selff.queue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if(self.rear+1)%</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self.size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self.front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print("Queue is Full")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8" name="TextBox 7">
            <a:extLst>
              <a:ext uri="{FF2B5EF4-FFF2-40B4-BE49-F238E27FC236}">
                <a16:creationId xmlns:a16="http://schemas.microsoft.com/office/drawing/2014/main" xmlns="" id="{3DC72D4B-FEC1-76FF-F9AA-51B09B1C361C}"/>
              </a:ext>
            </a:extLst>
          </p:cNvPr>
          <p:cNvSpPr txBox="1"/>
          <p:nvPr/>
        </p:nvSpPr>
        <p:spPr>
          <a:xfrm>
            <a:off x="323528" y="1090447"/>
            <a:ext cx="7200800" cy="369332"/>
          </a:xfrm>
          <a:prstGeom prst="rect">
            <a:avLst/>
          </a:prstGeom>
          <a:noFill/>
        </p:spPr>
        <p:txBody>
          <a:bodyPr wrap="square" rtlCol="0">
            <a:spAutoFit/>
          </a:bodyPr>
          <a:lstStyle/>
          <a:p>
            <a:r>
              <a:rPr lang="en-US" b="1" dirty="0">
                <a:solidFill>
                  <a:srgbClr val="C00000"/>
                </a:solidFill>
              </a:rPr>
              <a:t>Python program to implement circular queue (</a:t>
            </a:r>
            <a:r>
              <a:rPr lang="en-US" b="1" dirty="0" err="1">
                <a:solidFill>
                  <a:srgbClr val="C00000"/>
                </a:solidFill>
              </a:rPr>
              <a:t>cont</a:t>
            </a:r>
            <a:r>
              <a:rPr lang="en-US" b="1" dirty="0">
                <a:solidFill>
                  <a:srgbClr val="C00000"/>
                </a:solidFill>
              </a:rPr>
              <a:t>….)</a:t>
            </a:r>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10016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C7306C7-4EFC-63F3-795E-07FE60179B3F}"/>
              </a:ext>
            </a:extLst>
          </p:cNvPr>
          <p:cNvSpPr>
            <a:spLocks noGrp="1"/>
          </p:cNvSpPr>
          <p:nvPr>
            <p:ph type="dt" sz="half" idx="10"/>
          </p:nvPr>
        </p:nvSpPr>
        <p:spPr/>
        <p:txBody>
          <a:bodyPr/>
          <a:lstStyle/>
          <a:p>
            <a:fld id="{4DDAD280-C928-4F53-A564-499A5C76E4DD}" type="datetime1">
              <a:rPr lang="en-US" smtClean="0"/>
              <a:pPr/>
              <a:t>11/3/2022</a:t>
            </a:fld>
            <a:endParaRPr lang="en-US"/>
          </a:p>
        </p:txBody>
      </p:sp>
      <p:sp>
        <p:nvSpPr>
          <p:cNvPr id="6" name="Slide Number Placeholder 5">
            <a:extLst>
              <a:ext uri="{FF2B5EF4-FFF2-40B4-BE49-F238E27FC236}">
                <a16:creationId xmlns:a16="http://schemas.microsoft.com/office/drawing/2014/main" xmlns="" id="{340B6952-9A71-F277-64E5-730447856ED3}"/>
              </a:ext>
            </a:extLst>
          </p:cNvPr>
          <p:cNvSpPr>
            <a:spLocks noGrp="1"/>
          </p:cNvSpPr>
          <p:nvPr>
            <p:ph type="sldNum" sz="quarter" idx="12"/>
          </p:nvPr>
        </p:nvSpPr>
        <p:spPr/>
        <p:txBody>
          <a:bodyPr/>
          <a:lstStyle/>
          <a:p>
            <a:fld id="{B6F15528-21DE-4FAA-801E-634DDDAF4B2B}" type="slidenum">
              <a:rPr lang="en-US" smtClean="0"/>
              <a:pPr/>
              <a:t>119</a:t>
            </a:fld>
            <a:endParaRPr lang="en-US"/>
          </a:p>
        </p:txBody>
      </p:sp>
      <p:sp>
        <p:nvSpPr>
          <p:cNvPr id="13" name="Title 1">
            <a:extLst>
              <a:ext uri="{FF2B5EF4-FFF2-40B4-BE49-F238E27FC236}">
                <a16:creationId xmlns:a16="http://schemas.microsoft.com/office/drawing/2014/main" xmlns="" id="{8804FA08-D415-26A9-F9F4-E7DEFD78F02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4" name="Picture 2" descr="E:\NIET\Project\xLogo11.png.pagespeed.ic.pydHLuCQEZ.png">
            <a:extLst>
              <a:ext uri="{FF2B5EF4-FFF2-40B4-BE49-F238E27FC236}">
                <a16:creationId xmlns:a16="http://schemas.microsoft.com/office/drawing/2014/main" xmlns="" id="{39689937-5326-528C-A371-BE4E3EBBF19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TextBox 2">
            <a:extLst>
              <a:ext uri="{FF2B5EF4-FFF2-40B4-BE49-F238E27FC236}">
                <a16:creationId xmlns:a16="http://schemas.microsoft.com/office/drawing/2014/main" xmlns="" id="{E6DAC146-85E3-1B7B-95BB-DA1B20C04A4E}"/>
              </a:ext>
            </a:extLst>
          </p:cNvPr>
          <p:cNvSpPr txBox="1"/>
          <p:nvPr/>
        </p:nvSpPr>
        <p:spPr>
          <a:xfrm>
            <a:off x="539552" y="1998188"/>
            <a:ext cx="4600280" cy="4226798"/>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size=int(input("Enter size of Queue "))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circularQueue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(size)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while True: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getInput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if op==1: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q.enqueue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elif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op==2: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q.dequeue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elif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op==3: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q.display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else: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break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xmlns="" id="{5D3922D4-13A2-6775-166C-6AC53A7EBEDC}"/>
              </a:ext>
            </a:extLst>
          </p:cNvPr>
          <p:cNvSpPr txBox="1"/>
          <p:nvPr/>
        </p:nvSpPr>
        <p:spPr>
          <a:xfrm>
            <a:off x="323528" y="1090447"/>
            <a:ext cx="7272808" cy="369332"/>
          </a:xfrm>
          <a:prstGeom prst="rect">
            <a:avLst/>
          </a:prstGeom>
          <a:noFill/>
        </p:spPr>
        <p:txBody>
          <a:bodyPr wrap="square" rtlCol="0">
            <a:spAutoFit/>
          </a:bodyPr>
          <a:lstStyle/>
          <a:p>
            <a:r>
              <a:rPr lang="en-US" b="1" dirty="0">
                <a:solidFill>
                  <a:srgbClr val="C00000"/>
                </a:solidFill>
              </a:rPr>
              <a:t>Python program to implement circular queue (</a:t>
            </a:r>
            <a:r>
              <a:rPr lang="en-US" b="1" dirty="0" err="1">
                <a:solidFill>
                  <a:srgbClr val="C00000"/>
                </a:solidFill>
              </a:rPr>
              <a:t>cont</a:t>
            </a:r>
            <a:r>
              <a:rPr lang="en-US" b="1" dirty="0">
                <a:solidFill>
                  <a:srgbClr val="C00000"/>
                </a:solidFill>
              </a:rPr>
              <a:t>….)</a:t>
            </a:r>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339408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C71614E-8680-4960-BDD1-AADE2160796C}"/>
              </a:ext>
            </a:extLst>
          </p:cNvPr>
          <p:cNvSpPr>
            <a:spLocks noGrp="1"/>
          </p:cNvSpPr>
          <p:nvPr>
            <p:ph type="dt" sz="half" idx="10"/>
          </p:nvPr>
        </p:nvSpPr>
        <p:spPr/>
        <p:txBody>
          <a:bodyPr/>
          <a:lstStyle/>
          <a:p>
            <a:fld id="{F1F1B674-4286-42B7-8CEA-983B2D1AC5B5}" type="datetime1">
              <a:rPr lang="en-US" smtClean="0"/>
              <a:pPr/>
              <a:t>11/3/2022</a:t>
            </a:fld>
            <a:endParaRPr lang="en-US"/>
          </a:p>
        </p:txBody>
      </p:sp>
      <p:sp>
        <p:nvSpPr>
          <p:cNvPr id="6" name="Slide Number Placeholder 5">
            <a:extLst>
              <a:ext uri="{FF2B5EF4-FFF2-40B4-BE49-F238E27FC236}">
                <a16:creationId xmlns:a16="http://schemas.microsoft.com/office/drawing/2014/main" xmlns="" id="{4DFC0F83-C8EA-48BA-94B4-0B3891E93252}"/>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a:extLst>
              <a:ext uri="{FF2B5EF4-FFF2-40B4-BE49-F238E27FC236}">
                <a16:creationId xmlns:a16="http://schemas.microsoft.com/office/drawing/2014/main" xmlns="" id="{0F572E8A-F873-4C19-BD99-F0925A73B68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i="0" u="none" strike="noStrike" kern="1200" cap="none" spc="0" normalizeH="0" baseline="0" noProof="0" dirty="0">
                <a:ln>
                  <a:noFill/>
                </a:ln>
                <a:solidFill>
                  <a:schemeClr val="dk1"/>
                </a:solidFill>
                <a:effectLst/>
                <a:uLnTx/>
                <a:uFillTx/>
                <a:latin typeface="+mj-lt"/>
                <a:ea typeface="+mn-ea"/>
                <a:cs typeface="+mn-cs"/>
              </a:rPr>
              <a:t>Course</a:t>
            </a:r>
            <a:r>
              <a:rPr kumimoji="0" lang="en-US" sz="3400" i="0" u="none" strike="noStrike" kern="1200" cap="none" spc="0" normalizeH="0" noProof="0" dirty="0">
                <a:ln>
                  <a:noFill/>
                </a:ln>
                <a:solidFill>
                  <a:schemeClr val="dk1"/>
                </a:solidFill>
                <a:effectLst/>
                <a:uLnTx/>
                <a:uFillTx/>
                <a:latin typeface="+mj-lt"/>
                <a:ea typeface="+mn-ea"/>
                <a:cs typeface="+mn-cs"/>
              </a:rPr>
              <a:t> Outcome</a:t>
            </a:r>
            <a:endParaRPr kumimoji="0" lang="en-US" sz="3400" i="0" u="none" strike="noStrike" kern="1200" cap="none" spc="0" normalizeH="0" baseline="0" noProof="0" dirty="0">
              <a:ln>
                <a:noFill/>
              </a:ln>
              <a:solidFill>
                <a:schemeClr val="dk1"/>
              </a:solidFill>
              <a:effectLst/>
              <a:uLnTx/>
              <a:uFillTx/>
              <a:latin typeface="+mj-lt"/>
              <a:ea typeface="+mn-ea"/>
              <a:cs typeface="+mn-cs"/>
            </a:endParaRPr>
          </a:p>
        </p:txBody>
      </p:sp>
      <p:pic>
        <p:nvPicPr>
          <p:cNvPr id="8" name="Picture 2" descr="E:\NIET\Project\xLogo11.png.pagespeed.ic.pydHLuCQEZ.png">
            <a:extLst>
              <a:ext uri="{FF2B5EF4-FFF2-40B4-BE49-F238E27FC236}">
                <a16:creationId xmlns:a16="http://schemas.microsoft.com/office/drawing/2014/main" xmlns="" id="{27301949-D8D9-498F-B89B-E17DAB3E04D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xmlns="" id="{0D71783D-4DD4-4952-85B8-4996D6105682}"/>
              </a:ext>
            </a:extLst>
          </p:cNvPr>
          <p:cNvSpPr/>
          <p:nvPr/>
        </p:nvSpPr>
        <p:spPr>
          <a:xfrm>
            <a:off x="304800" y="1524000"/>
            <a:ext cx="8534400" cy="1785104"/>
          </a:xfrm>
          <a:prstGeom prst="rect">
            <a:avLst/>
          </a:prstGeom>
        </p:spPr>
        <p:txBody>
          <a:bodyPr wrap="square">
            <a:spAutoFit/>
          </a:bodyPr>
          <a:lstStyle/>
          <a:p>
            <a:pPr algn="just"/>
            <a:r>
              <a:rPr lang="en-US" sz="2200" dirty="0"/>
              <a:t>CO2: Describe how stacks, queues, are represented in memory, and identify the alternative implementations of data structures with respect to its performance to solve a real world problem.</a:t>
            </a:r>
          </a:p>
          <a:p>
            <a:pPr algn="just"/>
            <a:endParaRPr lang="en-US" sz="2200" dirty="0"/>
          </a:p>
          <a:p>
            <a:pPr algn="just"/>
            <a:endParaRPr lang="en-IN" sz="2200" dirty="0"/>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500022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8140" y="907104"/>
            <a:ext cx="3347720" cy="444352"/>
          </a:xfrm>
          <a:prstGeom prst="rect">
            <a:avLst/>
          </a:prstGeom>
        </p:spPr>
        <p:txBody>
          <a:bodyPr vert="horz" wrap="square" lIns="0" tIns="13335" rIns="0" bIns="0" rtlCol="0">
            <a:spAutoFit/>
          </a:bodyPr>
          <a:lstStyle/>
          <a:p>
            <a:pPr marL="12700">
              <a:lnSpc>
                <a:spcPct val="100000"/>
              </a:lnSpc>
              <a:spcBef>
                <a:spcPts val="105"/>
              </a:spcBef>
            </a:pPr>
            <a:r>
              <a:rPr sz="2800" b="1" dirty="0">
                <a:latin typeface="+mn-lt"/>
              </a:rPr>
              <a:t>Priority</a:t>
            </a:r>
            <a:r>
              <a:rPr sz="2800" b="1" spc="-70" dirty="0">
                <a:latin typeface="+mn-lt"/>
              </a:rPr>
              <a:t> </a:t>
            </a:r>
            <a:r>
              <a:rPr sz="2800" b="1" dirty="0">
                <a:latin typeface="+mn-lt"/>
              </a:rPr>
              <a:t>Queue</a:t>
            </a:r>
          </a:p>
        </p:txBody>
      </p:sp>
      <p:sp>
        <p:nvSpPr>
          <p:cNvPr id="3" name="object 3"/>
          <p:cNvSpPr txBox="1"/>
          <p:nvPr/>
        </p:nvSpPr>
        <p:spPr>
          <a:xfrm>
            <a:off x="535940" y="1524000"/>
            <a:ext cx="8007984" cy="3591496"/>
          </a:xfrm>
          <a:prstGeom prst="rect">
            <a:avLst/>
          </a:prstGeom>
        </p:spPr>
        <p:txBody>
          <a:bodyPr vert="horz" wrap="square" lIns="0" tIns="67945" rIns="0" bIns="0" rtlCol="0">
            <a:spAutoFit/>
          </a:bodyPr>
          <a:lstStyle/>
          <a:p>
            <a:pPr marL="355600" marR="278130" indent="-342900">
              <a:lnSpc>
                <a:spcPts val="3460"/>
              </a:lnSpc>
              <a:spcBef>
                <a:spcPts val="535"/>
              </a:spcBef>
              <a:buFont typeface="Arial"/>
              <a:buChar char="•"/>
              <a:tabLst>
                <a:tab pos="354965" algn="l"/>
                <a:tab pos="355600" algn="l"/>
              </a:tabLst>
            </a:pPr>
            <a:r>
              <a:rPr sz="2200" dirty="0">
                <a:cs typeface="Calibri"/>
              </a:rPr>
              <a:t>In </a:t>
            </a:r>
            <a:r>
              <a:rPr sz="2200" spc="-5" dirty="0">
                <a:cs typeface="Calibri"/>
              </a:rPr>
              <a:t>priority queue, </a:t>
            </a:r>
            <a:r>
              <a:rPr sz="2200" spc="5" dirty="0">
                <a:cs typeface="Calibri"/>
              </a:rPr>
              <a:t>each </a:t>
            </a:r>
            <a:r>
              <a:rPr sz="2200" spc="-5" dirty="0">
                <a:cs typeface="Calibri"/>
              </a:rPr>
              <a:t>element </a:t>
            </a:r>
            <a:r>
              <a:rPr sz="2200" spc="-10" dirty="0">
                <a:cs typeface="Calibri"/>
              </a:rPr>
              <a:t>is </a:t>
            </a:r>
            <a:r>
              <a:rPr sz="2200" dirty="0">
                <a:cs typeface="Calibri"/>
              </a:rPr>
              <a:t>assigned a  </a:t>
            </a:r>
            <a:r>
              <a:rPr sz="2200" spc="-30" dirty="0">
                <a:cs typeface="Calibri"/>
              </a:rPr>
              <a:t>priority.</a:t>
            </a:r>
            <a:endParaRPr sz="2200" dirty="0">
              <a:cs typeface="Calibri"/>
            </a:endParaRPr>
          </a:p>
          <a:p>
            <a:pPr marL="355600" marR="5080" indent="-342900">
              <a:lnSpc>
                <a:spcPts val="3460"/>
              </a:lnSpc>
              <a:spcBef>
                <a:spcPts val="765"/>
              </a:spcBef>
              <a:buFont typeface="Arial"/>
              <a:buChar char="•"/>
              <a:tabLst>
                <a:tab pos="354965" algn="l"/>
                <a:tab pos="355600" algn="l"/>
              </a:tabLst>
            </a:pPr>
            <a:r>
              <a:rPr sz="2200" dirty="0">
                <a:cs typeface="Calibri"/>
              </a:rPr>
              <a:t>Priority </a:t>
            </a:r>
            <a:r>
              <a:rPr sz="2200" spc="-5" dirty="0">
                <a:cs typeface="Calibri"/>
              </a:rPr>
              <a:t>of </a:t>
            </a:r>
            <a:r>
              <a:rPr sz="2200" dirty="0">
                <a:cs typeface="Calibri"/>
              </a:rPr>
              <a:t>an </a:t>
            </a:r>
            <a:r>
              <a:rPr sz="2200" spc="-5" dirty="0">
                <a:cs typeface="Calibri"/>
              </a:rPr>
              <a:t>element determines </a:t>
            </a:r>
            <a:r>
              <a:rPr sz="2200" dirty="0">
                <a:cs typeface="Calibri"/>
              </a:rPr>
              <a:t>the </a:t>
            </a:r>
            <a:r>
              <a:rPr sz="2200" spc="-15" dirty="0">
                <a:cs typeface="Calibri"/>
              </a:rPr>
              <a:t>order </a:t>
            </a:r>
            <a:r>
              <a:rPr sz="2200" dirty="0">
                <a:cs typeface="Calibri"/>
              </a:rPr>
              <a:t>in  which the </a:t>
            </a:r>
            <a:r>
              <a:rPr sz="2200" spc="-5" dirty="0">
                <a:cs typeface="Calibri"/>
              </a:rPr>
              <a:t>elements will be</a:t>
            </a:r>
            <a:r>
              <a:rPr sz="2200" spc="15" dirty="0">
                <a:cs typeface="Calibri"/>
              </a:rPr>
              <a:t> </a:t>
            </a:r>
            <a:r>
              <a:rPr sz="2200" spc="-10" dirty="0">
                <a:cs typeface="Calibri"/>
              </a:rPr>
              <a:t>processed.</a:t>
            </a:r>
            <a:endParaRPr sz="2200" dirty="0">
              <a:cs typeface="Calibri"/>
            </a:endParaRPr>
          </a:p>
          <a:p>
            <a:pPr marL="355600" indent="-342900">
              <a:lnSpc>
                <a:spcPct val="100000"/>
              </a:lnSpc>
              <a:spcBef>
                <a:spcPts val="330"/>
              </a:spcBef>
              <a:buFont typeface="Arial"/>
              <a:buChar char="•"/>
              <a:tabLst>
                <a:tab pos="354965" algn="l"/>
                <a:tab pos="355600" algn="l"/>
              </a:tabLst>
            </a:pPr>
            <a:r>
              <a:rPr sz="2200" dirty="0">
                <a:cs typeface="Calibri"/>
              </a:rPr>
              <a:t>Rules:</a:t>
            </a:r>
          </a:p>
          <a:p>
            <a:pPr marL="984885" marR="359410" lvl="1" indent="-515620">
              <a:lnSpc>
                <a:spcPts val="3020"/>
              </a:lnSpc>
              <a:spcBef>
                <a:spcPts val="735"/>
              </a:spcBef>
              <a:buAutoNum type="arabicPeriod"/>
              <a:tabLst>
                <a:tab pos="984885" algn="l"/>
                <a:tab pos="985519" algn="l"/>
              </a:tabLst>
            </a:pPr>
            <a:r>
              <a:rPr sz="2200" spc="-5" dirty="0">
                <a:cs typeface="Calibri"/>
              </a:rPr>
              <a:t>An </a:t>
            </a:r>
            <a:r>
              <a:rPr sz="2200" spc="-10" dirty="0">
                <a:cs typeface="Calibri"/>
              </a:rPr>
              <a:t>element </a:t>
            </a:r>
            <a:r>
              <a:rPr sz="2200" spc="-5" dirty="0">
                <a:cs typeface="Calibri"/>
              </a:rPr>
              <a:t>with </a:t>
            </a:r>
            <a:r>
              <a:rPr sz="2200" spc="-10" dirty="0">
                <a:cs typeface="Calibri"/>
              </a:rPr>
              <a:t>higher priority </a:t>
            </a:r>
            <a:r>
              <a:rPr sz="2200" spc="-5" dirty="0">
                <a:cs typeface="Calibri"/>
              </a:rPr>
              <a:t>will </a:t>
            </a:r>
            <a:r>
              <a:rPr sz="2200" spc="-15" dirty="0">
                <a:cs typeface="Calibri"/>
              </a:rPr>
              <a:t>processed  </a:t>
            </a:r>
            <a:r>
              <a:rPr sz="2200" spc="-30" dirty="0">
                <a:cs typeface="Calibri"/>
              </a:rPr>
              <a:t>before </a:t>
            </a:r>
            <a:r>
              <a:rPr sz="2200" dirty="0">
                <a:cs typeface="Calibri"/>
              </a:rPr>
              <a:t>an </a:t>
            </a:r>
            <a:r>
              <a:rPr sz="2200" spc="-10" dirty="0">
                <a:cs typeface="Calibri"/>
              </a:rPr>
              <a:t>element </a:t>
            </a:r>
            <a:r>
              <a:rPr sz="2200" spc="-5" dirty="0">
                <a:cs typeface="Calibri"/>
              </a:rPr>
              <a:t>with a </a:t>
            </a:r>
            <a:r>
              <a:rPr sz="2200" spc="-10" dirty="0">
                <a:cs typeface="Calibri"/>
              </a:rPr>
              <a:t>lower</a:t>
            </a:r>
            <a:r>
              <a:rPr sz="2200" spc="45" dirty="0">
                <a:cs typeface="Calibri"/>
              </a:rPr>
              <a:t> </a:t>
            </a:r>
            <a:r>
              <a:rPr sz="2200" spc="-30" dirty="0">
                <a:cs typeface="Calibri"/>
              </a:rPr>
              <a:t>priority.</a:t>
            </a:r>
            <a:endParaRPr sz="2200" dirty="0">
              <a:cs typeface="Calibri"/>
            </a:endParaRPr>
          </a:p>
          <a:p>
            <a:pPr marL="984885" marR="772795" lvl="1" indent="-515620">
              <a:lnSpc>
                <a:spcPts val="3030"/>
              </a:lnSpc>
              <a:spcBef>
                <a:spcPts val="675"/>
              </a:spcBef>
              <a:buAutoNum type="arabicPeriod"/>
              <a:tabLst>
                <a:tab pos="984885" algn="l"/>
                <a:tab pos="985519" algn="l"/>
              </a:tabLst>
            </a:pPr>
            <a:r>
              <a:rPr sz="2200" spc="-50" dirty="0">
                <a:cs typeface="Calibri"/>
              </a:rPr>
              <a:t>Two </a:t>
            </a:r>
            <a:r>
              <a:rPr sz="2200" spc="-10" dirty="0">
                <a:cs typeface="Calibri"/>
              </a:rPr>
              <a:t>elements </a:t>
            </a:r>
            <a:r>
              <a:rPr sz="2200" spc="-5" dirty="0">
                <a:cs typeface="Calibri"/>
              </a:rPr>
              <a:t>with the same </a:t>
            </a:r>
            <a:r>
              <a:rPr sz="2200" spc="-10" dirty="0">
                <a:cs typeface="Calibri"/>
              </a:rPr>
              <a:t>priority </a:t>
            </a:r>
            <a:r>
              <a:rPr sz="2200" spc="-15" dirty="0">
                <a:cs typeface="Calibri"/>
              </a:rPr>
              <a:t>are  processed </a:t>
            </a:r>
            <a:r>
              <a:rPr sz="2200" spc="-5" dirty="0">
                <a:cs typeface="Calibri"/>
              </a:rPr>
              <a:t>on a </a:t>
            </a:r>
            <a:r>
              <a:rPr sz="2200" spc="-25" dirty="0">
                <a:cs typeface="Calibri"/>
              </a:rPr>
              <a:t>First </a:t>
            </a:r>
            <a:r>
              <a:rPr sz="2200" spc="-10" dirty="0">
                <a:cs typeface="Calibri"/>
              </a:rPr>
              <a:t>Come </a:t>
            </a:r>
            <a:r>
              <a:rPr sz="2200" spc="-25" dirty="0">
                <a:cs typeface="Calibri"/>
              </a:rPr>
              <a:t>First </a:t>
            </a:r>
            <a:r>
              <a:rPr sz="2200" spc="-10" dirty="0">
                <a:cs typeface="Calibri"/>
              </a:rPr>
              <a:t>Serve</a:t>
            </a:r>
            <a:r>
              <a:rPr sz="2200" spc="150" dirty="0">
                <a:cs typeface="Calibri"/>
              </a:rPr>
              <a:t> </a:t>
            </a:r>
            <a:r>
              <a:rPr sz="2200" spc="-10" dirty="0">
                <a:cs typeface="Calibri"/>
              </a:rPr>
              <a:t>basis.</a:t>
            </a:r>
            <a:endParaRPr sz="2200" dirty="0">
              <a:cs typeface="Calibri"/>
            </a:endParaRPr>
          </a:p>
        </p:txBody>
      </p:sp>
      <p:sp>
        <p:nvSpPr>
          <p:cNvPr id="4" name="Date Placeholder 3">
            <a:extLst>
              <a:ext uri="{FF2B5EF4-FFF2-40B4-BE49-F238E27FC236}">
                <a16:creationId xmlns:a16="http://schemas.microsoft.com/office/drawing/2014/main" xmlns="" id="{91BD8699-4F9E-44CC-98D4-DDA7278759A3}"/>
              </a:ext>
            </a:extLst>
          </p:cNvPr>
          <p:cNvSpPr>
            <a:spLocks noGrp="1"/>
          </p:cNvSpPr>
          <p:nvPr>
            <p:ph type="dt" sz="half" idx="10"/>
          </p:nvPr>
        </p:nvSpPr>
        <p:spPr/>
        <p:txBody>
          <a:bodyPr/>
          <a:lstStyle/>
          <a:p>
            <a:fld id="{FC18BAAD-8F5B-429D-850C-340343554C0A}" type="datetime1">
              <a:rPr lang="en-US" smtClean="0"/>
              <a:pPr/>
              <a:t>11/3/2022</a:t>
            </a:fld>
            <a:endParaRPr lang="en-US"/>
          </a:p>
        </p:txBody>
      </p:sp>
      <p:sp>
        <p:nvSpPr>
          <p:cNvPr id="6" name="Slide Number Placeholder 5">
            <a:extLst>
              <a:ext uri="{FF2B5EF4-FFF2-40B4-BE49-F238E27FC236}">
                <a16:creationId xmlns:a16="http://schemas.microsoft.com/office/drawing/2014/main" xmlns="" id="{62E06033-BE4D-47D1-8BFA-21CAC66CF07D}"/>
              </a:ext>
            </a:extLst>
          </p:cNvPr>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a:extLst>
              <a:ext uri="{FF2B5EF4-FFF2-40B4-BE49-F238E27FC236}">
                <a16:creationId xmlns:a16="http://schemas.microsoft.com/office/drawing/2014/main" xmlns="" id="{D3B93F1F-470B-461A-A8AA-E579EB6D0A6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92C4DB6E-5273-4951-89AF-24E6A010941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85C4C7D1-04C1-4925-8C82-DC570862F714}"/>
              </a:ext>
            </a:extLst>
          </p:cNvPr>
          <p:cNvSpPr>
            <a:spLocks noGrp="1"/>
          </p:cNvSpPr>
          <p:nvPr>
            <p:ph type="dt" sz="half" idx="10"/>
          </p:nvPr>
        </p:nvSpPr>
        <p:spPr/>
        <p:txBody>
          <a:bodyPr/>
          <a:lstStyle/>
          <a:p>
            <a:fld id="{57984441-A3E7-48FE-9BED-4E0FA0D5461A}" type="datetime1">
              <a:rPr lang="en-US" smtClean="0"/>
              <a:pPr/>
              <a:t>11/3/2022</a:t>
            </a:fld>
            <a:endParaRPr lang="en-US"/>
          </a:p>
        </p:txBody>
      </p:sp>
      <p:sp>
        <p:nvSpPr>
          <p:cNvPr id="6" name="Slide Number Placeholder 5">
            <a:extLst>
              <a:ext uri="{FF2B5EF4-FFF2-40B4-BE49-F238E27FC236}">
                <a16:creationId xmlns:a16="http://schemas.microsoft.com/office/drawing/2014/main" xmlns="" id="{ED82E378-A906-4BAE-A1BA-9636A4F46214}"/>
              </a:ext>
            </a:extLst>
          </p:cNvPr>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itle 1">
            <a:extLst>
              <a:ext uri="{FF2B5EF4-FFF2-40B4-BE49-F238E27FC236}">
                <a16:creationId xmlns:a16="http://schemas.microsoft.com/office/drawing/2014/main" xmlns="" id="{1FD4EAF0-2B24-4673-947C-BE53C11CB7A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0" name="Picture 2" descr="E:\NIET\Project\xLogo11.png.pagespeed.ic.pydHLuCQEZ.png">
            <a:extLst>
              <a:ext uri="{FF2B5EF4-FFF2-40B4-BE49-F238E27FC236}">
                <a16:creationId xmlns:a16="http://schemas.microsoft.com/office/drawing/2014/main" xmlns="" id="{56A8121F-4353-4131-AE22-3B830F8D1F5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2" name="TextBox 11">
            <a:extLst>
              <a:ext uri="{FF2B5EF4-FFF2-40B4-BE49-F238E27FC236}">
                <a16:creationId xmlns:a16="http://schemas.microsoft.com/office/drawing/2014/main" xmlns="" id="{76A94BB9-48E0-4C6E-9FCD-D6B72C69083E}"/>
              </a:ext>
            </a:extLst>
          </p:cNvPr>
          <p:cNvSpPr txBox="1"/>
          <p:nvPr/>
        </p:nvSpPr>
        <p:spPr>
          <a:xfrm>
            <a:off x="3203848" y="1124744"/>
            <a:ext cx="4601496" cy="477054"/>
          </a:xfrm>
          <a:prstGeom prst="rect">
            <a:avLst/>
          </a:prstGeom>
          <a:noFill/>
        </p:spPr>
        <p:txBody>
          <a:bodyPr wrap="square">
            <a:spAutoFit/>
          </a:bodyPr>
          <a:lstStyle/>
          <a:p>
            <a:r>
              <a:rPr lang="en-IN" sz="2500" b="1" dirty="0">
                <a:latin typeface="+mn-lt"/>
              </a:rPr>
              <a:t>Priority</a:t>
            </a:r>
            <a:r>
              <a:rPr lang="en-IN" sz="2500" b="1" spc="-70" dirty="0">
                <a:latin typeface="+mn-lt"/>
              </a:rPr>
              <a:t> </a:t>
            </a:r>
            <a:r>
              <a:rPr lang="en-IN" sz="2500" b="1" dirty="0">
                <a:latin typeface="+mn-lt"/>
              </a:rPr>
              <a:t>Queue</a:t>
            </a:r>
            <a:endParaRPr lang="en-IN" sz="2500" dirty="0"/>
          </a:p>
        </p:txBody>
      </p:sp>
      <p:graphicFrame>
        <p:nvGraphicFramePr>
          <p:cNvPr id="14" name="Table 13">
            <a:extLst>
              <a:ext uri="{FF2B5EF4-FFF2-40B4-BE49-F238E27FC236}">
                <a16:creationId xmlns:a16="http://schemas.microsoft.com/office/drawing/2014/main" xmlns="" id="{AD64C1E7-A2FC-4D88-8D0F-356F05F42D0F}"/>
              </a:ext>
            </a:extLst>
          </p:cNvPr>
          <p:cNvGraphicFramePr>
            <a:graphicFrameLocks noGrp="1"/>
          </p:cNvGraphicFramePr>
          <p:nvPr>
            <p:extLst>
              <p:ext uri="{D42A27DB-BD31-4B8C-83A1-F6EECF244321}">
                <p14:modId xmlns:p14="http://schemas.microsoft.com/office/powerpoint/2010/main" xmlns="" val="991879601"/>
              </p:ext>
            </p:extLst>
          </p:nvPr>
        </p:nvGraphicFramePr>
        <p:xfrm>
          <a:off x="2623439" y="2036531"/>
          <a:ext cx="2520280" cy="3037698"/>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xmlns="" val="3364028457"/>
                    </a:ext>
                  </a:extLst>
                </a:gridCol>
                <a:gridCol w="1368152">
                  <a:extLst>
                    <a:ext uri="{9D8B030D-6E8A-4147-A177-3AD203B41FA5}">
                      <a16:colId xmlns:a16="http://schemas.microsoft.com/office/drawing/2014/main" xmlns="" val="248063315"/>
                    </a:ext>
                  </a:extLst>
                </a:gridCol>
              </a:tblGrid>
              <a:tr h="394129">
                <a:tc>
                  <a:txBody>
                    <a:bodyPr/>
                    <a:lstStyle/>
                    <a:p>
                      <a:r>
                        <a:rPr lang="en-US" dirty="0"/>
                        <a:t>DATA</a:t>
                      </a:r>
                      <a:endParaRPr lang="en-IN" dirty="0"/>
                    </a:p>
                  </a:txBody>
                  <a:tcPr/>
                </a:tc>
                <a:tc>
                  <a:txBody>
                    <a:bodyPr/>
                    <a:lstStyle/>
                    <a:p>
                      <a:r>
                        <a:rPr lang="en-US" dirty="0"/>
                        <a:t>PRIORTY NUMBER</a:t>
                      </a:r>
                      <a:endParaRPr lang="en-IN" dirty="0"/>
                    </a:p>
                  </a:txBody>
                  <a:tcPr/>
                </a:tc>
                <a:extLst>
                  <a:ext uri="{0D108BD9-81ED-4DB2-BD59-A6C34878D82A}">
                    <a16:rowId xmlns:a16="http://schemas.microsoft.com/office/drawing/2014/main" xmlns="" val="2099300992"/>
                  </a:ext>
                </a:extLst>
              </a:tr>
              <a:tr h="399603">
                <a:tc>
                  <a:txBody>
                    <a:bodyPr/>
                    <a:lstStyle/>
                    <a:p>
                      <a:r>
                        <a:rPr lang="en-US" dirty="0"/>
                        <a:t>A</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xmlns="" val="1352527475"/>
                  </a:ext>
                </a:extLst>
              </a:tr>
              <a:tr h="399603">
                <a:tc>
                  <a:txBody>
                    <a:bodyPr/>
                    <a:lstStyle/>
                    <a:p>
                      <a:r>
                        <a:rPr lang="en-US" dirty="0"/>
                        <a:t>B</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244549125"/>
                  </a:ext>
                </a:extLst>
              </a:tr>
              <a:tr h="399603">
                <a:tc>
                  <a:txBody>
                    <a:bodyPr/>
                    <a:lstStyle/>
                    <a:p>
                      <a:r>
                        <a:rPr lang="en-US" dirty="0"/>
                        <a:t>D</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xmlns="" val="2062586650"/>
                  </a:ext>
                </a:extLst>
              </a:tr>
              <a:tr h="399603">
                <a:tc>
                  <a:txBody>
                    <a:bodyPr/>
                    <a:lstStyle/>
                    <a:p>
                      <a:r>
                        <a:rPr lang="en-US" dirty="0"/>
                        <a:t>E</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xmlns="" val="1360869355"/>
                  </a:ext>
                </a:extLst>
              </a:tr>
              <a:tr h="399603">
                <a:tc>
                  <a:txBody>
                    <a:bodyPr/>
                    <a:lstStyle/>
                    <a:p>
                      <a:r>
                        <a:rPr lang="en-US" dirty="0"/>
                        <a:t>F</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xmlns="" val="666504984"/>
                  </a:ext>
                </a:extLst>
              </a:tr>
              <a:tr h="399603">
                <a:tc>
                  <a:txBody>
                    <a:bodyPr/>
                    <a:lstStyle/>
                    <a:p>
                      <a:r>
                        <a:rPr lang="en-US" dirty="0"/>
                        <a:t>G</a:t>
                      </a:r>
                      <a:endParaRPr lang="en-IN" dirty="0"/>
                    </a:p>
                  </a:txBody>
                  <a:tcPr/>
                </a:tc>
                <a:tc>
                  <a:txBody>
                    <a:bodyPr/>
                    <a:lstStyle/>
                    <a:p>
                      <a:r>
                        <a:rPr lang="en-US" dirty="0"/>
                        <a:t>6</a:t>
                      </a:r>
                      <a:endParaRPr lang="en-IN" dirty="0"/>
                    </a:p>
                  </a:txBody>
                  <a:tcPr/>
                </a:tc>
                <a:extLst>
                  <a:ext uri="{0D108BD9-81ED-4DB2-BD59-A6C34878D82A}">
                    <a16:rowId xmlns:a16="http://schemas.microsoft.com/office/drawing/2014/main" xmlns="" val="1395273548"/>
                  </a:ext>
                </a:extLst>
              </a:tr>
            </a:tbl>
          </a:graphicData>
        </a:graphic>
      </p:graphicFrame>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8523438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2617" y="1127838"/>
            <a:ext cx="5358765" cy="444352"/>
          </a:xfrm>
          <a:prstGeom prst="rect">
            <a:avLst/>
          </a:prstGeom>
        </p:spPr>
        <p:txBody>
          <a:bodyPr vert="horz" wrap="square" lIns="0" tIns="13335" rIns="0" bIns="0" rtlCol="0">
            <a:spAutoFit/>
          </a:bodyPr>
          <a:lstStyle/>
          <a:p>
            <a:pPr marL="12700">
              <a:lnSpc>
                <a:spcPct val="100000"/>
              </a:lnSpc>
              <a:spcBef>
                <a:spcPts val="105"/>
              </a:spcBef>
            </a:pPr>
            <a:r>
              <a:rPr sz="2800" b="1" spc="-40" dirty="0">
                <a:latin typeface="+mn-lt"/>
              </a:rPr>
              <a:t>Types </a:t>
            </a:r>
            <a:r>
              <a:rPr sz="2800" b="1" spc="-5" dirty="0">
                <a:latin typeface="+mn-lt"/>
              </a:rPr>
              <a:t>of </a:t>
            </a:r>
            <a:r>
              <a:rPr sz="2800" b="1" dirty="0">
                <a:latin typeface="+mn-lt"/>
              </a:rPr>
              <a:t>Priority</a:t>
            </a:r>
            <a:r>
              <a:rPr sz="2800" b="1" spc="-20" dirty="0">
                <a:latin typeface="+mn-lt"/>
              </a:rPr>
              <a:t> </a:t>
            </a:r>
            <a:r>
              <a:rPr sz="2800" b="1" dirty="0">
                <a:latin typeface="+mn-lt"/>
              </a:rPr>
              <a:t>Queue</a:t>
            </a:r>
          </a:p>
        </p:txBody>
      </p:sp>
      <p:sp>
        <p:nvSpPr>
          <p:cNvPr id="3" name="object 3"/>
          <p:cNvSpPr txBox="1"/>
          <p:nvPr/>
        </p:nvSpPr>
        <p:spPr>
          <a:xfrm>
            <a:off x="570354" y="2057400"/>
            <a:ext cx="8074659" cy="3026470"/>
          </a:xfrm>
          <a:prstGeom prst="rect">
            <a:avLst/>
          </a:prstGeom>
        </p:spPr>
        <p:txBody>
          <a:bodyPr vert="horz" wrap="square" lIns="0" tIns="114300" rIns="0" bIns="0" rtlCol="0">
            <a:spAutoFit/>
          </a:bodyPr>
          <a:lstStyle/>
          <a:p>
            <a:pPr marL="527685" indent="-515620" algn="just">
              <a:lnSpc>
                <a:spcPct val="100000"/>
              </a:lnSpc>
              <a:spcBef>
                <a:spcPts val="900"/>
              </a:spcBef>
              <a:buAutoNum type="arabicPeriod"/>
              <a:tabLst>
                <a:tab pos="528320" algn="l"/>
              </a:tabLst>
            </a:pPr>
            <a:r>
              <a:rPr sz="2400" b="1" spc="-5" dirty="0">
                <a:cs typeface="Calibri"/>
              </a:rPr>
              <a:t>Ascending Priority</a:t>
            </a:r>
            <a:r>
              <a:rPr sz="2400" b="1" spc="10" dirty="0">
                <a:cs typeface="Calibri"/>
              </a:rPr>
              <a:t> </a:t>
            </a:r>
            <a:r>
              <a:rPr sz="2400" b="1" dirty="0">
                <a:cs typeface="Calibri"/>
              </a:rPr>
              <a:t>Queue</a:t>
            </a:r>
          </a:p>
          <a:p>
            <a:pPr marL="526415" marR="5715" algn="just">
              <a:lnSpc>
                <a:spcPct val="100000"/>
              </a:lnSpc>
              <a:spcBef>
                <a:spcPts val="690"/>
              </a:spcBef>
            </a:pPr>
            <a:r>
              <a:rPr sz="2200" spc="-5" dirty="0">
                <a:cs typeface="Calibri"/>
              </a:rPr>
              <a:t>In this type of </a:t>
            </a:r>
            <a:r>
              <a:rPr sz="2200" spc="-10" dirty="0">
                <a:cs typeface="Calibri"/>
              </a:rPr>
              <a:t>priority </a:t>
            </a:r>
            <a:r>
              <a:rPr sz="2200" spc="-5" dirty="0">
                <a:cs typeface="Calibri"/>
              </a:rPr>
              <a:t>queue, </a:t>
            </a:r>
            <a:r>
              <a:rPr sz="2200" spc="-10" dirty="0">
                <a:cs typeface="Calibri"/>
              </a:rPr>
              <a:t>elements can be  inserted </a:t>
            </a:r>
            <a:r>
              <a:rPr sz="2200" spc="-20" dirty="0">
                <a:cs typeface="Calibri"/>
              </a:rPr>
              <a:t>into any </a:t>
            </a:r>
            <a:r>
              <a:rPr sz="2200" spc="-15" dirty="0">
                <a:cs typeface="Calibri"/>
              </a:rPr>
              <a:t>order</a:t>
            </a:r>
            <a:r>
              <a:rPr sz="2200" spc="600" dirty="0">
                <a:cs typeface="Calibri"/>
              </a:rPr>
              <a:t> </a:t>
            </a:r>
            <a:r>
              <a:rPr sz="2200" dirty="0">
                <a:cs typeface="Calibri"/>
              </a:rPr>
              <a:t>but </a:t>
            </a:r>
            <a:r>
              <a:rPr sz="2200" spc="-10" dirty="0">
                <a:cs typeface="Calibri"/>
              </a:rPr>
              <a:t>only </a:t>
            </a:r>
            <a:r>
              <a:rPr sz="2200" spc="-5" dirty="0">
                <a:cs typeface="Calibri"/>
              </a:rPr>
              <a:t>the </a:t>
            </a:r>
            <a:r>
              <a:rPr sz="2200" spc="-10" dirty="0">
                <a:cs typeface="Calibri"/>
              </a:rPr>
              <a:t>smallest</a:t>
            </a:r>
            <a:r>
              <a:rPr lang="en-US" sz="2200" spc="-10" dirty="0">
                <a:cs typeface="Calibri"/>
              </a:rPr>
              <a:t> priority</a:t>
            </a:r>
            <a:r>
              <a:rPr sz="2200" spc="-10" dirty="0">
                <a:cs typeface="Calibri"/>
              </a:rPr>
              <a:t> element can </a:t>
            </a:r>
            <a:r>
              <a:rPr sz="2200" spc="-5" dirty="0">
                <a:cs typeface="Calibri"/>
              </a:rPr>
              <a:t>be</a:t>
            </a:r>
            <a:r>
              <a:rPr sz="2200" spc="45" dirty="0">
                <a:cs typeface="Calibri"/>
              </a:rPr>
              <a:t> </a:t>
            </a:r>
            <a:r>
              <a:rPr sz="2200" spc="-15" dirty="0">
                <a:cs typeface="Calibri"/>
              </a:rPr>
              <a:t>removed.</a:t>
            </a:r>
            <a:endParaRPr sz="2200" dirty="0">
              <a:cs typeface="Calibri"/>
            </a:endParaRPr>
          </a:p>
          <a:p>
            <a:pPr>
              <a:lnSpc>
                <a:spcPct val="100000"/>
              </a:lnSpc>
              <a:spcBef>
                <a:spcPts val="15"/>
              </a:spcBef>
            </a:pPr>
            <a:endParaRPr sz="4150" dirty="0">
              <a:cs typeface="Times New Roman"/>
            </a:endParaRPr>
          </a:p>
          <a:p>
            <a:pPr marL="527685" indent="-515620" algn="just">
              <a:lnSpc>
                <a:spcPct val="100000"/>
              </a:lnSpc>
              <a:buAutoNum type="arabicPeriod" startAt="2"/>
              <a:tabLst>
                <a:tab pos="528320" algn="l"/>
              </a:tabLst>
            </a:pPr>
            <a:r>
              <a:rPr sz="2400" b="1" spc="-5" dirty="0">
                <a:cs typeface="Calibri"/>
              </a:rPr>
              <a:t>Descending </a:t>
            </a:r>
            <a:r>
              <a:rPr sz="2400" b="1" dirty="0">
                <a:cs typeface="Calibri"/>
              </a:rPr>
              <a:t>Priority</a:t>
            </a:r>
            <a:r>
              <a:rPr sz="2400" b="1" spc="15" dirty="0">
                <a:cs typeface="Calibri"/>
              </a:rPr>
              <a:t> </a:t>
            </a:r>
            <a:r>
              <a:rPr sz="2400" b="1" dirty="0">
                <a:cs typeface="Calibri"/>
              </a:rPr>
              <a:t>Queue</a:t>
            </a:r>
          </a:p>
          <a:p>
            <a:pPr marL="527685" marR="5080" algn="just">
              <a:lnSpc>
                <a:spcPct val="100000"/>
              </a:lnSpc>
              <a:spcBef>
                <a:spcPts val="690"/>
              </a:spcBef>
            </a:pPr>
            <a:r>
              <a:rPr sz="2200" spc="-5" dirty="0">
                <a:cs typeface="Calibri"/>
              </a:rPr>
              <a:t>In this type of </a:t>
            </a:r>
            <a:r>
              <a:rPr sz="2200" spc="-10" dirty="0">
                <a:cs typeface="Calibri"/>
              </a:rPr>
              <a:t>priority </a:t>
            </a:r>
            <a:r>
              <a:rPr sz="2200" spc="-5" dirty="0">
                <a:cs typeface="Calibri"/>
              </a:rPr>
              <a:t>queue, </a:t>
            </a:r>
            <a:r>
              <a:rPr sz="2200" spc="-10" dirty="0">
                <a:cs typeface="Calibri"/>
              </a:rPr>
              <a:t>elements can </a:t>
            </a:r>
            <a:r>
              <a:rPr sz="2200" dirty="0">
                <a:cs typeface="Calibri"/>
              </a:rPr>
              <a:t>be  </a:t>
            </a:r>
            <a:r>
              <a:rPr sz="2200" spc="-10" dirty="0">
                <a:cs typeface="Calibri"/>
              </a:rPr>
              <a:t>inserted </a:t>
            </a:r>
            <a:r>
              <a:rPr sz="2200" spc="-20" dirty="0">
                <a:cs typeface="Calibri"/>
              </a:rPr>
              <a:t>into any </a:t>
            </a:r>
            <a:r>
              <a:rPr sz="2200" spc="-15" dirty="0">
                <a:cs typeface="Calibri"/>
              </a:rPr>
              <a:t>order </a:t>
            </a:r>
            <a:r>
              <a:rPr sz="2200" spc="-10" dirty="0">
                <a:cs typeface="Calibri"/>
              </a:rPr>
              <a:t>but </a:t>
            </a:r>
            <a:r>
              <a:rPr sz="2200" spc="-5" dirty="0">
                <a:cs typeface="Calibri"/>
              </a:rPr>
              <a:t>only the </a:t>
            </a:r>
            <a:r>
              <a:rPr sz="2200" spc="-20" dirty="0">
                <a:cs typeface="Calibri"/>
              </a:rPr>
              <a:t>largest </a:t>
            </a:r>
            <a:r>
              <a:rPr lang="en-US" sz="2200" spc="-20" dirty="0">
                <a:cs typeface="Calibri"/>
              </a:rPr>
              <a:t>priority </a:t>
            </a:r>
            <a:r>
              <a:rPr sz="2200" spc="-10" dirty="0">
                <a:cs typeface="Calibri"/>
              </a:rPr>
              <a:t>element  can </a:t>
            </a:r>
            <a:r>
              <a:rPr sz="2200" spc="-5" dirty="0">
                <a:cs typeface="Calibri"/>
              </a:rPr>
              <a:t>be</a:t>
            </a:r>
            <a:r>
              <a:rPr sz="2200" spc="20" dirty="0">
                <a:cs typeface="Calibri"/>
              </a:rPr>
              <a:t> </a:t>
            </a:r>
            <a:r>
              <a:rPr sz="2200" spc="-15" dirty="0">
                <a:cs typeface="Calibri"/>
              </a:rPr>
              <a:t>removed.</a:t>
            </a:r>
            <a:endParaRPr sz="2200" dirty="0">
              <a:cs typeface="Calibri"/>
            </a:endParaRPr>
          </a:p>
        </p:txBody>
      </p:sp>
      <p:sp>
        <p:nvSpPr>
          <p:cNvPr id="4" name="Date Placeholder 3">
            <a:extLst>
              <a:ext uri="{FF2B5EF4-FFF2-40B4-BE49-F238E27FC236}">
                <a16:creationId xmlns:a16="http://schemas.microsoft.com/office/drawing/2014/main" xmlns="" id="{F8F27F80-B538-4858-AE03-BF8A70E86472}"/>
              </a:ext>
            </a:extLst>
          </p:cNvPr>
          <p:cNvSpPr>
            <a:spLocks noGrp="1"/>
          </p:cNvSpPr>
          <p:nvPr>
            <p:ph type="dt" sz="half" idx="10"/>
          </p:nvPr>
        </p:nvSpPr>
        <p:spPr/>
        <p:txBody>
          <a:bodyPr/>
          <a:lstStyle/>
          <a:p>
            <a:fld id="{84BB791C-93E3-4278-A232-DA14ECAEA0C1}" type="datetime1">
              <a:rPr lang="en-US" smtClean="0"/>
              <a:pPr/>
              <a:t>11/3/2022</a:t>
            </a:fld>
            <a:endParaRPr lang="en-US"/>
          </a:p>
        </p:txBody>
      </p:sp>
      <p:sp>
        <p:nvSpPr>
          <p:cNvPr id="6" name="Slide Number Placeholder 5">
            <a:extLst>
              <a:ext uri="{FF2B5EF4-FFF2-40B4-BE49-F238E27FC236}">
                <a16:creationId xmlns:a16="http://schemas.microsoft.com/office/drawing/2014/main" xmlns="" id="{69C13DD0-657E-44FA-B070-6B260968B147}"/>
              </a:ext>
            </a:extLst>
          </p:cNvPr>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a:extLst>
              <a:ext uri="{FF2B5EF4-FFF2-40B4-BE49-F238E27FC236}">
                <a16:creationId xmlns:a16="http://schemas.microsoft.com/office/drawing/2014/main" xmlns="" id="{2CF6EDDB-D2FF-45F8-B11B-676C4DB22D2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91F457D3-815B-4C22-9E5A-1CF688C11D5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777" y="1447800"/>
            <a:ext cx="8229600" cy="443070"/>
          </a:xfrm>
          <a:prstGeom prst="rect">
            <a:avLst/>
          </a:prstGeom>
        </p:spPr>
        <p:txBody>
          <a:bodyPr vert="horz" wrap="square" lIns="0" tIns="12065" rIns="0" bIns="0" rtlCol="0">
            <a:spAutoFit/>
          </a:bodyPr>
          <a:lstStyle/>
          <a:p>
            <a:pPr marL="13335">
              <a:lnSpc>
                <a:spcPct val="100000"/>
              </a:lnSpc>
              <a:spcBef>
                <a:spcPts val="95"/>
              </a:spcBef>
            </a:pPr>
            <a:r>
              <a:rPr sz="2800" b="1" spc="-35" dirty="0"/>
              <a:t>Array </a:t>
            </a:r>
            <a:r>
              <a:rPr sz="2800" b="1" spc="-20" dirty="0"/>
              <a:t>Representation </a:t>
            </a:r>
            <a:r>
              <a:rPr sz="2800" b="1" spc="-5" dirty="0"/>
              <a:t>of </a:t>
            </a:r>
            <a:r>
              <a:rPr sz="2800" b="1" spc="-10" dirty="0"/>
              <a:t>Priority</a:t>
            </a:r>
            <a:r>
              <a:rPr sz="2800" b="1" spc="45" dirty="0"/>
              <a:t> </a:t>
            </a:r>
            <a:r>
              <a:rPr sz="2800" b="1" spc="-5" dirty="0"/>
              <a:t>Queue</a:t>
            </a:r>
          </a:p>
        </p:txBody>
      </p:sp>
      <p:sp>
        <p:nvSpPr>
          <p:cNvPr id="3" name="object 3"/>
          <p:cNvSpPr txBox="1"/>
          <p:nvPr/>
        </p:nvSpPr>
        <p:spPr>
          <a:xfrm>
            <a:off x="535622" y="2408849"/>
            <a:ext cx="8072755" cy="2481448"/>
          </a:xfrm>
          <a:prstGeom prst="rect">
            <a:avLst/>
          </a:prstGeom>
        </p:spPr>
        <p:txBody>
          <a:bodyPr vert="horz" wrap="square" lIns="0" tIns="110489" rIns="0" bIns="0" rtlCol="0">
            <a:spAutoFit/>
          </a:bodyPr>
          <a:lstStyle/>
          <a:p>
            <a:pPr marL="12700" algn="just">
              <a:lnSpc>
                <a:spcPct val="100000"/>
              </a:lnSpc>
              <a:spcBef>
                <a:spcPts val="869"/>
              </a:spcBef>
            </a:pPr>
            <a:r>
              <a:rPr sz="2400" b="1" u="heavy" spc="-5" dirty="0">
                <a:solidFill>
                  <a:srgbClr val="C0504D"/>
                </a:solidFill>
                <a:uFill>
                  <a:solidFill>
                    <a:srgbClr val="C0504D"/>
                  </a:solidFill>
                </a:uFill>
                <a:cs typeface="Calibri"/>
              </a:rPr>
              <a:t>Insertion</a:t>
            </a:r>
            <a:r>
              <a:rPr sz="2400" b="1" u="heavy" spc="5" dirty="0">
                <a:solidFill>
                  <a:srgbClr val="C0504D"/>
                </a:solidFill>
                <a:uFill>
                  <a:solidFill>
                    <a:srgbClr val="C0504D"/>
                  </a:solidFill>
                </a:uFill>
                <a:cs typeface="Calibri"/>
              </a:rPr>
              <a:t> </a:t>
            </a:r>
            <a:r>
              <a:rPr sz="2400" b="1" u="heavy" spc="-15" dirty="0">
                <a:solidFill>
                  <a:srgbClr val="C0504D"/>
                </a:solidFill>
                <a:uFill>
                  <a:solidFill>
                    <a:srgbClr val="C0504D"/>
                  </a:solidFill>
                </a:uFill>
                <a:cs typeface="Calibri"/>
              </a:rPr>
              <a:t>Operation:</a:t>
            </a:r>
            <a:endParaRPr sz="2400" b="1" dirty="0">
              <a:cs typeface="Calibri"/>
            </a:endParaRPr>
          </a:p>
          <a:p>
            <a:pPr marL="355600" marR="6985" indent="-342900" algn="just">
              <a:lnSpc>
                <a:spcPct val="100000"/>
              </a:lnSpc>
              <a:spcBef>
                <a:spcPts val="770"/>
              </a:spcBef>
              <a:buFont typeface="Arial"/>
              <a:buChar char="•"/>
              <a:tabLst>
                <a:tab pos="355600" algn="l"/>
              </a:tabLst>
            </a:pPr>
            <a:r>
              <a:rPr sz="2200" dirty="0">
                <a:cs typeface="Calibri"/>
              </a:rPr>
              <a:t>While inserting </a:t>
            </a:r>
            <a:r>
              <a:rPr sz="2200" spc="-5" dirty="0">
                <a:cs typeface="Calibri"/>
              </a:rPr>
              <a:t>elements </a:t>
            </a:r>
            <a:r>
              <a:rPr sz="2200" dirty="0">
                <a:cs typeface="Calibri"/>
              </a:rPr>
              <a:t>in </a:t>
            </a:r>
            <a:r>
              <a:rPr sz="2200" spc="-5" dirty="0">
                <a:cs typeface="Calibri"/>
              </a:rPr>
              <a:t>priority </a:t>
            </a:r>
            <a:r>
              <a:rPr sz="2200" dirty="0">
                <a:cs typeface="Calibri"/>
              </a:rPr>
              <a:t>queue </a:t>
            </a:r>
            <a:r>
              <a:rPr sz="2200" spc="-25" dirty="0">
                <a:cs typeface="Calibri"/>
              </a:rPr>
              <a:t>we  </a:t>
            </a:r>
            <a:r>
              <a:rPr sz="2200" dirty="0">
                <a:cs typeface="Calibri"/>
              </a:rPr>
              <a:t>will add it </a:t>
            </a:r>
            <a:r>
              <a:rPr sz="2200" spc="-10" dirty="0">
                <a:cs typeface="Calibri"/>
              </a:rPr>
              <a:t>at </a:t>
            </a:r>
            <a:r>
              <a:rPr sz="2200" dirty="0">
                <a:cs typeface="Calibri"/>
              </a:rPr>
              <a:t>the </a:t>
            </a:r>
            <a:r>
              <a:rPr sz="2200" spc="-10" dirty="0">
                <a:cs typeface="Calibri"/>
              </a:rPr>
              <a:t>appropriate </a:t>
            </a:r>
            <a:r>
              <a:rPr sz="2200" spc="-5" dirty="0">
                <a:cs typeface="Calibri"/>
              </a:rPr>
              <a:t>position  depending </a:t>
            </a:r>
            <a:r>
              <a:rPr sz="2200" dirty="0">
                <a:cs typeface="Calibri"/>
              </a:rPr>
              <a:t>on </a:t>
            </a:r>
            <a:r>
              <a:rPr sz="2200" spc="-5" dirty="0">
                <a:cs typeface="Calibri"/>
              </a:rPr>
              <a:t>its</a:t>
            </a:r>
            <a:r>
              <a:rPr sz="2200" spc="20" dirty="0">
                <a:cs typeface="Calibri"/>
              </a:rPr>
              <a:t> </a:t>
            </a:r>
            <a:r>
              <a:rPr sz="2200" spc="-5" dirty="0">
                <a:cs typeface="Calibri"/>
              </a:rPr>
              <a:t>priority</a:t>
            </a:r>
            <a:endParaRPr lang="en-US" sz="2200" spc="-5" dirty="0">
              <a:cs typeface="Calibri"/>
            </a:endParaRPr>
          </a:p>
          <a:p>
            <a:pPr marL="355600" marR="6985" indent="-342900" algn="just">
              <a:lnSpc>
                <a:spcPct val="100000"/>
              </a:lnSpc>
              <a:spcBef>
                <a:spcPts val="770"/>
              </a:spcBef>
              <a:buFont typeface="Arial"/>
              <a:buChar char="•"/>
              <a:tabLst>
                <a:tab pos="355600" algn="l"/>
              </a:tabLst>
            </a:pPr>
            <a:endParaRPr sz="2200" dirty="0">
              <a:cs typeface="Calibri"/>
            </a:endParaRPr>
          </a:p>
          <a:p>
            <a:pPr marL="355600" marR="5080" indent="-342900" algn="just">
              <a:lnSpc>
                <a:spcPct val="100000"/>
              </a:lnSpc>
              <a:spcBef>
                <a:spcPts val="770"/>
              </a:spcBef>
              <a:buFont typeface="Arial"/>
              <a:buChar char="•"/>
              <a:tabLst>
                <a:tab pos="355600" algn="l"/>
              </a:tabLst>
            </a:pPr>
            <a:r>
              <a:rPr sz="2200" spc="-5" dirty="0">
                <a:cs typeface="Calibri"/>
              </a:rPr>
              <a:t>It is inserted </a:t>
            </a:r>
            <a:r>
              <a:rPr sz="2200" dirty="0">
                <a:cs typeface="Calibri"/>
              </a:rPr>
              <a:t>in </a:t>
            </a:r>
            <a:r>
              <a:rPr sz="2200" spc="-5" dirty="0">
                <a:cs typeface="Calibri"/>
              </a:rPr>
              <a:t>such </a:t>
            </a:r>
            <a:r>
              <a:rPr sz="2200" dirty="0">
                <a:cs typeface="Calibri"/>
              </a:rPr>
              <a:t>a </a:t>
            </a:r>
            <a:r>
              <a:rPr sz="2200" spc="-30" dirty="0">
                <a:cs typeface="Calibri"/>
              </a:rPr>
              <a:t>way </a:t>
            </a:r>
            <a:r>
              <a:rPr sz="2200" spc="-5" dirty="0">
                <a:cs typeface="Calibri"/>
              </a:rPr>
              <a:t>that </a:t>
            </a:r>
            <a:r>
              <a:rPr sz="2200" dirty="0">
                <a:cs typeface="Calibri"/>
              </a:rPr>
              <a:t>the </a:t>
            </a:r>
            <a:r>
              <a:rPr sz="2200" spc="-5" dirty="0">
                <a:cs typeface="Calibri"/>
              </a:rPr>
              <a:t>elements  </a:t>
            </a:r>
            <a:r>
              <a:rPr sz="2200" spc="-10" dirty="0">
                <a:cs typeface="Calibri"/>
              </a:rPr>
              <a:t>are </a:t>
            </a:r>
            <a:r>
              <a:rPr sz="2200" spc="-25" dirty="0">
                <a:cs typeface="Calibri"/>
              </a:rPr>
              <a:t>always </a:t>
            </a:r>
            <a:r>
              <a:rPr sz="2200" spc="-15" dirty="0">
                <a:cs typeface="Calibri"/>
              </a:rPr>
              <a:t>ordered </a:t>
            </a:r>
            <a:r>
              <a:rPr sz="2200" spc="-5" dirty="0">
                <a:cs typeface="Calibri"/>
              </a:rPr>
              <a:t>either in </a:t>
            </a:r>
            <a:r>
              <a:rPr sz="2200" dirty="0">
                <a:cs typeface="Calibri"/>
              </a:rPr>
              <a:t>Ascending or  </a:t>
            </a:r>
            <a:r>
              <a:rPr sz="2200" spc="-5" dirty="0">
                <a:cs typeface="Calibri"/>
              </a:rPr>
              <a:t>descending</a:t>
            </a:r>
            <a:r>
              <a:rPr sz="2200" dirty="0">
                <a:cs typeface="Calibri"/>
              </a:rPr>
              <a:t> </a:t>
            </a:r>
            <a:r>
              <a:rPr sz="2200" spc="-5" dirty="0">
                <a:cs typeface="Calibri"/>
              </a:rPr>
              <a:t>sequence</a:t>
            </a:r>
            <a:endParaRPr sz="2200" dirty="0">
              <a:cs typeface="Calibri"/>
            </a:endParaRPr>
          </a:p>
        </p:txBody>
      </p:sp>
      <p:sp>
        <p:nvSpPr>
          <p:cNvPr id="4" name="Date Placeholder 3">
            <a:extLst>
              <a:ext uri="{FF2B5EF4-FFF2-40B4-BE49-F238E27FC236}">
                <a16:creationId xmlns:a16="http://schemas.microsoft.com/office/drawing/2014/main" xmlns="" id="{AC44D4F6-77A0-432A-BDD8-286BD4736819}"/>
              </a:ext>
            </a:extLst>
          </p:cNvPr>
          <p:cNvSpPr>
            <a:spLocks noGrp="1"/>
          </p:cNvSpPr>
          <p:nvPr>
            <p:ph type="dt" sz="half" idx="10"/>
          </p:nvPr>
        </p:nvSpPr>
        <p:spPr/>
        <p:txBody>
          <a:bodyPr/>
          <a:lstStyle/>
          <a:p>
            <a:fld id="{1DD01243-5B24-4102-A378-C9DCF197395D}" type="datetime1">
              <a:rPr lang="en-US" smtClean="0"/>
              <a:pPr/>
              <a:t>11/3/2022</a:t>
            </a:fld>
            <a:endParaRPr lang="en-US"/>
          </a:p>
        </p:txBody>
      </p:sp>
      <p:sp>
        <p:nvSpPr>
          <p:cNvPr id="6" name="Slide Number Placeholder 5">
            <a:extLst>
              <a:ext uri="{FF2B5EF4-FFF2-40B4-BE49-F238E27FC236}">
                <a16:creationId xmlns:a16="http://schemas.microsoft.com/office/drawing/2014/main" xmlns="" id="{6A785EF9-9418-4109-A158-9892B3D74012}"/>
              </a:ext>
            </a:extLst>
          </p:cNvPr>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a:extLst>
              <a:ext uri="{FF2B5EF4-FFF2-40B4-BE49-F238E27FC236}">
                <a16:creationId xmlns:a16="http://schemas.microsoft.com/office/drawing/2014/main" xmlns="" id="{70E86B53-42A2-4E42-8B7B-7FFD7C5EDAE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AAEF47DC-7881-4C96-AFB0-19D430AC211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98EEBCF-05EE-445E-A3FE-A8F1C29082E2}"/>
              </a:ext>
            </a:extLst>
          </p:cNvPr>
          <p:cNvSpPr>
            <a:spLocks noGrp="1"/>
          </p:cNvSpPr>
          <p:nvPr>
            <p:ph type="dt" sz="half" idx="10"/>
          </p:nvPr>
        </p:nvSpPr>
        <p:spPr/>
        <p:txBody>
          <a:bodyPr/>
          <a:lstStyle/>
          <a:p>
            <a:fld id="{40D3CEC8-C72F-42F8-ACB6-CF369E3F6C06}" type="datetime1">
              <a:rPr lang="en-US" smtClean="0"/>
              <a:pPr/>
              <a:t>11/3/2022</a:t>
            </a:fld>
            <a:endParaRPr lang="en-US"/>
          </a:p>
        </p:txBody>
      </p:sp>
      <p:sp>
        <p:nvSpPr>
          <p:cNvPr id="6" name="Slide Number Placeholder 5">
            <a:extLst>
              <a:ext uri="{FF2B5EF4-FFF2-40B4-BE49-F238E27FC236}">
                <a16:creationId xmlns:a16="http://schemas.microsoft.com/office/drawing/2014/main" xmlns="" id="{A85931E6-BA52-4DDC-AB7A-518360C2DCD7}"/>
              </a:ext>
            </a:extLst>
          </p:cNvPr>
          <p:cNvSpPr>
            <a:spLocks noGrp="1"/>
          </p:cNvSpPr>
          <p:nvPr>
            <p:ph type="sldNum" sz="quarter" idx="12"/>
          </p:nvPr>
        </p:nvSpPr>
        <p:spPr/>
        <p:txBody>
          <a:bodyPr/>
          <a:lstStyle/>
          <a:p>
            <a:fld id="{B6F15528-21DE-4FAA-801E-634DDDAF4B2B}" type="slidenum">
              <a:rPr lang="en-US" smtClean="0"/>
              <a:pPr/>
              <a:t>124</a:t>
            </a:fld>
            <a:endParaRPr lang="en-US" dirty="0"/>
          </a:p>
        </p:txBody>
      </p:sp>
      <p:sp>
        <p:nvSpPr>
          <p:cNvPr id="8" name="Title 1">
            <a:extLst>
              <a:ext uri="{FF2B5EF4-FFF2-40B4-BE49-F238E27FC236}">
                <a16:creationId xmlns:a16="http://schemas.microsoft.com/office/drawing/2014/main" xmlns="" id="{0B7D9A57-2C5F-48E7-AA2F-07E37D6F3AFA}"/>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0" name="Picture 2" descr="E:\NIET\Project\xLogo11.png.pagespeed.ic.pydHLuCQEZ.png">
            <a:extLst>
              <a:ext uri="{FF2B5EF4-FFF2-40B4-BE49-F238E27FC236}">
                <a16:creationId xmlns:a16="http://schemas.microsoft.com/office/drawing/2014/main" xmlns="" id="{378C9657-D4AA-4FF8-81CC-7B7D2203254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2" name="TextBox 11">
            <a:extLst>
              <a:ext uri="{FF2B5EF4-FFF2-40B4-BE49-F238E27FC236}">
                <a16:creationId xmlns:a16="http://schemas.microsoft.com/office/drawing/2014/main" xmlns="" id="{85769B7C-6FB8-47B2-A404-F15D997C57E4}"/>
              </a:ext>
            </a:extLst>
          </p:cNvPr>
          <p:cNvSpPr txBox="1"/>
          <p:nvPr/>
        </p:nvSpPr>
        <p:spPr>
          <a:xfrm>
            <a:off x="971600" y="1196752"/>
            <a:ext cx="7200800" cy="477054"/>
          </a:xfrm>
          <a:prstGeom prst="rect">
            <a:avLst/>
          </a:prstGeom>
          <a:noFill/>
        </p:spPr>
        <p:txBody>
          <a:bodyPr wrap="square">
            <a:spAutoFit/>
          </a:bodyPr>
          <a:lstStyle/>
          <a:p>
            <a:r>
              <a:rPr lang="en-US" sz="2500" b="1" spc="-35" dirty="0"/>
              <a:t>Array </a:t>
            </a:r>
            <a:r>
              <a:rPr lang="en-US" sz="2500" b="1" spc="-20" dirty="0"/>
              <a:t>Insertion </a:t>
            </a:r>
            <a:r>
              <a:rPr lang="en-US" sz="2500" b="1" spc="-5" dirty="0"/>
              <a:t>of Priority</a:t>
            </a:r>
            <a:r>
              <a:rPr lang="en-US" sz="2500" b="1" dirty="0"/>
              <a:t> </a:t>
            </a:r>
            <a:r>
              <a:rPr lang="en-US" sz="2500" b="1" spc="-5" dirty="0"/>
              <a:t>Queue</a:t>
            </a:r>
            <a:endParaRPr lang="en-IN" sz="2500" dirty="0"/>
          </a:p>
        </p:txBody>
      </p:sp>
      <p:graphicFrame>
        <p:nvGraphicFramePr>
          <p:cNvPr id="13" name="Table 13">
            <a:extLst>
              <a:ext uri="{FF2B5EF4-FFF2-40B4-BE49-F238E27FC236}">
                <a16:creationId xmlns:a16="http://schemas.microsoft.com/office/drawing/2014/main" xmlns="" id="{CC56AC0F-BCE0-4C61-A195-2EFE8EBCA210}"/>
              </a:ext>
            </a:extLst>
          </p:cNvPr>
          <p:cNvGraphicFramePr>
            <a:graphicFrameLocks noGrp="1"/>
          </p:cNvGraphicFramePr>
          <p:nvPr>
            <p:extLst>
              <p:ext uri="{D42A27DB-BD31-4B8C-83A1-F6EECF244321}">
                <p14:modId xmlns:p14="http://schemas.microsoft.com/office/powerpoint/2010/main" xmlns="" val="1556830525"/>
              </p:ext>
            </p:extLst>
          </p:nvPr>
        </p:nvGraphicFramePr>
        <p:xfrm>
          <a:off x="457200" y="2270191"/>
          <a:ext cx="2520280" cy="3037698"/>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xmlns="" val="3364028457"/>
                    </a:ext>
                  </a:extLst>
                </a:gridCol>
                <a:gridCol w="1368152">
                  <a:extLst>
                    <a:ext uri="{9D8B030D-6E8A-4147-A177-3AD203B41FA5}">
                      <a16:colId xmlns:a16="http://schemas.microsoft.com/office/drawing/2014/main" xmlns="" val="248063315"/>
                    </a:ext>
                  </a:extLst>
                </a:gridCol>
              </a:tblGrid>
              <a:tr h="394129">
                <a:tc>
                  <a:txBody>
                    <a:bodyPr/>
                    <a:lstStyle/>
                    <a:p>
                      <a:r>
                        <a:rPr lang="en-US" dirty="0"/>
                        <a:t>DATA</a:t>
                      </a:r>
                      <a:endParaRPr lang="en-IN" dirty="0"/>
                    </a:p>
                  </a:txBody>
                  <a:tcPr/>
                </a:tc>
                <a:tc>
                  <a:txBody>
                    <a:bodyPr/>
                    <a:lstStyle/>
                    <a:p>
                      <a:r>
                        <a:rPr lang="en-US" dirty="0"/>
                        <a:t>PRIORTY NUMBER</a:t>
                      </a:r>
                      <a:endParaRPr lang="en-IN" dirty="0"/>
                    </a:p>
                  </a:txBody>
                  <a:tcPr/>
                </a:tc>
                <a:extLst>
                  <a:ext uri="{0D108BD9-81ED-4DB2-BD59-A6C34878D82A}">
                    <a16:rowId xmlns:a16="http://schemas.microsoft.com/office/drawing/2014/main" xmlns="" val="2099300992"/>
                  </a:ext>
                </a:extLst>
              </a:tr>
              <a:tr h="399603">
                <a:tc>
                  <a:txBody>
                    <a:bodyPr/>
                    <a:lstStyle/>
                    <a:p>
                      <a:r>
                        <a:rPr lang="en-US" dirty="0"/>
                        <a:t>A</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xmlns="" val="1352527475"/>
                  </a:ext>
                </a:extLst>
              </a:tr>
              <a:tr h="399603">
                <a:tc>
                  <a:txBody>
                    <a:bodyPr/>
                    <a:lstStyle/>
                    <a:p>
                      <a:r>
                        <a:rPr lang="en-US" dirty="0"/>
                        <a:t>B</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244549125"/>
                  </a:ext>
                </a:extLst>
              </a:tr>
              <a:tr h="399603">
                <a:tc>
                  <a:txBody>
                    <a:bodyPr/>
                    <a:lstStyle/>
                    <a:p>
                      <a:r>
                        <a:rPr lang="en-US" dirty="0"/>
                        <a:t>D</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xmlns="" val="2062586650"/>
                  </a:ext>
                </a:extLst>
              </a:tr>
              <a:tr h="399603">
                <a:tc>
                  <a:txBody>
                    <a:bodyPr/>
                    <a:lstStyle/>
                    <a:p>
                      <a:r>
                        <a:rPr lang="en-US" dirty="0"/>
                        <a:t>E</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xmlns="" val="1360869355"/>
                  </a:ext>
                </a:extLst>
              </a:tr>
              <a:tr h="399603">
                <a:tc>
                  <a:txBody>
                    <a:bodyPr/>
                    <a:lstStyle/>
                    <a:p>
                      <a:r>
                        <a:rPr lang="en-US" dirty="0"/>
                        <a:t>F</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xmlns="" val="666504984"/>
                  </a:ext>
                </a:extLst>
              </a:tr>
              <a:tr h="399603">
                <a:tc>
                  <a:txBody>
                    <a:bodyPr/>
                    <a:lstStyle/>
                    <a:p>
                      <a:r>
                        <a:rPr lang="en-US" dirty="0"/>
                        <a:t>G</a:t>
                      </a:r>
                      <a:endParaRPr lang="en-IN" dirty="0"/>
                    </a:p>
                  </a:txBody>
                  <a:tcPr/>
                </a:tc>
                <a:tc>
                  <a:txBody>
                    <a:bodyPr/>
                    <a:lstStyle/>
                    <a:p>
                      <a:r>
                        <a:rPr lang="en-US" dirty="0"/>
                        <a:t>6</a:t>
                      </a:r>
                      <a:endParaRPr lang="en-IN" dirty="0"/>
                    </a:p>
                  </a:txBody>
                  <a:tcPr/>
                </a:tc>
                <a:extLst>
                  <a:ext uri="{0D108BD9-81ED-4DB2-BD59-A6C34878D82A}">
                    <a16:rowId xmlns:a16="http://schemas.microsoft.com/office/drawing/2014/main" xmlns="" val="1395273548"/>
                  </a:ext>
                </a:extLst>
              </a:tr>
            </a:tbl>
          </a:graphicData>
        </a:graphic>
      </p:graphicFrame>
      <p:cxnSp>
        <p:nvCxnSpPr>
          <p:cNvPr id="15" name="Straight Arrow Connector 14">
            <a:extLst>
              <a:ext uri="{FF2B5EF4-FFF2-40B4-BE49-F238E27FC236}">
                <a16:creationId xmlns:a16="http://schemas.microsoft.com/office/drawing/2014/main" xmlns="" id="{2478D917-F3DF-478C-BFEE-6E10BDCC7041}"/>
              </a:ext>
            </a:extLst>
          </p:cNvPr>
          <p:cNvCxnSpPr/>
          <p:nvPr/>
        </p:nvCxnSpPr>
        <p:spPr>
          <a:xfrm>
            <a:off x="3491880" y="3861048"/>
            <a:ext cx="9437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7" name="Table 13">
            <a:extLst>
              <a:ext uri="{FF2B5EF4-FFF2-40B4-BE49-F238E27FC236}">
                <a16:creationId xmlns:a16="http://schemas.microsoft.com/office/drawing/2014/main" xmlns="" id="{217B49BF-B189-444C-BCCE-8366EC098273}"/>
              </a:ext>
            </a:extLst>
          </p:cNvPr>
          <p:cNvGraphicFramePr>
            <a:graphicFrameLocks noGrp="1"/>
          </p:cNvGraphicFramePr>
          <p:nvPr>
            <p:extLst>
              <p:ext uri="{D42A27DB-BD31-4B8C-83A1-F6EECF244321}">
                <p14:modId xmlns:p14="http://schemas.microsoft.com/office/powerpoint/2010/main" xmlns="" val="28626683"/>
              </p:ext>
            </p:extLst>
          </p:nvPr>
        </p:nvGraphicFramePr>
        <p:xfrm>
          <a:off x="4906382" y="2270191"/>
          <a:ext cx="2520280" cy="3037698"/>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xmlns="" val="3364028457"/>
                    </a:ext>
                  </a:extLst>
                </a:gridCol>
                <a:gridCol w="1368152">
                  <a:extLst>
                    <a:ext uri="{9D8B030D-6E8A-4147-A177-3AD203B41FA5}">
                      <a16:colId xmlns:a16="http://schemas.microsoft.com/office/drawing/2014/main" xmlns="" val="248063315"/>
                    </a:ext>
                  </a:extLst>
                </a:gridCol>
              </a:tblGrid>
              <a:tr h="394129">
                <a:tc>
                  <a:txBody>
                    <a:bodyPr/>
                    <a:lstStyle/>
                    <a:p>
                      <a:r>
                        <a:rPr lang="en-US" dirty="0"/>
                        <a:t>DATA</a:t>
                      </a:r>
                      <a:endParaRPr lang="en-IN" dirty="0"/>
                    </a:p>
                  </a:txBody>
                  <a:tcPr/>
                </a:tc>
                <a:tc>
                  <a:txBody>
                    <a:bodyPr/>
                    <a:lstStyle/>
                    <a:p>
                      <a:r>
                        <a:rPr lang="en-US" dirty="0"/>
                        <a:t>PRIORTY NUMBER</a:t>
                      </a:r>
                      <a:endParaRPr lang="en-IN" dirty="0"/>
                    </a:p>
                  </a:txBody>
                  <a:tcPr/>
                </a:tc>
                <a:extLst>
                  <a:ext uri="{0D108BD9-81ED-4DB2-BD59-A6C34878D82A}">
                    <a16:rowId xmlns:a16="http://schemas.microsoft.com/office/drawing/2014/main" xmlns="" val="2099300992"/>
                  </a:ext>
                </a:extLst>
              </a:tr>
              <a:tr h="399603">
                <a:tc>
                  <a:txBody>
                    <a:bodyPr/>
                    <a:lstStyle/>
                    <a:p>
                      <a:r>
                        <a:rPr lang="en-US" dirty="0"/>
                        <a:t>B</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1352527475"/>
                  </a:ext>
                </a:extLst>
              </a:tr>
              <a:tr h="399603">
                <a:tc>
                  <a:txBody>
                    <a:bodyPr/>
                    <a:lstStyle/>
                    <a:p>
                      <a:r>
                        <a:rPr lang="en-US" dirty="0"/>
                        <a:t>E</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xmlns="" val="244549125"/>
                  </a:ext>
                </a:extLst>
              </a:tr>
              <a:tr h="399603">
                <a:tc>
                  <a:txBody>
                    <a:bodyPr/>
                    <a:lstStyle/>
                    <a:p>
                      <a:r>
                        <a:rPr lang="en-US" dirty="0"/>
                        <a:t>D</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xmlns="" val="2062586650"/>
                  </a:ext>
                </a:extLst>
              </a:tr>
              <a:tr h="399603">
                <a:tc>
                  <a:txBody>
                    <a:bodyPr/>
                    <a:lstStyle/>
                    <a:p>
                      <a:r>
                        <a:rPr lang="en-US" dirty="0"/>
                        <a:t>A</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xmlns="" val="1360869355"/>
                  </a:ext>
                </a:extLst>
              </a:tr>
              <a:tr h="399603">
                <a:tc>
                  <a:txBody>
                    <a:bodyPr/>
                    <a:lstStyle/>
                    <a:p>
                      <a:r>
                        <a:rPr lang="en-US" dirty="0"/>
                        <a:t>G</a:t>
                      </a:r>
                      <a:endParaRPr lang="en-IN" dirty="0"/>
                    </a:p>
                  </a:txBody>
                  <a:tcPr/>
                </a:tc>
                <a:tc>
                  <a:txBody>
                    <a:bodyPr/>
                    <a:lstStyle/>
                    <a:p>
                      <a:r>
                        <a:rPr lang="en-US" dirty="0"/>
                        <a:t>6</a:t>
                      </a:r>
                      <a:endParaRPr lang="en-IN" dirty="0"/>
                    </a:p>
                  </a:txBody>
                  <a:tcPr/>
                </a:tc>
                <a:extLst>
                  <a:ext uri="{0D108BD9-81ED-4DB2-BD59-A6C34878D82A}">
                    <a16:rowId xmlns:a16="http://schemas.microsoft.com/office/drawing/2014/main" xmlns="" val="666504984"/>
                  </a:ext>
                </a:extLst>
              </a:tr>
              <a:tr h="399603">
                <a:tc>
                  <a:txBody>
                    <a:bodyPr/>
                    <a:lstStyle/>
                    <a:p>
                      <a:r>
                        <a:rPr lang="en-US" dirty="0"/>
                        <a:t>F</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xmlns="" val="1395273548"/>
                  </a:ext>
                </a:extLst>
              </a:tr>
            </a:tbl>
          </a:graphicData>
        </a:graphic>
      </p:graphicFrame>
      <p:sp>
        <p:nvSpPr>
          <p:cNvPr id="11" name="Footer Placeholder 10"/>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478822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143000"/>
            <a:ext cx="8229600" cy="443070"/>
          </a:xfrm>
          <a:prstGeom prst="rect">
            <a:avLst/>
          </a:prstGeom>
        </p:spPr>
        <p:txBody>
          <a:bodyPr vert="horz" wrap="square" lIns="0" tIns="12065" rIns="0" bIns="0" rtlCol="0">
            <a:spAutoFit/>
          </a:bodyPr>
          <a:lstStyle/>
          <a:p>
            <a:pPr marL="13335">
              <a:lnSpc>
                <a:spcPct val="100000"/>
              </a:lnSpc>
              <a:spcBef>
                <a:spcPts val="95"/>
              </a:spcBef>
            </a:pPr>
            <a:r>
              <a:rPr sz="2800" b="1" spc="-35" dirty="0">
                <a:latin typeface="+mn-lt"/>
              </a:rPr>
              <a:t>Array </a:t>
            </a:r>
            <a:r>
              <a:rPr sz="2800" b="1" spc="-20" dirty="0">
                <a:latin typeface="+mn-lt"/>
              </a:rPr>
              <a:t>Representation </a:t>
            </a:r>
            <a:r>
              <a:rPr sz="2800" b="1" spc="-5" dirty="0">
                <a:latin typeface="+mn-lt"/>
              </a:rPr>
              <a:t>of </a:t>
            </a:r>
            <a:r>
              <a:rPr sz="2800" b="1" spc="-10" dirty="0">
                <a:latin typeface="+mn-lt"/>
              </a:rPr>
              <a:t>Priority</a:t>
            </a:r>
            <a:r>
              <a:rPr sz="2800" b="1" spc="45" dirty="0">
                <a:latin typeface="+mn-lt"/>
              </a:rPr>
              <a:t> </a:t>
            </a:r>
            <a:r>
              <a:rPr sz="2800" b="1" spc="-5" dirty="0">
                <a:latin typeface="+mn-lt"/>
              </a:rPr>
              <a:t>Queue</a:t>
            </a:r>
          </a:p>
        </p:txBody>
      </p:sp>
      <p:sp>
        <p:nvSpPr>
          <p:cNvPr id="3" name="object 3"/>
          <p:cNvSpPr txBox="1"/>
          <p:nvPr/>
        </p:nvSpPr>
        <p:spPr>
          <a:xfrm>
            <a:off x="536575" y="1834362"/>
            <a:ext cx="8070850" cy="1260600"/>
          </a:xfrm>
          <a:prstGeom prst="rect">
            <a:avLst/>
          </a:prstGeom>
        </p:spPr>
        <p:txBody>
          <a:bodyPr vert="horz" wrap="square" lIns="0" tIns="110489" rIns="0" bIns="0" rtlCol="0">
            <a:spAutoFit/>
          </a:bodyPr>
          <a:lstStyle/>
          <a:p>
            <a:pPr marL="12700">
              <a:lnSpc>
                <a:spcPct val="100000"/>
              </a:lnSpc>
              <a:spcBef>
                <a:spcPts val="869"/>
              </a:spcBef>
            </a:pPr>
            <a:r>
              <a:rPr sz="2400" b="1" u="heavy" spc="-5" dirty="0">
                <a:solidFill>
                  <a:srgbClr val="C0504D"/>
                </a:solidFill>
                <a:uFill>
                  <a:solidFill>
                    <a:srgbClr val="C0504D"/>
                  </a:solidFill>
                </a:uFill>
                <a:cs typeface="Calibri"/>
              </a:rPr>
              <a:t>Deletion</a:t>
            </a:r>
            <a:r>
              <a:rPr sz="2400" b="1" u="heavy" spc="-10" dirty="0">
                <a:solidFill>
                  <a:srgbClr val="C0504D"/>
                </a:solidFill>
                <a:uFill>
                  <a:solidFill>
                    <a:srgbClr val="C0504D"/>
                  </a:solidFill>
                </a:uFill>
                <a:cs typeface="Calibri"/>
              </a:rPr>
              <a:t> </a:t>
            </a:r>
            <a:r>
              <a:rPr sz="2400" b="1" u="heavy" spc="-15" dirty="0">
                <a:solidFill>
                  <a:srgbClr val="C0504D"/>
                </a:solidFill>
                <a:uFill>
                  <a:solidFill>
                    <a:srgbClr val="C0504D"/>
                  </a:solidFill>
                </a:uFill>
                <a:cs typeface="Calibri"/>
              </a:rPr>
              <a:t>Operation:</a:t>
            </a:r>
            <a:endParaRPr sz="2400" b="1" dirty="0">
              <a:cs typeface="Calibri"/>
            </a:endParaRPr>
          </a:p>
          <a:p>
            <a:pPr marL="355600" marR="5080" indent="-342900">
              <a:lnSpc>
                <a:spcPct val="100000"/>
              </a:lnSpc>
              <a:spcBef>
                <a:spcPts val="770"/>
              </a:spcBef>
              <a:buFont typeface="Arial"/>
              <a:buChar char="•"/>
              <a:tabLst>
                <a:tab pos="354965" algn="l"/>
                <a:tab pos="355600" algn="l"/>
                <a:tab pos="1518285" algn="l"/>
                <a:tab pos="3187700" algn="l"/>
                <a:tab pos="3937000" algn="l"/>
                <a:tab pos="5507355" algn="l"/>
                <a:tab pos="6034405" algn="l"/>
                <a:tab pos="6786245" algn="l"/>
                <a:tab pos="7806055" algn="l"/>
              </a:tabLst>
            </a:pPr>
            <a:r>
              <a:rPr sz="2200" dirty="0">
                <a:cs typeface="Calibri"/>
              </a:rPr>
              <a:t>While	</a:t>
            </a:r>
            <a:r>
              <a:rPr sz="2200" spc="5" dirty="0">
                <a:cs typeface="Calibri"/>
              </a:rPr>
              <a:t>d</a:t>
            </a:r>
            <a:r>
              <a:rPr sz="2200" dirty="0">
                <a:cs typeface="Calibri"/>
              </a:rPr>
              <a:t>el</a:t>
            </a:r>
            <a:r>
              <a:rPr sz="2200" spc="-15" dirty="0">
                <a:cs typeface="Calibri"/>
              </a:rPr>
              <a:t>e</a:t>
            </a:r>
            <a:r>
              <a:rPr sz="2200" dirty="0">
                <a:cs typeface="Calibri"/>
              </a:rPr>
              <a:t>t</a:t>
            </a:r>
            <a:r>
              <a:rPr sz="2200" spc="-10" dirty="0">
                <a:cs typeface="Calibri"/>
              </a:rPr>
              <a:t>i</a:t>
            </a:r>
            <a:r>
              <a:rPr sz="2200" spc="-5" dirty="0">
                <a:cs typeface="Calibri"/>
              </a:rPr>
              <a:t>on</a:t>
            </a:r>
            <a:r>
              <a:rPr sz="2200" dirty="0">
                <a:cs typeface="Calibri"/>
              </a:rPr>
              <a:t>,	the	eleme</a:t>
            </a:r>
            <a:r>
              <a:rPr sz="2200" spc="-35" dirty="0">
                <a:cs typeface="Calibri"/>
              </a:rPr>
              <a:t>n</a:t>
            </a:r>
            <a:r>
              <a:rPr sz="2200" dirty="0">
                <a:cs typeface="Calibri"/>
              </a:rPr>
              <a:t>t	</a:t>
            </a:r>
            <a:r>
              <a:rPr sz="2200" spc="-25" dirty="0">
                <a:cs typeface="Calibri"/>
              </a:rPr>
              <a:t>a</a:t>
            </a:r>
            <a:r>
              <a:rPr sz="2200" dirty="0">
                <a:cs typeface="Calibri"/>
              </a:rPr>
              <a:t>t	the	</a:t>
            </a:r>
            <a:r>
              <a:rPr sz="2200" spc="-5" dirty="0">
                <a:cs typeface="Calibri"/>
              </a:rPr>
              <a:t>f</a:t>
            </a:r>
            <a:r>
              <a:rPr sz="2200" spc="-55" dirty="0">
                <a:cs typeface="Calibri"/>
              </a:rPr>
              <a:t>r</a:t>
            </a:r>
            <a:r>
              <a:rPr sz="2200" spc="-5" dirty="0">
                <a:cs typeface="Calibri"/>
              </a:rPr>
              <a:t>o</a:t>
            </a:r>
            <a:r>
              <a:rPr sz="2200" spc="-25" dirty="0">
                <a:cs typeface="Calibri"/>
              </a:rPr>
              <a:t>n</a:t>
            </a:r>
            <a:r>
              <a:rPr sz="2200" dirty="0">
                <a:cs typeface="Calibri"/>
              </a:rPr>
              <a:t>t	</a:t>
            </a:r>
            <a:r>
              <a:rPr sz="2200" spc="-5" dirty="0">
                <a:cs typeface="Calibri"/>
              </a:rPr>
              <a:t>is  </a:t>
            </a:r>
            <a:r>
              <a:rPr sz="2200" spc="-20" dirty="0">
                <a:cs typeface="Calibri"/>
              </a:rPr>
              <a:t>always</a:t>
            </a:r>
            <a:r>
              <a:rPr sz="2200" spc="-15" dirty="0">
                <a:cs typeface="Calibri"/>
              </a:rPr>
              <a:t> </a:t>
            </a:r>
            <a:r>
              <a:rPr sz="2200" spc="-10" dirty="0">
                <a:cs typeface="Calibri"/>
              </a:rPr>
              <a:t>deleted.</a:t>
            </a:r>
            <a:endParaRPr sz="2200" dirty="0">
              <a:cs typeface="Calibri"/>
            </a:endParaRPr>
          </a:p>
        </p:txBody>
      </p:sp>
      <p:sp>
        <p:nvSpPr>
          <p:cNvPr id="4" name="Date Placeholder 3">
            <a:extLst>
              <a:ext uri="{FF2B5EF4-FFF2-40B4-BE49-F238E27FC236}">
                <a16:creationId xmlns:a16="http://schemas.microsoft.com/office/drawing/2014/main" xmlns="" id="{47AC3B9C-B0CB-48B5-9F7D-8C4FC6B5AA60}"/>
              </a:ext>
            </a:extLst>
          </p:cNvPr>
          <p:cNvSpPr>
            <a:spLocks noGrp="1"/>
          </p:cNvSpPr>
          <p:nvPr>
            <p:ph type="dt" sz="half" idx="10"/>
          </p:nvPr>
        </p:nvSpPr>
        <p:spPr/>
        <p:txBody>
          <a:bodyPr/>
          <a:lstStyle/>
          <a:p>
            <a:fld id="{077ACDA9-6415-40F1-B26A-808C41E45676}" type="datetime1">
              <a:rPr lang="en-US" smtClean="0"/>
              <a:pPr/>
              <a:t>11/3/2022</a:t>
            </a:fld>
            <a:endParaRPr lang="en-US"/>
          </a:p>
        </p:txBody>
      </p:sp>
      <p:sp>
        <p:nvSpPr>
          <p:cNvPr id="6" name="Slide Number Placeholder 5">
            <a:extLst>
              <a:ext uri="{FF2B5EF4-FFF2-40B4-BE49-F238E27FC236}">
                <a16:creationId xmlns:a16="http://schemas.microsoft.com/office/drawing/2014/main" xmlns="" id="{41A1076E-275E-4096-AB19-3C6EFB6C4F1B}"/>
              </a:ext>
            </a:extLst>
          </p:cNvPr>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a:extLst>
              <a:ext uri="{FF2B5EF4-FFF2-40B4-BE49-F238E27FC236}">
                <a16:creationId xmlns:a16="http://schemas.microsoft.com/office/drawing/2014/main" xmlns="" id="{1F4E63B3-211A-4C08-B7F9-1CF16E62D93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AF4821CC-86B6-4804-BE56-899C342ECAC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0" name="Table 13">
            <a:extLst>
              <a:ext uri="{FF2B5EF4-FFF2-40B4-BE49-F238E27FC236}">
                <a16:creationId xmlns:a16="http://schemas.microsoft.com/office/drawing/2014/main" xmlns="" id="{30ADD945-B11C-4C86-A256-2D876F01FBD9}"/>
              </a:ext>
            </a:extLst>
          </p:cNvPr>
          <p:cNvGraphicFramePr>
            <a:graphicFrameLocks noGrp="1"/>
          </p:cNvGraphicFramePr>
          <p:nvPr>
            <p:extLst>
              <p:ext uri="{D42A27DB-BD31-4B8C-83A1-F6EECF244321}">
                <p14:modId xmlns:p14="http://schemas.microsoft.com/office/powerpoint/2010/main" xmlns="" val="906552531"/>
              </p:ext>
            </p:extLst>
          </p:nvPr>
        </p:nvGraphicFramePr>
        <p:xfrm>
          <a:off x="2915816" y="3175709"/>
          <a:ext cx="2520280" cy="3037698"/>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xmlns="" val="3364028457"/>
                    </a:ext>
                  </a:extLst>
                </a:gridCol>
                <a:gridCol w="1368152">
                  <a:extLst>
                    <a:ext uri="{9D8B030D-6E8A-4147-A177-3AD203B41FA5}">
                      <a16:colId xmlns:a16="http://schemas.microsoft.com/office/drawing/2014/main" xmlns="" val="248063315"/>
                    </a:ext>
                  </a:extLst>
                </a:gridCol>
              </a:tblGrid>
              <a:tr h="394129">
                <a:tc>
                  <a:txBody>
                    <a:bodyPr/>
                    <a:lstStyle/>
                    <a:p>
                      <a:r>
                        <a:rPr lang="en-US" dirty="0"/>
                        <a:t>DATA</a:t>
                      </a:r>
                      <a:endParaRPr lang="en-IN" dirty="0"/>
                    </a:p>
                  </a:txBody>
                  <a:tcPr/>
                </a:tc>
                <a:tc>
                  <a:txBody>
                    <a:bodyPr/>
                    <a:lstStyle/>
                    <a:p>
                      <a:r>
                        <a:rPr lang="en-US" dirty="0"/>
                        <a:t>PRIORTY NUMBER</a:t>
                      </a:r>
                      <a:endParaRPr lang="en-IN" dirty="0"/>
                    </a:p>
                  </a:txBody>
                  <a:tcPr/>
                </a:tc>
                <a:extLst>
                  <a:ext uri="{0D108BD9-81ED-4DB2-BD59-A6C34878D82A}">
                    <a16:rowId xmlns:a16="http://schemas.microsoft.com/office/drawing/2014/main" xmlns="" val="2099300992"/>
                  </a:ext>
                </a:extLst>
              </a:tr>
              <a:tr h="399603">
                <a:tc>
                  <a:txBody>
                    <a:bodyPr/>
                    <a:lstStyle/>
                    <a:p>
                      <a:r>
                        <a:rPr lang="en-US" dirty="0"/>
                        <a:t>B</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1352527475"/>
                  </a:ext>
                </a:extLst>
              </a:tr>
              <a:tr h="399603">
                <a:tc>
                  <a:txBody>
                    <a:bodyPr/>
                    <a:lstStyle/>
                    <a:p>
                      <a:r>
                        <a:rPr lang="en-US" dirty="0"/>
                        <a:t>E</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xmlns="" val="244549125"/>
                  </a:ext>
                </a:extLst>
              </a:tr>
              <a:tr h="399603">
                <a:tc>
                  <a:txBody>
                    <a:bodyPr/>
                    <a:lstStyle/>
                    <a:p>
                      <a:r>
                        <a:rPr lang="en-US" dirty="0"/>
                        <a:t>D</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xmlns="" val="2062586650"/>
                  </a:ext>
                </a:extLst>
              </a:tr>
              <a:tr h="399603">
                <a:tc>
                  <a:txBody>
                    <a:bodyPr/>
                    <a:lstStyle/>
                    <a:p>
                      <a:r>
                        <a:rPr lang="en-US" dirty="0"/>
                        <a:t>A</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xmlns="" val="1360869355"/>
                  </a:ext>
                </a:extLst>
              </a:tr>
              <a:tr h="399603">
                <a:tc>
                  <a:txBody>
                    <a:bodyPr/>
                    <a:lstStyle/>
                    <a:p>
                      <a:r>
                        <a:rPr lang="en-US" dirty="0"/>
                        <a:t>G</a:t>
                      </a:r>
                      <a:endParaRPr lang="en-IN" dirty="0"/>
                    </a:p>
                  </a:txBody>
                  <a:tcPr/>
                </a:tc>
                <a:tc>
                  <a:txBody>
                    <a:bodyPr/>
                    <a:lstStyle/>
                    <a:p>
                      <a:r>
                        <a:rPr lang="en-US" dirty="0"/>
                        <a:t>6</a:t>
                      </a:r>
                      <a:endParaRPr lang="en-IN" dirty="0"/>
                    </a:p>
                  </a:txBody>
                  <a:tcPr/>
                </a:tc>
                <a:extLst>
                  <a:ext uri="{0D108BD9-81ED-4DB2-BD59-A6C34878D82A}">
                    <a16:rowId xmlns:a16="http://schemas.microsoft.com/office/drawing/2014/main" xmlns="" val="666504984"/>
                  </a:ext>
                </a:extLst>
              </a:tr>
              <a:tr h="399603">
                <a:tc>
                  <a:txBody>
                    <a:bodyPr/>
                    <a:lstStyle/>
                    <a:p>
                      <a:r>
                        <a:rPr lang="en-US" dirty="0"/>
                        <a:t>F</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xmlns="" val="1395273548"/>
                  </a:ext>
                </a:extLst>
              </a:tr>
            </a:tbl>
          </a:graphicData>
        </a:graphic>
      </p:graphicFrame>
      <p:sp>
        <p:nvSpPr>
          <p:cNvPr id="12" name="Arrow: Curved Down 11">
            <a:extLst>
              <a:ext uri="{FF2B5EF4-FFF2-40B4-BE49-F238E27FC236}">
                <a16:creationId xmlns:a16="http://schemas.microsoft.com/office/drawing/2014/main" xmlns="" id="{BCA5CF7E-D878-4853-969E-0B462F4A4EE7}"/>
              </a:ext>
            </a:extLst>
          </p:cNvPr>
          <p:cNvSpPr/>
          <p:nvPr/>
        </p:nvSpPr>
        <p:spPr>
          <a:xfrm>
            <a:off x="5364088" y="3872420"/>
            <a:ext cx="576064" cy="197580"/>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4" name="Arrow: Curved Down 13">
            <a:extLst>
              <a:ext uri="{FF2B5EF4-FFF2-40B4-BE49-F238E27FC236}">
                <a16:creationId xmlns:a16="http://schemas.microsoft.com/office/drawing/2014/main" xmlns="" id="{35D81CE6-83AB-4E12-9F5D-00F5B371D39B}"/>
              </a:ext>
            </a:extLst>
          </p:cNvPr>
          <p:cNvSpPr/>
          <p:nvPr/>
        </p:nvSpPr>
        <p:spPr>
          <a:xfrm>
            <a:off x="5364088" y="4293096"/>
            <a:ext cx="576064" cy="197580"/>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6" name="Arrow: Curved Down 15">
            <a:extLst>
              <a:ext uri="{FF2B5EF4-FFF2-40B4-BE49-F238E27FC236}">
                <a16:creationId xmlns:a16="http://schemas.microsoft.com/office/drawing/2014/main" xmlns="" id="{0C4DE551-FE29-4AF0-B8FC-F3FC9A6BBAE2}"/>
              </a:ext>
            </a:extLst>
          </p:cNvPr>
          <p:cNvSpPr/>
          <p:nvPr/>
        </p:nvSpPr>
        <p:spPr>
          <a:xfrm>
            <a:off x="5364088" y="4733785"/>
            <a:ext cx="576064" cy="197580"/>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8" name="Arrow: Curved Down 17">
            <a:extLst>
              <a:ext uri="{FF2B5EF4-FFF2-40B4-BE49-F238E27FC236}">
                <a16:creationId xmlns:a16="http://schemas.microsoft.com/office/drawing/2014/main" xmlns="" id="{16E4727A-A72F-47DE-82DC-7D5E7250712C}"/>
              </a:ext>
            </a:extLst>
          </p:cNvPr>
          <p:cNvSpPr/>
          <p:nvPr/>
        </p:nvSpPr>
        <p:spPr>
          <a:xfrm>
            <a:off x="5364088" y="5074308"/>
            <a:ext cx="576064" cy="197580"/>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0" name="Arrow: Curved Down 19">
            <a:extLst>
              <a:ext uri="{FF2B5EF4-FFF2-40B4-BE49-F238E27FC236}">
                <a16:creationId xmlns:a16="http://schemas.microsoft.com/office/drawing/2014/main" xmlns="" id="{D8907865-AA38-4BD4-86C3-893835D50B8E}"/>
              </a:ext>
            </a:extLst>
          </p:cNvPr>
          <p:cNvSpPr/>
          <p:nvPr/>
        </p:nvSpPr>
        <p:spPr>
          <a:xfrm>
            <a:off x="5336345" y="5446278"/>
            <a:ext cx="576064" cy="197580"/>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2" name="Arrow: Curved Down 21">
            <a:extLst>
              <a:ext uri="{FF2B5EF4-FFF2-40B4-BE49-F238E27FC236}">
                <a16:creationId xmlns:a16="http://schemas.microsoft.com/office/drawing/2014/main" xmlns="" id="{46331046-A332-4DF9-A63E-DCF4BD55121C}"/>
              </a:ext>
            </a:extLst>
          </p:cNvPr>
          <p:cNvSpPr/>
          <p:nvPr/>
        </p:nvSpPr>
        <p:spPr>
          <a:xfrm>
            <a:off x="5323331" y="5901314"/>
            <a:ext cx="576064" cy="197580"/>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5" name="Footer Placeholder 14"/>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340" y="1052736"/>
            <a:ext cx="8795320" cy="443070"/>
          </a:xfrm>
          <a:prstGeom prst="rect">
            <a:avLst/>
          </a:prstGeom>
        </p:spPr>
        <p:txBody>
          <a:bodyPr vert="horz" wrap="square" lIns="0" tIns="12065" rIns="0" bIns="0" rtlCol="0">
            <a:spAutoFit/>
          </a:bodyPr>
          <a:lstStyle/>
          <a:p>
            <a:pPr marL="13335">
              <a:lnSpc>
                <a:spcPct val="100000"/>
              </a:lnSpc>
              <a:spcBef>
                <a:spcPts val="95"/>
              </a:spcBef>
            </a:pPr>
            <a:r>
              <a:rPr lang="en-US" sz="2800" b="1" spc="-5" dirty="0">
                <a:latin typeface="+mn-lt"/>
              </a:rPr>
              <a:t>Python Program to implement priority queue using List</a:t>
            </a:r>
            <a:endParaRPr sz="2800" b="1" spc="-5" dirty="0">
              <a:latin typeface="+mn-lt"/>
            </a:endParaRPr>
          </a:p>
        </p:txBody>
      </p:sp>
      <p:sp>
        <p:nvSpPr>
          <p:cNvPr id="4" name="Date Placeholder 3">
            <a:extLst>
              <a:ext uri="{FF2B5EF4-FFF2-40B4-BE49-F238E27FC236}">
                <a16:creationId xmlns:a16="http://schemas.microsoft.com/office/drawing/2014/main" xmlns="" id="{47AC3B9C-B0CB-48B5-9F7D-8C4FC6B5AA60}"/>
              </a:ext>
            </a:extLst>
          </p:cNvPr>
          <p:cNvSpPr>
            <a:spLocks noGrp="1"/>
          </p:cNvSpPr>
          <p:nvPr>
            <p:ph type="dt" sz="half" idx="10"/>
          </p:nvPr>
        </p:nvSpPr>
        <p:spPr/>
        <p:txBody>
          <a:bodyPr/>
          <a:lstStyle/>
          <a:p>
            <a:fld id="{99549FD4-C18C-4B6A-8DB6-689D913041D2}" type="datetime1">
              <a:rPr lang="en-US" smtClean="0"/>
              <a:pPr/>
              <a:t>11/3/2022</a:t>
            </a:fld>
            <a:endParaRPr lang="en-US"/>
          </a:p>
        </p:txBody>
      </p:sp>
      <p:sp>
        <p:nvSpPr>
          <p:cNvPr id="6" name="Slide Number Placeholder 5">
            <a:extLst>
              <a:ext uri="{FF2B5EF4-FFF2-40B4-BE49-F238E27FC236}">
                <a16:creationId xmlns:a16="http://schemas.microsoft.com/office/drawing/2014/main" xmlns="" id="{41A1076E-275E-4096-AB19-3C6EFB6C4F1B}"/>
              </a:ext>
            </a:extLst>
          </p:cNvPr>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a:extLst>
              <a:ext uri="{FF2B5EF4-FFF2-40B4-BE49-F238E27FC236}">
                <a16:creationId xmlns:a16="http://schemas.microsoft.com/office/drawing/2014/main" xmlns="" id="{1F4E63B3-211A-4C08-B7F9-1CF16E62D93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AF4821CC-86B6-4804-BE56-899C342ECAC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3" name="Picture 12">
            <a:extLst>
              <a:ext uri="{FF2B5EF4-FFF2-40B4-BE49-F238E27FC236}">
                <a16:creationId xmlns:a16="http://schemas.microsoft.com/office/drawing/2014/main" xmlns="" id="{D649BCFD-3AD9-4449-38D7-CE85A17CF4E6}"/>
              </a:ext>
            </a:extLst>
          </p:cNvPr>
          <p:cNvPicPr>
            <a:picLocks noChangeAspect="1"/>
          </p:cNvPicPr>
          <p:nvPr/>
        </p:nvPicPr>
        <p:blipFill>
          <a:blip r:embed="rId3"/>
          <a:stretch>
            <a:fillRect/>
          </a:stretch>
        </p:blipFill>
        <p:spPr>
          <a:xfrm>
            <a:off x="611560" y="1748864"/>
            <a:ext cx="5184576" cy="3460011"/>
          </a:xfrm>
          <a:prstGeom prst="rect">
            <a:avLst/>
          </a:prstGeom>
        </p:spPr>
      </p:pic>
      <p:sp>
        <p:nvSpPr>
          <p:cNvPr id="15" name="TextBox 14">
            <a:extLst>
              <a:ext uri="{FF2B5EF4-FFF2-40B4-BE49-F238E27FC236}">
                <a16:creationId xmlns:a16="http://schemas.microsoft.com/office/drawing/2014/main" xmlns="" id="{E302EB90-57B0-9794-B0F5-B73DE689BD20}"/>
              </a:ext>
            </a:extLst>
          </p:cNvPr>
          <p:cNvSpPr txBox="1"/>
          <p:nvPr/>
        </p:nvSpPr>
        <p:spPr>
          <a:xfrm>
            <a:off x="457200" y="5459447"/>
            <a:ext cx="7931224" cy="646331"/>
          </a:xfrm>
          <a:prstGeom prst="rect">
            <a:avLst/>
          </a:prstGeom>
          <a:noFill/>
        </p:spPr>
        <p:txBody>
          <a:bodyPr wrap="square" rtlCol="0">
            <a:spAutoFit/>
          </a:bodyPr>
          <a:lstStyle/>
          <a:p>
            <a:r>
              <a:rPr lang="en-US" b="1" dirty="0">
                <a:solidFill>
                  <a:srgbClr val="C00000"/>
                </a:solidFill>
              </a:rPr>
              <a:t>This method is costly. Its not a best way to implement priority queue. Best way to implement it is using priority queue class in python. </a:t>
            </a:r>
          </a:p>
        </p:txBody>
      </p:sp>
      <p:sp>
        <p:nvSpPr>
          <p:cNvPr id="17" name="TextBox 16">
            <a:extLst>
              <a:ext uri="{FF2B5EF4-FFF2-40B4-BE49-F238E27FC236}">
                <a16:creationId xmlns:a16="http://schemas.microsoft.com/office/drawing/2014/main" xmlns="" id="{D4EDCDD5-6520-9AD4-B3DD-996C76AEE601}"/>
              </a:ext>
            </a:extLst>
          </p:cNvPr>
          <p:cNvSpPr txBox="1"/>
          <p:nvPr/>
        </p:nvSpPr>
        <p:spPr>
          <a:xfrm>
            <a:off x="6372200" y="1862743"/>
            <a:ext cx="2376264" cy="923330"/>
          </a:xfrm>
          <a:prstGeom prst="rect">
            <a:avLst/>
          </a:prstGeom>
          <a:noFill/>
        </p:spPr>
        <p:txBody>
          <a:bodyPr wrap="square" rtlCol="0">
            <a:spAutoFit/>
          </a:bodyPr>
          <a:lstStyle/>
          <a:p>
            <a:r>
              <a:rPr lang="en-US" dirty="0"/>
              <a:t>Here we set- </a:t>
            </a:r>
            <a:br>
              <a:rPr lang="en-US" dirty="0"/>
            </a:br>
            <a:r>
              <a:rPr lang="en-US" dirty="0"/>
              <a:t>Lower is the number higher is the priority.</a:t>
            </a:r>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501892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352" y="760072"/>
            <a:ext cx="8579296" cy="873957"/>
          </a:xfrm>
          <a:prstGeom prst="rect">
            <a:avLst/>
          </a:prstGeom>
        </p:spPr>
        <p:txBody>
          <a:bodyPr vert="horz" wrap="square" lIns="0" tIns="12065" rIns="0" bIns="0" rtlCol="0">
            <a:spAutoFit/>
          </a:bodyPr>
          <a:lstStyle/>
          <a:p>
            <a:pPr marL="13335">
              <a:lnSpc>
                <a:spcPct val="100000"/>
              </a:lnSpc>
              <a:spcBef>
                <a:spcPts val="95"/>
              </a:spcBef>
            </a:pPr>
            <a:r>
              <a:rPr lang="en-US" sz="2800" b="1" spc="-5" dirty="0">
                <a:latin typeface="+mn-lt"/>
              </a:rPr>
              <a:t>Python program to implement priority queue using Priority-Queue Class</a:t>
            </a:r>
            <a:endParaRPr sz="2800" b="1" spc="-5" dirty="0">
              <a:latin typeface="+mn-lt"/>
            </a:endParaRPr>
          </a:p>
        </p:txBody>
      </p:sp>
      <p:sp>
        <p:nvSpPr>
          <p:cNvPr id="4" name="Date Placeholder 3">
            <a:extLst>
              <a:ext uri="{FF2B5EF4-FFF2-40B4-BE49-F238E27FC236}">
                <a16:creationId xmlns:a16="http://schemas.microsoft.com/office/drawing/2014/main" xmlns="" id="{47AC3B9C-B0CB-48B5-9F7D-8C4FC6B5AA60}"/>
              </a:ext>
            </a:extLst>
          </p:cNvPr>
          <p:cNvSpPr>
            <a:spLocks noGrp="1"/>
          </p:cNvSpPr>
          <p:nvPr>
            <p:ph type="dt" sz="half" idx="10"/>
          </p:nvPr>
        </p:nvSpPr>
        <p:spPr/>
        <p:txBody>
          <a:bodyPr/>
          <a:lstStyle/>
          <a:p>
            <a:fld id="{C12F5362-E189-4E6B-B170-585F22E7A987}" type="datetime1">
              <a:rPr lang="en-US" smtClean="0"/>
              <a:pPr/>
              <a:t>11/3/2022</a:t>
            </a:fld>
            <a:endParaRPr lang="en-US"/>
          </a:p>
        </p:txBody>
      </p:sp>
      <p:sp>
        <p:nvSpPr>
          <p:cNvPr id="6" name="Slide Number Placeholder 5">
            <a:extLst>
              <a:ext uri="{FF2B5EF4-FFF2-40B4-BE49-F238E27FC236}">
                <a16:creationId xmlns:a16="http://schemas.microsoft.com/office/drawing/2014/main" xmlns="" id="{41A1076E-275E-4096-AB19-3C6EFB6C4F1B}"/>
              </a:ext>
            </a:extLst>
          </p:cNvPr>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a:extLst>
              <a:ext uri="{FF2B5EF4-FFF2-40B4-BE49-F238E27FC236}">
                <a16:creationId xmlns:a16="http://schemas.microsoft.com/office/drawing/2014/main" xmlns="" id="{1F4E63B3-211A-4C08-B7F9-1CF16E62D93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AF4821CC-86B6-4804-BE56-899C342ECAC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 name="Picture 10">
            <a:extLst>
              <a:ext uri="{FF2B5EF4-FFF2-40B4-BE49-F238E27FC236}">
                <a16:creationId xmlns:a16="http://schemas.microsoft.com/office/drawing/2014/main" xmlns="" id="{F3239707-B9E1-D16F-E22F-E217FE62EA48}"/>
              </a:ext>
            </a:extLst>
          </p:cNvPr>
          <p:cNvPicPr>
            <a:picLocks noChangeAspect="1"/>
          </p:cNvPicPr>
          <p:nvPr/>
        </p:nvPicPr>
        <p:blipFill>
          <a:blip r:embed="rId3"/>
          <a:stretch>
            <a:fillRect/>
          </a:stretch>
        </p:blipFill>
        <p:spPr>
          <a:xfrm>
            <a:off x="710208" y="1770664"/>
            <a:ext cx="5842992" cy="4336156"/>
          </a:xfrm>
          <a:prstGeom prst="rect">
            <a:avLst/>
          </a:prstGeom>
        </p:spPr>
      </p:pic>
      <p:sp>
        <p:nvSpPr>
          <p:cNvPr id="13" name="TextBox 12">
            <a:extLst>
              <a:ext uri="{FF2B5EF4-FFF2-40B4-BE49-F238E27FC236}">
                <a16:creationId xmlns:a16="http://schemas.microsoft.com/office/drawing/2014/main" xmlns="" id="{23EEA240-1E3C-359F-A812-243093E9B958}"/>
              </a:ext>
            </a:extLst>
          </p:cNvPr>
          <p:cNvSpPr txBox="1"/>
          <p:nvPr/>
        </p:nvSpPr>
        <p:spPr>
          <a:xfrm>
            <a:off x="6660232" y="2204864"/>
            <a:ext cx="2133600" cy="923330"/>
          </a:xfrm>
          <a:prstGeom prst="rect">
            <a:avLst/>
          </a:prstGeom>
          <a:noFill/>
        </p:spPr>
        <p:txBody>
          <a:bodyPr wrap="square">
            <a:spAutoFit/>
          </a:bodyPr>
          <a:lstStyle/>
          <a:p>
            <a:r>
              <a:rPr lang="en-US" dirty="0"/>
              <a:t>Here we set- </a:t>
            </a:r>
            <a:br>
              <a:rPr lang="en-US" dirty="0"/>
            </a:br>
            <a:r>
              <a:rPr lang="en-US" dirty="0"/>
              <a:t>Lower is the number higher is the priority.</a:t>
            </a:r>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1483293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928" y="1058590"/>
            <a:ext cx="8229600" cy="350737"/>
          </a:xfrm>
          <a:prstGeom prst="rect">
            <a:avLst/>
          </a:prstGeom>
        </p:spPr>
        <p:txBody>
          <a:bodyPr vert="horz" wrap="square" lIns="0" tIns="12065" rIns="0" bIns="0" rtlCol="0">
            <a:spAutoFit/>
          </a:bodyPr>
          <a:lstStyle/>
          <a:p>
            <a:pPr marL="13335">
              <a:lnSpc>
                <a:spcPct val="100000"/>
              </a:lnSpc>
              <a:spcBef>
                <a:spcPts val="95"/>
              </a:spcBef>
            </a:pPr>
            <a:r>
              <a:rPr lang="en-US" sz="2200" b="1" spc="-5" dirty="0">
                <a:latin typeface="+mn-lt"/>
              </a:rPr>
              <a:t>Python Program - Priority Queue implementation using tuple</a:t>
            </a:r>
            <a:endParaRPr sz="2200" b="1" spc="-5" dirty="0">
              <a:latin typeface="+mn-lt"/>
            </a:endParaRPr>
          </a:p>
        </p:txBody>
      </p:sp>
      <p:sp>
        <p:nvSpPr>
          <p:cNvPr id="4" name="Date Placeholder 3">
            <a:extLst>
              <a:ext uri="{FF2B5EF4-FFF2-40B4-BE49-F238E27FC236}">
                <a16:creationId xmlns:a16="http://schemas.microsoft.com/office/drawing/2014/main" xmlns="" id="{47AC3B9C-B0CB-48B5-9F7D-8C4FC6B5AA60}"/>
              </a:ext>
            </a:extLst>
          </p:cNvPr>
          <p:cNvSpPr>
            <a:spLocks noGrp="1"/>
          </p:cNvSpPr>
          <p:nvPr>
            <p:ph type="dt" sz="half" idx="10"/>
          </p:nvPr>
        </p:nvSpPr>
        <p:spPr/>
        <p:txBody>
          <a:bodyPr/>
          <a:lstStyle/>
          <a:p>
            <a:fld id="{C14FB60F-9B41-43E5-A055-A16EC3CDA4C3}" type="datetime1">
              <a:rPr lang="en-US" smtClean="0"/>
              <a:pPr/>
              <a:t>11/3/2022</a:t>
            </a:fld>
            <a:endParaRPr lang="en-US"/>
          </a:p>
        </p:txBody>
      </p:sp>
      <p:sp>
        <p:nvSpPr>
          <p:cNvPr id="6" name="Slide Number Placeholder 5">
            <a:extLst>
              <a:ext uri="{FF2B5EF4-FFF2-40B4-BE49-F238E27FC236}">
                <a16:creationId xmlns:a16="http://schemas.microsoft.com/office/drawing/2014/main" xmlns="" id="{41A1076E-275E-4096-AB19-3C6EFB6C4F1B}"/>
              </a:ext>
            </a:extLst>
          </p:cNvPr>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a:extLst>
              <a:ext uri="{FF2B5EF4-FFF2-40B4-BE49-F238E27FC236}">
                <a16:creationId xmlns:a16="http://schemas.microsoft.com/office/drawing/2014/main" xmlns="" id="{1F4E63B3-211A-4C08-B7F9-1CF16E62D93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AF4821CC-86B6-4804-BE56-899C342ECAC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xmlns="" id="{8FC43111-200E-70F8-7DDC-4BDC612D0C0D}"/>
              </a:ext>
            </a:extLst>
          </p:cNvPr>
          <p:cNvPicPr>
            <a:picLocks noChangeAspect="1"/>
          </p:cNvPicPr>
          <p:nvPr/>
        </p:nvPicPr>
        <p:blipFill>
          <a:blip r:embed="rId3"/>
          <a:stretch>
            <a:fillRect/>
          </a:stretch>
        </p:blipFill>
        <p:spPr>
          <a:xfrm>
            <a:off x="683568" y="2132856"/>
            <a:ext cx="7488832" cy="4099915"/>
          </a:xfrm>
          <a:prstGeom prst="rect">
            <a:avLst/>
          </a:prstGeom>
        </p:spPr>
      </p:pic>
      <p:sp>
        <p:nvSpPr>
          <p:cNvPr id="10" name="TextBox 9">
            <a:extLst>
              <a:ext uri="{FF2B5EF4-FFF2-40B4-BE49-F238E27FC236}">
                <a16:creationId xmlns:a16="http://schemas.microsoft.com/office/drawing/2014/main" xmlns="" id="{48BCFE41-B653-D735-E254-54B32F908A32}"/>
              </a:ext>
            </a:extLst>
          </p:cNvPr>
          <p:cNvSpPr txBox="1"/>
          <p:nvPr/>
        </p:nvSpPr>
        <p:spPr>
          <a:xfrm>
            <a:off x="1447800" y="1484784"/>
            <a:ext cx="6004520" cy="369332"/>
          </a:xfrm>
          <a:prstGeom prst="rect">
            <a:avLst/>
          </a:prstGeom>
          <a:noFill/>
        </p:spPr>
        <p:txBody>
          <a:bodyPr wrap="square" rtlCol="0">
            <a:spAutoFit/>
          </a:bodyPr>
          <a:lstStyle/>
          <a:p>
            <a:pPr algn="ctr"/>
            <a:r>
              <a:rPr lang="en-US" dirty="0">
                <a:solidFill>
                  <a:srgbClr val="C00000"/>
                </a:solidFill>
              </a:rPr>
              <a:t>* Tuple is used to set priority of data</a:t>
            </a:r>
          </a:p>
        </p:txBody>
      </p:sp>
      <p:sp>
        <p:nvSpPr>
          <p:cNvPr id="11" name="Footer Placeholder 10"/>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425312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143000"/>
            <a:ext cx="8229600" cy="443070"/>
          </a:xfrm>
          <a:prstGeom prst="rect">
            <a:avLst/>
          </a:prstGeom>
        </p:spPr>
        <p:txBody>
          <a:bodyPr vert="horz" wrap="square" lIns="0" tIns="12065" rIns="0" bIns="0" rtlCol="0">
            <a:spAutoFit/>
          </a:bodyPr>
          <a:lstStyle/>
          <a:p>
            <a:pPr marL="13335">
              <a:lnSpc>
                <a:spcPct val="100000"/>
              </a:lnSpc>
              <a:spcBef>
                <a:spcPts val="95"/>
              </a:spcBef>
            </a:pPr>
            <a:r>
              <a:rPr lang="en-US" sz="2800" b="1" spc="-5" dirty="0">
                <a:latin typeface="+mn-lt"/>
              </a:rPr>
              <a:t>Application of Priority Queue</a:t>
            </a:r>
            <a:endParaRPr sz="2800" b="1" spc="-5" dirty="0">
              <a:latin typeface="+mn-lt"/>
            </a:endParaRPr>
          </a:p>
        </p:txBody>
      </p:sp>
      <p:sp>
        <p:nvSpPr>
          <p:cNvPr id="4" name="Date Placeholder 3">
            <a:extLst>
              <a:ext uri="{FF2B5EF4-FFF2-40B4-BE49-F238E27FC236}">
                <a16:creationId xmlns:a16="http://schemas.microsoft.com/office/drawing/2014/main" xmlns="" id="{47AC3B9C-B0CB-48B5-9F7D-8C4FC6B5AA60}"/>
              </a:ext>
            </a:extLst>
          </p:cNvPr>
          <p:cNvSpPr>
            <a:spLocks noGrp="1"/>
          </p:cNvSpPr>
          <p:nvPr>
            <p:ph type="dt" sz="half" idx="10"/>
          </p:nvPr>
        </p:nvSpPr>
        <p:spPr/>
        <p:txBody>
          <a:bodyPr/>
          <a:lstStyle/>
          <a:p>
            <a:fld id="{C1FFBC66-A40A-409A-ABC7-2BADD2F6A341}" type="datetime1">
              <a:rPr lang="en-US" smtClean="0"/>
              <a:pPr/>
              <a:t>11/3/2022</a:t>
            </a:fld>
            <a:endParaRPr lang="en-US"/>
          </a:p>
        </p:txBody>
      </p:sp>
      <p:sp>
        <p:nvSpPr>
          <p:cNvPr id="6" name="Slide Number Placeholder 5">
            <a:extLst>
              <a:ext uri="{FF2B5EF4-FFF2-40B4-BE49-F238E27FC236}">
                <a16:creationId xmlns:a16="http://schemas.microsoft.com/office/drawing/2014/main" xmlns="" id="{41A1076E-275E-4096-AB19-3C6EFB6C4F1B}"/>
              </a:ext>
            </a:extLst>
          </p:cNvPr>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a:extLst>
              <a:ext uri="{FF2B5EF4-FFF2-40B4-BE49-F238E27FC236}">
                <a16:creationId xmlns:a16="http://schemas.microsoft.com/office/drawing/2014/main" xmlns="" id="{1F4E63B3-211A-4C08-B7F9-1CF16E62D93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AF4821CC-86B6-4804-BE56-899C342ECAC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7" name="TextBox 16">
            <a:extLst>
              <a:ext uri="{FF2B5EF4-FFF2-40B4-BE49-F238E27FC236}">
                <a16:creationId xmlns:a16="http://schemas.microsoft.com/office/drawing/2014/main" xmlns="" id="{AF10234D-5AF6-431B-B631-6533FAAEA24C}"/>
              </a:ext>
            </a:extLst>
          </p:cNvPr>
          <p:cNvSpPr txBox="1"/>
          <p:nvPr/>
        </p:nvSpPr>
        <p:spPr>
          <a:xfrm>
            <a:off x="251520" y="2021681"/>
            <a:ext cx="8528620" cy="3693319"/>
          </a:xfrm>
          <a:prstGeom prst="rect">
            <a:avLst/>
          </a:prstGeom>
          <a:noFill/>
        </p:spPr>
        <p:txBody>
          <a:bodyPr wrap="square">
            <a:spAutoFit/>
          </a:bodyPr>
          <a:lstStyle/>
          <a:p>
            <a:pPr marL="342900" indent="-342900">
              <a:buFont typeface="+mj-lt"/>
              <a:buAutoNum type="arabicPeriod"/>
            </a:pPr>
            <a:r>
              <a:rPr lang="en-US" dirty="0"/>
              <a:t>Prim's algorithm implementation can be done using priority queues.</a:t>
            </a:r>
          </a:p>
          <a:p>
            <a:pPr marL="342900" indent="-342900">
              <a:buFont typeface="+mj-lt"/>
              <a:buAutoNum type="arabicPeriod"/>
            </a:pPr>
            <a:endParaRPr lang="en-US" dirty="0"/>
          </a:p>
          <a:p>
            <a:pPr marL="342900" indent="-342900">
              <a:buFont typeface="+mj-lt"/>
              <a:buAutoNum type="arabicPeriod"/>
            </a:pPr>
            <a:r>
              <a:rPr lang="en-US" dirty="0"/>
              <a:t>Dijkstra's shortest path algorithm implementation can be done using priority queues.</a:t>
            </a:r>
          </a:p>
          <a:p>
            <a:pPr marL="342900" indent="-342900">
              <a:buFont typeface="+mj-lt"/>
              <a:buAutoNum type="arabicPeriod"/>
            </a:pPr>
            <a:endParaRPr lang="en-US" dirty="0"/>
          </a:p>
          <a:p>
            <a:pPr marL="342900" indent="-342900">
              <a:buFont typeface="+mj-lt"/>
              <a:buAutoNum type="arabicPeriod"/>
            </a:pPr>
            <a:r>
              <a:rPr lang="en-US" dirty="0"/>
              <a:t>A* Search algorithm implementation can be done using priority queues.</a:t>
            </a:r>
          </a:p>
          <a:p>
            <a:pPr marL="342900" indent="-342900">
              <a:buFont typeface="+mj-lt"/>
              <a:buAutoNum type="arabicPeriod"/>
            </a:pPr>
            <a:endParaRPr lang="en-US" dirty="0"/>
          </a:p>
          <a:p>
            <a:pPr marL="342900" indent="-342900">
              <a:buFont typeface="+mj-lt"/>
              <a:buAutoNum type="arabicPeriod"/>
            </a:pPr>
            <a:r>
              <a:rPr lang="en-US" dirty="0"/>
              <a:t>Priority queues are used to sort heaps.</a:t>
            </a:r>
          </a:p>
          <a:p>
            <a:pPr marL="342900" indent="-342900">
              <a:buFont typeface="+mj-lt"/>
              <a:buAutoNum type="arabicPeriod"/>
            </a:pPr>
            <a:endParaRPr lang="en-US" dirty="0"/>
          </a:p>
          <a:p>
            <a:pPr marL="342900" indent="-342900">
              <a:buFont typeface="+mj-lt"/>
              <a:buAutoNum type="arabicPeriod"/>
            </a:pPr>
            <a:r>
              <a:rPr lang="en-US" dirty="0"/>
              <a:t>Priority queues are used in operating system for load balancing and interrupt handling.</a:t>
            </a:r>
          </a:p>
          <a:p>
            <a:pPr marL="342900" indent="-342900">
              <a:buFont typeface="+mj-lt"/>
              <a:buAutoNum type="arabicPeriod"/>
            </a:pPr>
            <a:endParaRPr lang="en-US" dirty="0"/>
          </a:p>
          <a:p>
            <a:pPr marL="342900" indent="-342900">
              <a:buFont typeface="+mj-lt"/>
              <a:buAutoNum type="arabicPeriod"/>
            </a:pPr>
            <a:r>
              <a:rPr lang="en-US" dirty="0"/>
              <a:t>Priority queues are used in </a:t>
            </a:r>
            <a:r>
              <a:rPr lang="en-US" dirty="0" err="1"/>
              <a:t>huffman</a:t>
            </a:r>
            <a:r>
              <a:rPr lang="en-US" dirty="0"/>
              <a:t> codes for data compression.</a:t>
            </a:r>
          </a:p>
          <a:p>
            <a:pPr marL="342900" indent="-342900">
              <a:buFont typeface="+mj-lt"/>
              <a:buAutoNum type="arabicPeriod"/>
            </a:pPr>
            <a:endParaRPr lang="en-US" dirty="0"/>
          </a:p>
          <a:p>
            <a:pPr marL="342900" indent="-342900">
              <a:buFont typeface="+mj-lt"/>
              <a:buAutoNum type="arabicPeriod"/>
            </a:pPr>
            <a:r>
              <a:rPr lang="en-US" dirty="0"/>
              <a:t>In traffic light, depending upon the traffic, the colors will be given priority.</a:t>
            </a:r>
            <a:endParaRPr lang="en-IN" dirty="0"/>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728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8E1521C-B06C-4BEA-A1F9-D455532F189D}"/>
              </a:ext>
            </a:extLst>
          </p:cNvPr>
          <p:cNvSpPr>
            <a:spLocks noGrp="1"/>
          </p:cNvSpPr>
          <p:nvPr>
            <p:ph type="dt" sz="half" idx="10"/>
          </p:nvPr>
        </p:nvSpPr>
        <p:spPr/>
        <p:txBody>
          <a:bodyPr/>
          <a:lstStyle/>
          <a:p>
            <a:fld id="{0194A5F4-C680-4B70-A4BC-9F85DF1A8A66}" type="datetime1">
              <a:rPr lang="en-US" smtClean="0"/>
              <a:pPr/>
              <a:t>11/3/2022</a:t>
            </a:fld>
            <a:endParaRPr lang="en-US"/>
          </a:p>
        </p:txBody>
      </p:sp>
      <p:sp>
        <p:nvSpPr>
          <p:cNvPr id="6" name="Slide Number Placeholder 5">
            <a:extLst>
              <a:ext uri="{FF2B5EF4-FFF2-40B4-BE49-F238E27FC236}">
                <a16:creationId xmlns:a16="http://schemas.microsoft.com/office/drawing/2014/main" xmlns="" id="{C8ABFC71-BFDE-436B-B6E6-155ABBAB9ECF}"/>
              </a:ext>
            </a:extLst>
          </p:cNvPr>
          <p:cNvSpPr>
            <a:spLocks noGrp="1"/>
          </p:cNvSpPr>
          <p:nvPr>
            <p:ph type="sldNum" sz="quarter" idx="12"/>
          </p:nvPr>
        </p:nvSpPr>
        <p:spPr/>
        <p:txBody>
          <a:bodyPr/>
          <a:lstStyle/>
          <a:p>
            <a:fld id="{B6F15528-21DE-4FAA-801E-634DDDAF4B2B}" type="slidenum">
              <a:rPr lang="en-US" smtClean="0"/>
              <a:pPr/>
              <a:t>13</a:t>
            </a:fld>
            <a:endParaRPr lang="en-US"/>
          </a:p>
        </p:txBody>
      </p:sp>
      <p:graphicFrame>
        <p:nvGraphicFramePr>
          <p:cNvPr id="7" name="Table 6">
            <a:extLst>
              <a:ext uri="{FF2B5EF4-FFF2-40B4-BE49-F238E27FC236}">
                <a16:creationId xmlns:a16="http://schemas.microsoft.com/office/drawing/2014/main" xmlns="" id="{D45B736E-9F2F-4B14-9D51-28BDAE5D1D17}"/>
              </a:ext>
            </a:extLst>
          </p:cNvPr>
          <p:cNvGraphicFramePr>
            <a:graphicFrameLocks noGrp="1"/>
          </p:cNvGraphicFramePr>
          <p:nvPr>
            <p:extLst>
              <p:ext uri="{D42A27DB-BD31-4B8C-83A1-F6EECF244321}">
                <p14:modId xmlns:p14="http://schemas.microsoft.com/office/powerpoint/2010/main" xmlns="" val="1434329073"/>
              </p:ext>
            </p:extLst>
          </p:nvPr>
        </p:nvGraphicFramePr>
        <p:xfrm>
          <a:off x="381000" y="1676400"/>
          <a:ext cx="8511482" cy="2081440"/>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xmlns="" val="69073049"/>
                    </a:ext>
                  </a:extLst>
                </a:gridCol>
                <a:gridCol w="1143000">
                  <a:extLst>
                    <a:ext uri="{9D8B030D-6E8A-4147-A177-3AD203B41FA5}">
                      <a16:colId xmlns:a16="http://schemas.microsoft.com/office/drawing/2014/main" xmlns="" val="2831048631"/>
                    </a:ext>
                  </a:extLst>
                </a:gridCol>
                <a:gridCol w="381000">
                  <a:extLst>
                    <a:ext uri="{9D8B030D-6E8A-4147-A177-3AD203B41FA5}">
                      <a16:colId xmlns:a16="http://schemas.microsoft.com/office/drawing/2014/main" xmlns="" val="1887049217"/>
                    </a:ext>
                  </a:extLst>
                </a:gridCol>
                <a:gridCol w="381000">
                  <a:extLst>
                    <a:ext uri="{9D8B030D-6E8A-4147-A177-3AD203B41FA5}">
                      <a16:colId xmlns:a16="http://schemas.microsoft.com/office/drawing/2014/main" xmlns="" val="560706659"/>
                    </a:ext>
                  </a:extLst>
                </a:gridCol>
                <a:gridCol w="412581">
                  <a:extLst>
                    <a:ext uri="{9D8B030D-6E8A-4147-A177-3AD203B41FA5}">
                      <a16:colId xmlns:a16="http://schemas.microsoft.com/office/drawing/2014/main" xmlns="" val="1413811081"/>
                    </a:ext>
                  </a:extLst>
                </a:gridCol>
                <a:gridCol w="632077">
                  <a:extLst>
                    <a:ext uri="{9D8B030D-6E8A-4147-A177-3AD203B41FA5}">
                      <a16:colId xmlns:a16="http://schemas.microsoft.com/office/drawing/2014/main" xmlns="" val="112954256"/>
                    </a:ext>
                  </a:extLst>
                </a:gridCol>
                <a:gridCol w="632077">
                  <a:extLst>
                    <a:ext uri="{9D8B030D-6E8A-4147-A177-3AD203B41FA5}">
                      <a16:colId xmlns:a16="http://schemas.microsoft.com/office/drawing/2014/main" xmlns="" val="3821847876"/>
                    </a:ext>
                  </a:extLst>
                </a:gridCol>
                <a:gridCol w="632077">
                  <a:extLst>
                    <a:ext uri="{9D8B030D-6E8A-4147-A177-3AD203B41FA5}">
                      <a16:colId xmlns:a16="http://schemas.microsoft.com/office/drawing/2014/main" xmlns="" val="578966571"/>
                    </a:ext>
                  </a:extLst>
                </a:gridCol>
                <a:gridCol w="632077">
                  <a:extLst>
                    <a:ext uri="{9D8B030D-6E8A-4147-A177-3AD203B41FA5}">
                      <a16:colId xmlns:a16="http://schemas.microsoft.com/office/drawing/2014/main" xmlns="" val="3013551135"/>
                    </a:ext>
                  </a:extLst>
                </a:gridCol>
                <a:gridCol w="632077">
                  <a:extLst>
                    <a:ext uri="{9D8B030D-6E8A-4147-A177-3AD203B41FA5}">
                      <a16:colId xmlns:a16="http://schemas.microsoft.com/office/drawing/2014/main" xmlns="" val="808212288"/>
                    </a:ext>
                  </a:extLst>
                </a:gridCol>
                <a:gridCol w="632077">
                  <a:extLst>
                    <a:ext uri="{9D8B030D-6E8A-4147-A177-3AD203B41FA5}">
                      <a16:colId xmlns:a16="http://schemas.microsoft.com/office/drawing/2014/main" xmlns="" val="1814990500"/>
                    </a:ext>
                  </a:extLst>
                </a:gridCol>
                <a:gridCol w="632077">
                  <a:extLst>
                    <a:ext uri="{9D8B030D-6E8A-4147-A177-3AD203B41FA5}">
                      <a16:colId xmlns:a16="http://schemas.microsoft.com/office/drawing/2014/main" xmlns="" val="957189071"/>
                    </a:ext>
                  </a:extLst>
                </a:gridCol>
                <a:gridCol w="541781">
                  <a:extLst>
                    <a:ext uri="{9D8B030D-6E8A-4147-A177-3AD203B41FA5}">
                      <a16:colId xmlns:a16="http://schemas.microsoft.com/office/drawing/2014/main" xmlns="" val="3764171559"/>
                    </a:ext>
                  </a:extLst>
                </a:gridCol>
                <a:gridCol w="541781">
                  <a:extLst>
                    <a:ext uri="{9D8B030D-6E8A-4147-A177-3AD203B41FA5}">
                      <a16:colId xmlns:a16="http://schemas.microsoft.com/office/drawing/2014/main" xmlns="" val="1089425641"/>
                    </a:ext>
                  </a:extLst>
                </a:gridCol>
              </a:tblGrid>
              <a:tr h="1053425">
                <a:tc>
                  <a:txBody>
                    <a:bodyPr/>
                    <a:lstStyle/>
                    <a:p>
                      <a:pPr marL="3175" algn="ctr">
                        <a:lnSpc>
                          <a:spcPct val="115000"/>
                        </a:lnSpc>
                        <a:spcAft>
                          <a:spcPts val="0"/>
                        </a:spcAft>
                      </a:pPr>
                      <a:endParaRPr lang="en-US" sz="1800" dirty="0">
                        <a:effectLst/>
                      </a:endParaRPr>
                    </a:p>
                    <a:p>
                      <a:pPr marL="3175" algn="l">
                        <a:lnSpc>
                          <a:spcPct val="115000"/>
                        </a:lnSpc>
                        <a:spcAft>
                          <a:spcPts val="0"/>
                        </a:spcAft>
                      </a:pPr>
                      <a:r>
                        <a:rPr lang="en-US" sz="1800" dirty="0" smtClean="0">
                          <a:effectLst/>
                        </a:rPr>
                        <a:t>Sr</a:t>
                      </a:r>
                      <a:r>
                        <a:rPr lang="en-US" sz="1800" dirty="0">
                          <a:effectLst/>
                        </a:rPr>
                        <a:t>.</a:t>
                      </a:r>
                      <a:endParaRPr lang="en-IN" sz="1800" dirty="0">
                        <a:effectLst/>
                      </a:endParaRPr>
                    </a:p>
                    <a:p>
                      <a:pPr marL="3175" algn="l">
                        <a:lnSpc>
                          <a:spcPct val="106000"/>
                        </a:lnSpc>
                        <a:spcAft>
                          <a:spcPts val="0"/>
                        </a:spcAft>
                      </a:pPr>
                      <a:r>
                        <a:rPr lang="en-US" sz="1800" dirty="0">
                          <a:effectLst/>
                        </a:rPr>
                        <a:t>No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0"/>
                        </a:spcAft>
                      </a:pPr>
                      <a:endParaRPr lang="en-US" sz="1800" dirty="0">
                        <a:effectLst/>
                      </a:endParaRPr>
                    </a:p>
                    <a:p>
                      <a:pPr algn="ctr">
                        <a:lnSpc>
                          <a:spcPct val="106000"/>
                        </a:lnSpc>
                        <a:spcAft>
                          <a:spcPts val="0"/>
                        </a:spcAft>
                      </a:pPr>
                      <a:endParaRPr lang="en-US" sz="1800" dirty="0">
                        <a:effectLst/>
                      </a:endParaRPr>
                    </a:p>
                    <a:p>
                      <a:pPr algn="l">
                        <a:lnSpc>
                          <a:spcPct val="106000"/>
                        </a:lnSpc>
                        <a:spcAft>
                          <a:spcPts val="0"/>
                        </a:spcAft>
                      </a:pPr>
                      <a:r>
                        <a:rPr lang="en-US" sz="1800" dirty="0">
                          <a:effectLst/>
                        </a:rPr>
                        <a:t>Course Outcome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marL="71755" marR="71755" algn="ctr">
                        <a:lnSpc>
                          <a:spcPct val="106000"/>
                        </a:lnSpc>
                        <a:spcAft>
                          <a:spcPts val="0"/>
                        </a:spcAft>
                      </a:pPr>
                      <a:r>
                        <a:rPr lang="en-US" sz="1800" dirty="0">
                          <a:effectLst/>
                        </a:rPr>
                        <a:t>PO1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a:effectLst/>
                        </a:rPr>
                        <a:t>PO2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a:effectLst/>
                        </a:rPr>
                        <a:t>PO3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dirty="0">
                          <a:effectLst/>
                        </a:rPr>
                        <a:t>PO4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dirty="0">
                          <a:effectLst/>
                        </a:rPr>
                        <a:t>PO 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a:effectLst/>
                        </a:rPr>
                        <a:t>PO 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a:effectLst/>
                        </a:rPr>
                        <a:t>PO7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dirty="0">
                          <a:effectLst/>
                        </a:rPr>
                        <a:t>PO8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a:effectLst/>
                        </a:rPr>
                        <a:t>PO 9</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a:effectLst/>
                        </a:rPr>
                        <a:t>PO1 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a:effectLst/>
                        </a:rPr>
                        <a:t>PO1 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800" dirty="0">
                          <a:effectLst/>
                        </a:rPr>
                        <a:t>PO1 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extLst>
                  <a:ext uri="{0D108BD9-81ED-4DB2-BD59-A6C34878D82A}">
                    <a16:rowId xmlns:a16="http://schemas.microsoft.com/office/drawing/2014/main" xmlns="" val="2294676698"/>
                  </a:ext>
                </a:extLst>
              </a:tr>
              <a:tr h="915199">
                <a:tc>
                  <a:txBody>
                    <a:bodyPr/>
                    <a:lstStyle/>
                    <a:p>
                      <a:pPr marL="3175" algn="ctr">
                        <a:lnSpc>
                          <a:spcPct val="106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0"/>
                        </a:spcAft>
                      </a:pPr>
                      <a:r>
                        <a:rPr lang="en-US" sz="1800" dirty="0">
                          <a:effectLst/>
                        </a:rPr>
                        <a:t>CO 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marL="109855" algn="ctr">
                        <a:lnSpc>
                          <a:spcPct val="106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marL="68580" algn="ctr">
                        <a:lnSpc>
                          <a:spcPct val="106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marL="98425" algn="ctr">
                        <a:lnSpc>
                          <a:spcPct val="106000"/>
                        </a:lnSpc>
                        <a:spcAft>
                          <a:spcPts val="0"/>
                        </a:spcAft>
                      </a:pPr>
                      <a:r>
                        <a:rPr lang="en-US" sz="1800" dirty="0">
                          <a:effectLst/>
                        </a:rPr>
                        <a:t>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800" dirty="0">
                          <a:effectLst/>
                        </a:rPr>
                        <a:t>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800" dirty="0">
                          <a:effectLst/>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800" dirty="0">
                          <a:effectLst/>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800" dirty="0">
                          <a:effectLst/>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800" dirty="0">
                          <a:effectLst/>
                        </a:rPr>
                        <a:t>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800" dirty="0">
                          <a:effectLst/>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extLst>
                  <a:ext uri="{0D108BD9-81ED-4DB2-BD59-A6C34878D82A}">
                    <a16:rowId xmlns:a16="http://schemas.microsoft.com/office/drawing/2014/main" xmlns="" val="1380606098"/>
                  </a:ext>
                </a:extLst>
              </a:tr>
            </a:tbl>
          </a:graphicData>
        </a:graphic>
      </p:graphicFrame>
      <p:sp>
        <p:nvSpPr>
          <p:cNvPr id="8" name="Title 1">
            <a:extLst>
              <a:ext uri="{FF2B5EF4-FFF2-40B4-BE49-F238E27FC236}">
                <a16:creationId xmlns:a16="http://schemas.microsoft.com/office/drawing/2014/main" xmlns="" id="{0E15CFE8-FCF6-423A-AF31-56A253FEC02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i="0" u="none" strike="noStrike" kern="1200" cap="none" spc="0" normalizeH="0" noProof="0" dirty="0">
                <a:ln>
                  <a:noFill/>
                </a:ln>
                <a:solidFill>
                  <a:schemeClr val="dk1"/>
                </a:solidFill>
                <a:effectLst/>
                <a:uLnTx/>
                <a:uFillTx/>
                <a:latin typeface="+mn-lt"/>
                <a:ea typeface="+mn-ea"/>
                <a:cs typeface="+mn-cs"/>
              </a:rPr>
              <a:t>CO-PO Mapping</a:t>
            </a:r>
          </a:p>
        </p:txBody>
      </p:sp>
      <p:pic>
        <p:nvPicPr>
          <p:cNvPr id="9" name="Picture 2" descr="E:\NIET\Project\xLogo11.png.pagespeed.ic.pydHLuCQEZ.png">
            <a:extLst>
              <a:ext uri="{FF2B5EF4-FFF2-40B4-BE49-F238E27FC236}">
                <a16:creationId xmlns:a16="http://schemas.microsoft.com/office/drawing/2014/main" xmlns="" id="{24BFB06C-687F-46EC-ACF4-7C0A8421234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2781523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61097" y="1041479"/>
            <a:ext cx="6821805" cy="444352"/>
          </a:xfrm>
          <a:prstGeom prst="rect">
            <a:avLst/>
          </a:prstGeom>
        </p:spPr>
        <p:txBody>
          <a:bodyPr vert="horz" wrap="square" lIns="0" tIns="13335" rIns="0" bIns="0" rtlCol="0">
            <a:spAutoFit/>
          </a:bodyPr>
          <a:lstStyle/>
          <a:p>
            <a:pPr marL="12700">
              <a:lnSpc>
                <a:spcPct val="100000"/>
              </a:lnSpc>
              <a:spcBef>
                <a:spcPts val="105"/>
              </a:spcBef>
            </a:pPr>
            <a:r>
              <a:rPr sz="2800" b="1" dirty="0"/>
              <a:t>Deque / </a:t>
            </a:r>
            <a:r>
              <a:rPr sz="2800" b="1" spc="-5" dirty="0"/>
              <a:t>Double </a:t>
            </a:r>
            <a:r>
              <a:rPr sz="2800" b="1" dirty="0"/>
              <a:t>Ended</a:t>
            </a:r>
            <a:r>
              <a:rPr sz="2800" b="1" spc="-70" dirty="0"/>
              <a:t> </a:t>
            </a:r>
            <a:r>
              <a:rPr sz="2800" b="1" dirty="0"/>
              <a:t>Queue</a:t>
            </a:r>
          </a:p>
        </p:txBody>
      </p:sp>
      <p:sp>
        <p:nvSpPr>
          <p:cNvPr id="3" name="object 3"/>
          <p:cNvSpPr txBox="1"/>
          <p:nvPr/>
        </p:nvSpPr>
        <p:spPr>
          <a:xfrm>
            <a:off x="393290" y="1958694"/>
            <a:ext cx="8750710" cy="3706784"/>
          </a:xfrm>
          <a:prstGeom prst="rect">
            <a:avLst/>
          </a:prstGeom>
        </p:spPr>
        <p:txBody>
          <a:bodyPr vert="horz" wrap="square" lIns="0" tIns="13335" rIns="0" bIns="0" rtlCol="0">
            <a:spAutoFit/>
          </a:bodyPr>
          <a:lstStyle/>
          <a:p>
            <a:pPr marL="355600" marR="316865" indent="-342900">
              <a:lnSpc>
                <a:spcPct val="100000"/>
              </a:lnSpc>
              <a:spcBef>
                <a:spcPts val="105"/>
              </a:spcBef>
              <a:buFont typeface="Arial"/>
              <a:buChar char="•"/>
              <a:tabLst>
                <a:tab pos="354965" algn="l"/>
                <a:tab pos="355600" algn="l"/>
              </a:tabLst>
            </a:pPr>
            <a:r>
              <a:rPr sz="2200" dirty="0">
                <a:cs typeface="Calibri"/>
              </a:rPr>
              <a:t>A </a:t>
            </a:r>
            <a:r>
              <a:rPr sz="2200" spc="-15" dirty="0">
                <a:cs typeface="Calibri"/>
              </a:rPr>
              <a:t>list </a:t>
            </a:r>
            <a:r>
              <a:rPr sz="2200" dirty="0">
                <a:cs typeface="Calibri"/>
              </a:rPr>
              <a:t>in which </a:t>
            </a:r>
            <a:r>
              <a:rPr sz="2200" spc="-5" dirty="0">
                <a:cs typeface="Calibri"/>
              </a:rPr>
              <a:t>elements </a:t>
            </a:r>
            <a:r>
              <a:rPr sz="2200" spc="-10" dirty="0">
                <a:cs typeface="Calibri"/>
              </a:rPr>
              <a:t>can </a:t>
            </a:r>
            <a:r>
              <a:rPr sz="2200" dirty="0">
                <a:cs typeface="Calibri"/>
              </a:rPr>
              <a:t>be </a:t>
            </a:r>
            <a:r>
              <a:rPr sz="2200" spc="-10" dirty="0">
                <a:cs typeface="Calibri"/>
              </a:rPr>
              <a:t>inserted </a:t>
            </a:r>
            <a:r>
              <a:rPr sz="2200" spc="-5" dirty="0">
                <a:cs typeface="Calibri"/>
              </a:rPr>
              <a:t>or  </a:t>
            </a:r>
            <a:r>
              <a:rPr sz="2200" spc="-10" dirty="0">
                <a:cs typeface="Calibri"/>
              </a:rPr>
              <a:t>deleted </a:t>
            </a:r>
            <a:r>
              <a:rPr sz="2200" dirty="0">
                <a:cs typeface="Calibri"/>
              </a:rPr>
              <a:t>either</a:t>
            </a:r>
            <a:r>
              <a:rPr sz="2200" spc="5" dirty="0">
                <a:cs typeface="Calibri"/>
              </a:rPr>
              <a:t> </a:t>
            </a:r>
            <a:r>
              <a:rPr sz="2200" dirty="0">
                <a:cs typeface="Calibri"/>
              </a:rPr>
              <a:t>end</a:t>
            </a:r>
          </a:p>
          <a:p>
            <a:pPr marL="355600" indent="-342900">
              <a:lnSpc>
                <a:spcPct val="100000"/>
              </a:lnSpc>
              <a:spcBef>
                <a:spcPts val="770"/>
              </a:spcBef>
              <a:buFont typeface="Arial"/>
              <a:buChar char="•"/>
              <a:tabLst>
                <a:tab pos="354965" algn="l"/>
                <a:tab pos="355600" algn="l"/>
              </a:tabLst>
            </a:pPr>
            <a:r>
              <a:rPr sz="2200" dirty="0">
                <a:cs typeface="Calibri"/>
              </a:rPr>
              <a:t>It is also known as </a:t>
            </a:r>
            <a:r>
              <a:rPr sz="2200" b="1" spc="-25" dirty="0">
                <a:cs typeface="Calibri"/>
              </a:rPr>
              <a:t>“Head-Tail </a:t>
            </a:r>
            <a:r>
              <a:rPr sz="2200" b="1" spc="-15" dirty="0">
                <a:cs typeface="Calibri"/>
              </a:rPr>
              <a:t>Linked</a:t>
            </a:r>
            <a:r>
              <a:rPr sz="2200" b="1" spc="-85" dirty="0">
                <a:cs typeface="Calibri"/>
              </a:rPr>
              <a:t> </a:t>
            </a:r>
            <a:r>
              <a:rPr sz="2200" b="1" spc="10" dirty="0">
                <a:cs typeface="Calibri"/>
              </a:rPr>
              <a:t>List”</a:t>
            </a:r>
            <a:endParaRPr sz="2200" dirty="0">
              <a:cs typeface="Calibri"/>
            </a:endParaRPr>
          </a:p>
          <a:p>
            <a:pPr marL="355600" marR="392430" indent="-342900">
              <a:lnSpc>
                <a:spcPct val="100000"/>
              </a:lnSpc>
              <a:spcBef>
                <a:spcPts val="770"/>
              </a:spcBef>
              <a:buFont typeface="Arial"/>
              <a:buChar char="•"/>
              <a:tabLst>
                <a:tab pos="354965" algn="l"/>
                <a:tab pos="355600" algn="l"/>
              </a:tabLst>
            </a:pPr>
            <a:r>
              <a:rPr sz="2200" dirty="0">
                <a:cs typeface="Calibri"/>
              </a:rPr>
              <a:t>It </a:t>
            </a:r>
            <a:r>
              <a:rPr sz="2200" spc="-5" dirty="0">
                <a:cs typeface="Calibri"/>
              </a:rPr>
              <a:t>has two </a:t>
            </a:r>
            <a:r>
              <a:rPr sz="2200" spc="-20" dirty="0">
                <a:cs typeface="Calibri"/>
              </a:rPr>
              <a:t>pointers </a:t>
            </a:r>
            <a:r>
              <a:rPr sz="2200" spc="-5" dirty="0">
                <a:cs typeface="Calibri"/>
              </a:rPr>
              <a:t>LEFT </a:t>
            </a:r>
            <a:r>
              <a:rPr sz="2200" dirty="0">
                <a:cs typeface="Calibri"/>
              </a:rPr>
              <a:t>and </a:t>
            </a:r>
            <a:r>
              <a:rPr sz="2200" spc="-55" dirty="0">
                <a:cs typeface="Calibri"/>
              </a:rPr>
              <a:t>RIGHT, </a:t>
            </a:r>
            <a:r>
              <a:rPr sz="2200" dirty="0">
                <a:cs typeface="Calibri"/>
              </a:rPr>
              <a:t>which  </a:t>
            </a:r>
            <a:r>
              <a:rPr sz="2200" spc="-10" dirty="0">
                <a:cs typeface="Calibri"/>
              </a:rPr>
              <a:t>point </a:t>
            </a:r>
            <a:r>
              <a:rPr sz="2200" spc="-20" dirty="0">
                <a:cs typeface="Calibri"/>
              </a:rPr>
              <a:t>to </a:t>
            </a:r>
            <a:r>
              <a:rPr sz="2200" dirty="0">
                <a:cs typeface="Calibri"/>
              </a:rPr>
              <a:t>either end of the</a:t>
            </a:r>
            <a:r>
              <a:rPr sz="2200" spc="-15" dirty="0">
                <a:cs typeface="Calibri"/>
              </a:rPr>
              <a:t> </a:t>
            </a:r>
            <a:r>
              <a:rPr sz="2200" spc="-5" dirty="0">
                <a:cs typeface="Calibri"/>
              </a:rPr>
              <a:t>deque.</a:t>
            </a:r>
            <a:endParaRPr lang="en-US" sz="2200" dirty="0">
              <a:cs typeface="Calibri"/>
            </a:endParaRPr>
          </a:p>
          <a:p>
            <a:pPr marL="355600" marR="392430" indent="-342900">
              <a:lnSpc>
                <a:spcPct val="100000"/>
              </a:lnSpc>
              <a:spcBef>
                <a:spcPts val="770"/>
              </a:spcBef>
              <a:buFont typeface="Arial"/>
              <a:buChar char="•"/>
              <a:tabLst>
                <a:tab pos="354965" algn="l"/>
                <a:tab pos="355600" algn="l"/>
              </a:tabLst>
            </a:pPr>
            <a:r>
              <a:rPr lang="en-US" sz="2200" dirty="0">
                <a:cs typeface="Calibri"/>
              </a:rPr>
              <a:t>Deque (Doubly Ended Queue) in Python is implemented using the module “collections“. Deque is preferred over a list in the cases where we need quicker append and pop operations from both the ends of the container, as deque provides an O(1) time complexity for append and pop operations as compared to a list that provides O(n) time complexity.</a:t>
            </a:r>
            <a:endParaRPr sz="2200" dirty="0">
              <a:cs typeface="Calibri"/>
            </a:endParaRPr>
          </a:p>
        </p:txBody>
      </p:sp>
      <p:sp>
        <p:nvSpPr>
          <p:cNvPr id="4" name="Date Placeholder 3">
            <a:extLst>
              <a:ext uri="{FF2B5EF4-FFF2-40B4-BE49-F238E27FC236}">
                <a16:creationId xmlns:a16="http://schemas.microsoft.com/office/drawing/2014/main" xmlns="" id="{72602535-5421-43C3-A4FF-C064550F3173}"/>
              </a:ext>
            </a:extLst>
          </p:cNvPr>
          <p:cNvSpPr>
            <a:spLocks noGrp="1"/>
          </p:cNvSpPr>
          <p:nvPr>
            <p:ph type="dt" sz="half" idx="10"/>
          </p:nvPr>
        </p:nvSpPr>
        <p:spPr/>
        <p:txBody>
          <a:bodyPr/>
          <a:lstStyle/>
          <a:p>
            <a:fld id="{E93D5643-87C5-438F-996D-E954077C1E31}" type="datetime1">
              <a:rPr lang="en-US" smtClean="0"/>
              <a:pPr/>
              <a:t>11/3/2022</a:t>
            </a:fld>
            <a:endParaRPr lang="en-US"/>
          </a:p>
        </p:txBody>
      </p:sp>
      <p:sp>
        <p:nvSpPr>
          <p:cNvPr id="6" name="Slide Number Placeholder 5">
            <a:extLst>
              <a:ext uri="{FF2B5EF4-FFF2-40B4-BE49-F238E27FC236}">
                <a16:creationId xmlns:a16="http://schemas.microsoft.com/office/drawing/2014/main" xmlns="" id="{B4AB49BD-D969-483A-BCF4-A70C43B3CC8E}"/>
              </a:ext>
            </a:extLst>
          </p:cNvPr>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a:extLst>
              <a:ext uri="{FF2B5EF4-FFF2-40B4-BE49-F238E27FC236}">
                <a16:creationId xmlns:a16="http://schemas.microsoft.com/office/drawing/2014/main" xmlns="" id="{F4A1AF6D-A7AA-46BE-BAF2-91E0345E237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19227290-FAF2-4DE4-BDCF-56D48D03779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8922" y="1295400"/>
            <a:ext cx="3526154" cy="444352"/>
          </a:xfrm>
          <a:prstGeom prst="rect">
            <a:avLst/>
          </a:prstGeom>
        </p:spPr>
        <p:txBody>
          <a:bodyPr vert="horz" wrap="square" lIns="0" tIns="13335" rIns="0" bIns="0" rtlCol="0">
            <a:spAutoFit/>
          </a:bodyPr>
          <a:lstStyle/>
          <a:p>
            <a:pPr marL="12700">
              <a:lnSpc>
                <a:spcPct val="100000"/>
              </a:lnSpc>
              <a:spcBef>
                <a:spcPts val="105"/>
              </a:spcBef>
            </a:pPr>
            <a:r>
              <a:rPr sz="2800" b="1" spc="-40" dirty="0"/>
              <a:t>Types </a:t>
            </a:r>
            <a:r>
              <a:rPr sz="2800" b="1" spc="-5" dirty="0"/>
              <a:t>of</a:t>
            </a:r>
            <a:r>
              <a:rPr sz="2800" b="1" spc="-35" dirty="0"/>
              <a:t> </a:t>
            </a:r>
            <a:r>
              <a:rPr sz="2800" b="1" dirty="0"/>
              <a:t>Deque</a:t>
            </a:r>
          </a:p>
        </p:txBody>
      </p:sp>
      <p:sp>
        <p:nvSpPr>
          <p:cNvPr id="3" name="object 3"/>
          <p:cNvSpPr txBox="1"/>
          <p:nvPr/>
        </p:nvSpPr>
        <p:spPr>
          <a:xfrm>
            <a:off x="582096" y="1988840"/>
            <a:ext cx="8074025" cy="2739211"/>
          </a:xfrm>
          <a:prstGeom prst="rect">
            <a:avLst/>
          </a:prstGeom>
        </p:spPr>
        <p:txBody>
          <a:bodyPr vert="horz" wrap="square" lIns="0" tIns="114300" rIns="0" bIns="0" rtlCol="0">
            <a:spAutoFit/>
          </a:bodyPr>
          <a:lstStyle/>
          <a:p>
            <a:pPr marL="355600" indent="-342900" algn="just">
              <a:lnSpc>
                <a:spcPct val="100000"/>
              </a:lnSpc>
              <a:spcBef>
                <a:spcPts val="900"/>
              </a:spcBef>
              <a:buFont typeface="Arial"/>
              <a:buChar char="•"/>
              <a:tabLst>
                <a:tab pos="355600" algn="l"/>
              </a:tabLst>
            </a:pPr>
            <a:r>
              <a:rPr sz="2400" b="1" dirty="0">
                <a:uFill>
                  <a:solidFill>
                    <a:srgbClr val="C00000"/>
                  </a:solidFill>
                </a:uFill>
                <a:cs typeface="Calibri"/>
              </a:rPr>
              <a:t>Input </a:t>
            </a:r>
            <a:r>
              <a:rPr sz="2400" b="1" spc="-15" dirty="0">
                <a:uFill>
                  <a:solidFill>
                    <a:srgbClr val="C00000"/>
                  </a:solidFill>
                </a:uFill>
                <a:cs typeface="Calibri"/>
              </a:rPr>
              <a:t>Restricted</a:t>
            </a:r>
            <a:r>
              <a:rPr sz="2400" b="1" spc="-10" dirty="0">
                <a:uFill>
                  <a:solidFill>
                    <a:srgbClr val="C00000"/>
                  </a:solidFill>
                </a:uFill>
                <a:cs typeface="Calibri"/>
              </a:rPr>
              <a:t> </a:t>
            </a:r>
            <a:r>
              <a:rPr sz="2400" b="1" spc="-5" dirty="0">
                <a:uFill>
                  <a:solidFill>
                    <a:srgbClr val="C00000"/>
                  </a:solidFill>
                </a:uFill>
                <a:cs typeface="Calibri"/>
              </a:rPr>
              <a:t>Deque:-</a:t>
            </a:r>
            <a:endParaRPr sz="2400" b="1" dirty="0">
              <a:cs typeface="Calibri"/>
            </a:endParaRPr>
          </a:p>
          <a:p>
            <a:pPr marL="414655" marR="5080">
              <a:lnSpc>
                <a:spcPct val="100000"/>
              </a:lnSpc>
              <a:spcBef>
                <a:spcPts val="690"/>
              </a:spcBef>
            </a:pPr>
            <a:r>
              <a:rPr sz="2200" spc="-5" dirty="0">
                <a:cs typeface="Calibri"/>
              </a:rPr>
              <a:t>In this </a:t>
            </a:r>
            <a:r>
              <a:rPr sz="2200" spc="-10" dirty="0">
                <a:cs typeface="Calibri"/>
              </a:rPr>
              <a:t>dequeue, </a:t>
            </a:r>
            <a:r>
              <a:rPr sz="2200" spc="-5" dirty="0">
                <a:cs typeface="Calibri"/>
              </a:rPr>
              <a:t>insertion </a:t>
            </a:r>
            <a:r>
              <a:rPr sz="2200" spc="-10" dirty="0">
                <a:cs typeface="Calibri"/>
              </a:rPr>
              <a:t>can </a:t>
            </a:r>
            <a:r>
              <a:rPr sz="2200" dirty="0">
                <a:cs typeface="Calibri"/>
              </a:rPr>
              <a:t>be </a:t>
            </a:r>
            <a:r>
              <a:rPr sz="2200" spc="-10" dirty="0">
                <a:cs typeface="Calibri"/>
              </a:rPr>
              <a:t>done </a:t>
            </a:r>
            <a:r>
              <a:rPr sz="2200" spc="-5" dirty="0">
                <a:cs typeface="Calibri"/>
              </a:rPr>
              <a:t>only </a:t>
            </a:r>
            <a:r>
              <a:rPr sz="2200" spc="-15" dirty="0">
                <a:cs typeface="Calibri"/>
              </a:rPr>
              <a:t>at </a:t>
            </a:r>
            <a:r>
              <a:rPr sz="2200" spc="-10" dirty="0">
                <a:cs typeface="Calibri"/>
              </a:rPr>
              <a:t>one </a:t>
            </a:r>
            <a:r>
              <a:rPr sz="2200" spc="-5" dirty="0">
                <a:cs typeface="Calibri"/>
              </a:rPr>
              <a:t>of  </a:t>
            </a:r>
            <a:r>
              <a:rPr sz="2200" spc="-10" dirty="0">
                <a:cs typeface="Calibri"/>
              </a:rPr>
              <a:t>the </a:t>
            </a:r>
            <a:r>
              <a:rPr sz="2200" spc="-5" dirty="0">
                <a:cs typeface="Calibri"/>
              </a:rPr>
              <a:t>end, while </a:t>
            </a:r>
            <a:r>
              <a:rPr sz="2200" spc="-10" dirty="0">
                <a:cs typeface="Calibri"/>
              </a:rPr>
              <a:t>deletion can </a:t>
            </a:r>
            <a:r>
              <a:rPr sz="2200" spc="-5" dirty="0">
                <a:cs typeface="Calibri"/>
              </a:rPr>
              <a:t>be </a:t>
            </a:r>
            <a:r>
              <a:rPr sz="2200" spc="-10" dirty="0">
                <a:cs typeface="Calibri"/>
              </a:rPr>
              <a:t>done </a:t>
            </a:r>
            <a:r>
              <a:rPr sz="2200" spc="-20" dirty="0">
                <a:cs typeface="Calibri"/>
              </a:rPr>
              <a:t>from </a:t>
            </a:r>
            <a:r>
              <a:rPr sz="2200" spc="-10" dirty="0">
                <a:cs typeface="Calibri"/>
              </a:rPr>
              <a:t>both</a:t>
            </a:r>
            <a:r>
              <a:rPr sz="2200" spc="185" dirty="0">
                <a:cs typeface="Calibri"/>
              </a:rPr>
              <a:t> </a:t>
            </a:r>
            <a:r>
              <a:rPr sz="2200" spc="-5" dirty="0">
                <a:cs typeface="Calibri"/>
              </a:rPr>
              <a:t>ends.</a:t>
            </a:r>
            <a:endParaRPr sz="2200" dirty="0">
              <a:cs typeface="Calibri"/>
            </a:endParaRPr>
          </a:p>
          <a:p>
            <a:pPr>
              <a:lnSpc>
                <a:spcPct val="100000"/>
              </a:lnSpc>
              <a:spcBef>
                <a:spcPts val="15"/>
              </a:spcBef>
            </a:pPr>
            <a:endParaRPr sz="2200" dirty="0">
              <a:cs typeface="Times New Roman"/>
            </a:endParaRPr>
          </a:p>
          <a:p>
            <a:pPr marL="355600" indent="-342900" algn="just">
              <a:lnSpc>
                <a:spcPct val="100000"/>
              </a:lnSpc>
              <a:buFont typeface="Arial"/>
              <a:buChar char="•"/>
              <a:tabLst>
                <a:tab pos="355600" algn="l"/>
              </a:tabLst>
            </a:pPr>
            <a:r>
              <a:rPr sz="2400" b="1" spc="-5" dirty="0">
                <a:uFill>
                  <a:solidFill>
                    <a:srgbClr val="C00000"/>
                  </a:solidFill>
                </a:uFill>
                <a:cs typeface="Calibri"/>
              </a:rPr>
              <a:t>Output </a:t>
            </a:r>
            <a:r>
              <a:rPr sz="2400" b="1" spc="-15" dirty="0">
                <a:uFill>
                  <a:solidFill>
                    <a:srgbClr val="C00000"/>
                  </a:solidFill>
                </a:uFill>
                <a:cs typeface="Calibri"/>
              </a:rPr>
              <a:t>Restricted</a:t>
            </a:r>
            <a:r>
              <a:rPr sz="2400" b="1" spc="10" dirty="0">
                <a:uFill>
                  <a:solidFill>
                    <a:srgbClr val="C00000"/>
                  </a:solidFill>
                </a:uFill>
                <a:cs typeface="Calibri"/>
              </a:rPr>
              <a:t> </a:t>
            </a:r>
            <a:r>
              <a:rPr sz="2400" b="1" spc="-5" dirty="0">
                <a:uFill>
                  <a:solidFill>
                    <a:srgbClr val="C00000"/>
                  </a:solidFill>
                </a:uFill>
                <a:cs typeface="Calibri"/>
              </a:rPr>
              <a:t>Deque:-</a:t>
            </a:r>
            <a:endParaRPr sz="2400" b="1" dirty="0">
              <a:cs typeface="Calibri"/>
            </a:endParaRPr>
          </a:p>
          <a:p>
            <a:pPr marL="355600" marR="198755" indent="2540" algn="just">
              <a:lnSpc>
                <a:spcPct val="100000"/>
              </a:lnSpc>
              <a:spcBef>
                <a:spcPts val="770"/>
              </a:spcBef>
            </a:pPr>
            <a:r>
              <a:rPr sz="2200" dirty="0">
                <a:cs typeface="Calibri"/>
              </a:rPr>
              <a:t>In this </a:t>
            </a:r>
            <a:r>
              <a:rPr sz="2200" spc="-5" dirty="0">
                <a:cs typeface="Calibri"/>
              </a:rPr>
              <a:t>dequeue, </a:t>
            </a:r>
            <a:r>
              <a:rPr sz="2200" spc="-10" dirty="0">
                <a:cs typeface="Calibri"/>
              </a:rPr>
              <a:t>deletion </a:t>
            </a:r>
            <a:r>
              <a:rPr sz="2200" spc="-5" dirty="0">
                <a:cs typeface="Calibri"/>
              </a:rPr>
              <a:t>can be done </a:t>
            </a:r>
            <a:r>
              <a:rPr sz="2200" dirty="0">
                <a:cs typeface="Calibri"/>
              </a:rPr>
              <a:t>only </a:t>
            </a:r>
            <a:r>
              <a:rPr sz="2200" spc="-15" dirty="0">
                <a:cs typeface="Calibri"/>
              </a:rPr>
              <a:t>at  </a:t>
            </a:r>
            <a:r>
              <a:rPr sz="2200" dirty="0">
                <a:cs typeface="Calibri"/>
              </a:rPr>
              <a:t>one of </a:t>
            </a:r>
            <a:r>
              <a:rPr sz="2200" spc="-5" dirty="0">
                <a:cs typeface="Calibri"/>
              </a:rPr>
              <a:t>the </a:t>
            </a:r>
            <a:r>
              <a:rPr sz="2200" dirty="0">
                <a:cs typeface="Calibri"/>
              </a:rPr>
              <a:t>ends, while insertions </a:t>
            </a:r>
            <a:r>
              <a:rPr sz="2200" spc="-10" dirty="0">
                <a:cs typeface="Calibri"/>
              </a:rPr>
              <a:t>can </a:t>
            </a:r>
            <a:r>
              <a:rPr sz="2200" dirty="0">
                <a:cs typeface="Calibri"/>
              </a:rPr>
              <a:t>be </a:t>
            </a:r>
            <a:r>
              <a:rPr sz="2200" spc="-5" dirty="0">
                <a:cs typeface="Calibri"/>
              </a:rPr>
              <a:t>done  on both</a:t>
            </a:r>
            <a:r>
              <a:rPr sz="2200" spc="20" dirty="0">
                <a:cs typeface="Calibri"/>
              </a:rPr>
              <a:t> </a:t>
            </a:r>
            <a:r>
              <a:rPr sz="2200" dirty="0">
                <a:cs typeface="Calibri"/>
              </a:rPr>
              <a:t>ends</a:t>
            </a:r>
          </a:p>
        </p:txBody>
      </p:sp>
      <p:sp>
        <p:nvSpPr>
          <p:cNvPr id="4" name="Date Placeholder 3">
            <a:extLst>
              <a:ext uri="{FF2B5EF4-FFF2-40B4-BE49-F238E27FC236}">
                <a16:creationId xmlns:a16="http://schemas.microsoft.com/office/drawing/2014/main" xmlns="" id="{35CBF427-2795-40EC-BEAB-96D1412C0D72}"/>
              </a:ext>
            </a:extLst>
          </p:cNvPr>
          <p:cNvSpPr>
            <a:spLocks noGrp="1"/>
          </p:cNvSpPr>
          <p:nvPr>
            <p:ph type="dt" sz="half" idx="10"/>
          </p:nvPr>
        </p:nvSpPr>
        <p:spPr/>
        <p:txBody>
          <a:bodyPr/>
          <a:lstStyle/>
          <a:p>
            <a:fld id="{5D0D32F7-6E5F-40AD-8B3B-B2D43EF89319}" type="datetime1">
              <a:rPr lang="en-US" smtClean="0"/>
              <a:pPr/>
              <a:t>11/3/2022</a:t>
            </a:fld>
            <a:endParaRPr lang="en-US"/>
          </a:p>
        </p:txBody>
      </p:sp>
      <p:sp>
        <p:nvSpPr>
          <p:cNvPr id="6" name="Slide Number Placeholder 5">
            <a:extLst>
              <a:ext uri="{FF2B5EF4-FFF2-40B4-BE49-F238E27FC236}">
                <a16:creationId xmlns:a16="http://schemas.microsoft.com/office/drawing/2014/main" xmlns="" id="{618B0D59-ACF8-44E4-BF9C-3A47F38B50BC}"/>
              </a:ext>
            </a:extLst>
          </p:cNvPr>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a:extLst>
              <a:ext uri="{FF2B5EF4-FFF2-40B4-BE49-F238E27FC236}">
                <a16:creationId xmlns:a16="http://schemas.microsoft.com/office/drawing/2014/main" xmlns="" id="{2B6A9055-4AA9-4CB9-98D5-0BF1FC39B43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8" name="Picture 2" descr="E:\NIET\Project\xLogo11.png.pagespeed.ic.pydHLuCQEZ.png">
            <a:extLst>
              <a:ext uri="{FF2B5EF4-FFF2-40B4-BE49-F238E27FC236}">
                <a16:creationId xmlns:a16="http://schemas.microsoft.com/office/drawing/2014/main" xmlns="" id="{0CF01395-5940-4759-A347-48A6E580B5D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EAD4033-1E8A-4580-8EEB-B727AF3C8FE6}"/>
              </a:ext>
            </a:extLst>
          </p:cNvPr>
          <p:cNvSpPr>
            <a:spLocks noGrp="1"/>
          </p:cNvSpPr>
          <p:nvPr>
            <p:ph type="dt" sz="half" idx="10"/>
          </p:nvPr>
        </p:nvSpPr>
        <p:spPr/>
        <p:txBody>
          <a:bodyPr/>
          <a:lstStyle/>
          <a:p>
            <a:fld id="{41654212-A148-422D-A74E-34F88D1B16F5}" type="datetime1">
              <a:rPr lang="en-US" smtClean="0"/>
              <a:pPr/>
              <a:t>11/3/2022</a:t>
            </a:fld>
            <a:endParaRPr lang="en-US"/>
          </a:p>
        </p:txBody>
      </p:sp>
      <p:sp>
        <p:nvSpPr>
          <p:cNvPr id="6" name="Slide Number Placeholder 5">
            <a:extLst>
              <a:ext uri="{FF2B5EF4-FFF2-40B4-BE49-F238E27FC236}">
                <a16:creationId xmlns:a16="http://schemas.microsoft.com/office/drawing/2014/main" xmlns="" id="{110E4637-49C6-4FAE-8255-47EC49F8C4C8}"/>
              </a:ext>
            </a:extLst>
          </p:cNvPr>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Title 1">
            <a:extLst>
              <a:ext uri="{FF2B5EF4-FFF2-40B4-BE49-F238E27FC236}">
                <a16:creationId xmlns:a16="http://schemas.microsoft.com/office/drawing/2014/main" xmlns="" id="{E5A5877B-4734-44D2-B889-4E996008E69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2" name="Picture 2" descr="E:\NIET\Project\xLogo11.png.pagespeed.ic.pydHLuCQEZ.png">
            <a:extLst>
              <a:ext uri="{FF2B5EF4-FFF2-40B4-BE49-F238E27FC236}">
                <a16:creationId xmlns:a16="http://schemas.microsoft.com/office/drawing/2014/main" xmlns="" id="{3C7B8F34-40B8-4A40-9DAF-C9AF2830E21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4" name="TextBox 13">
            <a:extLst>
              <a:ext uri="{FF2B5EF4-FFF2-40B4-BE49-F238E27FC236}">
                <a16:creationId xmlns:a16="http://schemas.microsoft.com/office/drawing/2014/main" xmlns="" id="{570E42E1-CC07-42BF-856C-CE9EF33C2C30}"/>
              </a:ext>
            </a:extLst>
          </p:cNvPr>
          <p:cNvSpPr txBox="1"/>
          <p:nvPr/>
        </p:nvSpPr>
        <p:spPr>
          <a:xfrm>
            <a:off x="1549418" y="997666"/>
            <a:ext cx="4601496" cy="523220"/>
          </a:xfrm>
          <a:prstGeom prst="rect">
            <a:avLst/>
          </a:prstGeom>
          <a:noFill/>
        </p:spPr>
        <p:txBody>
          <a:bodyPr wrap="square">
            <a:spAutoFit/>
          </a:bodyPr>
          <a:lstStyle/>
          <a:p>
            <a:r>
              <a:rPr lang="en-IN" sz="2800" b="1" spc="-5" dirty="0">
                <a:uFill>
                  <a:solidFill>
                    <a:srgbClr val="C00000"/>
                  </a:solidFill>
                </a:uFill>
                <a:cs typeface="Calibri"/>
              </a:rPr>
              <a:t>Input </a:t>
            </a:r>
            <a:r>
              <a:rPr lang="en-IN" sz="2800" b="1" spc="-15" dirty="0">
                <a:uFill>
                  <a:solidFill>
                    <a:srgbClr val="C00000"/>
                  </a:solidFill>
                </a:uFill>
                <a:cs typeface="Calibri"/>
              </a:rPr>
              <a:t>Restricted</a:t>
            </a:r>
            <a:r>
              <a:rPr lang="en-IN" sz="2800" b="1" spc="10" dirty="0">
                <a:uFill>
                  <a:solidFill>
                    <a:srgbClr val="C00000"/>
                  </a:solidFill>
                </a:uFill>
                <a:cs typeface="Calibri"/>
              </a:rPr>
              <a:t> </a:t>
            </a:r>
            <a:r>
              <a:rPr lang="en-IN" sz="2800" b="1" spc="-5" dirty="0">
                <a:uFill>
                  <a:solidFill>
                    <a:srgbClr val="C00000"/>
                  </a:solidFill>
                </a:uFill>
                <a:cs typeface="Calibri"/>
              </a:rPr>
              <a:t>Deque</a:t>
            </a:r>
            <a:endParaRPr lang="en-IN" sz="2800" dirty="0"/>
          </a:p>
        </p:txBody>
      </p:sp>
      <p:pic>
        <p:nvPicPr>
          <p:cNvPr id="3" name="Picture 2">
            <a:extLst>
              <a:ext uri="{FF2B5EF4-FFF2-40B4-BE49-F238E27FC236}">
                <a16:creationId xmlns:a16="http://schemas.microsoft.com/office/drawing/2014/main" xmlns="" id="{AEE61E37-4E9F-4392-8EEB-AD17033F5CDA}"/>
              </a:ext>
            </a:extLst>
          </p:cNvPr>
          <p:cNvPicPr>
            <a:picLocks noChangeAspect="1"/>
          </p:cNvPicPr>
          <p:nvPr/>
        </p:nvPicPr>
        <p:blipFill>
          <a:blip r:embed="rId3"/>
          <a:stretch>
            <a:fillRect/>
          </a:stretch>
        </p:blipFill>
        <p:spPr>
          <a:xfrm>
            <a:off x="1511557" y="1835191"/>
            <a:ext cx="5429250" cy="3714750"/>
          </a:xfrm>
          <a:prstGeom prst="rect">
            <a:avLst/>
          </a:prstGeom>
        </p:spPr>
      </p:pic>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8734558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EAD4033-1E8A-4580-8EEB-B727AF3C8FE6}"/>
              </a:ext>
            </a:extLst>
          </p:cNvPr>
          <p:cNvSpPr>
            <a:spLocks noGrp="1"/>
          </p:cNvSpPr>
          <p:nvPr>
            <p:ph type="dt" sz="half" idx="10"/>
          </p:nvPr>
        </p:nvSpPr>
        <p:spPr/>
        <p:txBody>
          <a:bodyPr/>
          <a:lstStyle/>
          <a:p>
            <a:fld id="{B6D51668-25D4-4B6F-A9EC-B332262B6C78}" type="datetime1">
              <a:rPr lang="en-US" smtClean="0"/>
              <a:pPr/>
              <a:t>11/3/2022</a:t>
            </a:fld>
            <a:endParaRPr lang="en-US"/>
          </a:p>
        </p:txBody>
      </p:sp>
      <p:sp>
        <p:nvSpPr>
          <p:cNvPr id="6" name="Slide Number Placeholder 5">
            <a:extLst>
              <a:ext uri="{FF2B5EF4-FFF2-40B4-BE49-F238E27FC236}">
                <a16:creationId xmlns:a16="http://schemas.microsoft.com/office/drawing/2014/main" xmlns="" id="{110E4637-49C6-4FAE-8255-47EC49F8C4C8}"/>
              </a:ext>
            </a:extLst>
          </p:cNvPr>
          <p:cNvSpPr>
            <a:spLocks noGrp="1"/>
          </p:cNvSpPr>
          <p:nvPr>
            <p:ph type="sldNum" sz="quarter" idx="12"/>
          </p:nvPr>
        </p:nvSpPr>
        <p:spPr/>
        <p:txBody>
          <a:bodyPr/>
          <a:lstStyle/>
          <a:p>
            <a:fld id="{B6F15528-21DE-4FAA-801E-634DDDAF4B2B}" type="slidenum">
              <a:rPr lang="en-US" smtClean="0"/>
              <a:pPr/>
              <a:t>133</a:t>
            </a:fld>
            <a:endParaRPr lang="en-US"/>
          </a:p>
        </p:txBody>
      </p:sp>
      <p:pic>
        <p:nvPicPr>
          <p:cNvPr id="8" name="Picture 7">
            <a:extLst>
              <a:ext uri="{FF2B5EF4-FFF2-40B4-BE49-F238E27FC236}">
                <a16:creationId xmlns:a16="http://schemas.microsoft.com/office/drawing/2014/main" xmlns="" id="{0F604CD8-4A83-4236-A2CF-DF20BE853B54}"/>
              </a:ext>
            </a:extLst>
          </p:cNvPr>
          <p:cNvPicPr>
            <a:picLocks noChangeAspect="1"/>
          </p:cNvPicPr>
          <p:nvPr/>
        </p:nvPicPr>
        <p:blipFill>
          <a:blip r:embed="rId2"/>
          <a:stretch>
            <a:fillRect/>
          </a:stretch>
        </p:blipFill>
        <p:spPr>
          <a:xfrm>
            <a:off x="827584" y="1916832"/>
            <a:ext cx="7704856" cy="4320479"/>
          </a:xfrm>
          <a:prstGeom prst="rect">
            <a:avLst/>
          </a:prstGeom>
        </p:spPr>
      </p:pic>
      <p:sp>
        <p:nvSpPr>
          <p:cNvPr id="10" name="Title 1">
            <a:extLst>
              <a:ext uri="{FF2B5EF4-FFF2-40B4-BE49-F238E27FC236}">
                <a16:creationId xmlns:a16="http://schemas.microsoft.com/office/drawing/2014/main" xmlns="" id="{E5A5877B-4734-44D2-B889-4E996008E69F}"/>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2" name="Picture 2" descr="E:\NIET\Project\xLogo11.png.pagespeed.ic.pydHLuCQEZ.png">
            <a:extLst>
              <a:ext uri="{FF2B5EF4-FFF2-40B4-BE49-F238E27FC236}">
                <a16:creationId xmlns:a16="http://schemas.microsoft.com/office/drawing/2014/main" xmlns="" id="{3C7B8F34-40B8-4A40-9DAF-C9AF2830E21E}"/>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TextBox 13">
            <a:extLst>
              <a:ext uri="{FF2B5EF4-FFF2-40B4-BE49-F238E27FC236}">
                <a16:creationId xmlns:a16="http://schemas.microsoft.com/office/drawing/2014/main" xmlns="" id="{570E42E1-CC07-42BF-856C-CE9EF33C2C30}"/>
              </a:ext>
            </a:extLst>
          </p:cNvPr>
          <p:cNvSpPr txBox="1"/>
          <p:nvPr/>
        </p:nvSpPr>
        <p:spPr>
          <a:xfrm>
            <a:off x="1549418" y="997666"/>
            <a:ext cx="4601496" cy="523220"/>
          </a:xfrm>
          <a:prstGeom prst="rect">
            <a:avLst/>
          </a:prstGeom>
          <a:noFill/>
        </p:spPr>
        <p:txBody>
          <a:bodyPr wrap="square">
            <a:spAutoFit/>
          </a:bodyPr>
          <a:lstStyle/>
          <a:p>
            <a:r>
              <a:rPr lang="en-IN" sz="2800" b="1" spc="-5" dirty="0">
                <a:uFill>
                  <a:solidFill>
                    <a:srgbClr val="C00000"/>
                  </a:solidFill>
                </a:uFill>
                <a:cs typeface="Calibri"/>
              </a:rPr>
              <a:t>Output </a:t>
            </a:r>
            <a:r>
              <a:rPr lang="en-IN" sz="2800" b="1" spc="-15" dirty="0">
                <a:uFill>
                  <a:solidFill>
                    <a:srgbClr val="C00000"/>
                  </a:solidFill>
                </a:uFill>
                <a:cs typeface="Calibri"/>
              </a:rPr>
              <a:t>Restricted</a:t>
            </a:r>
            <a:r>
              <a:rPr lang="en-IN" sz="2800" b="1" spc="10" dirty="0">
                <a:uFill>
                  <a:solidFill>
                    <a:srgbClr val="C00000"/>
                  </a:solidFill>
                </a:uFill>
                <a:cs typeface="Calibri"/>
              </a:rPr>
              <a:t> </a:t>
            </a:r>
            <a:r>
              <a:rPr lang="en-IN" sz="2800" b="1" spc="-5" dirty="0">
                <a:uFill>
                  <a:solidFill>
                    <a:srgbClr val="C00000"/>
                  </a:solidFill>
                </a:uFill>
                <a:cs typeface="Calibri"/>
              </a:rPr>
              <a:t>Deque</a:t>
            </a:r>
            <a:endParaRPr lang="en-IN" sz="2800" dirty="0"/>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9334790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3202642-862D-473D-BD9A-A05C380B9836}"/>
              </a:ext>
            </a:extLst>
          </p:cNvPr>
          <p:cNvSpPr>
            <a:spLocks noGrp="1"/>
          </p:cNvSpPr>
          <p:nvPr>
            <p:ph type="dt" sz="half" idx="10"/>
          </p:nvPr>
        </p:nvSpPr>
        <p:spPr/>
        <p:txBody>
          <a:bodyPr/>
          <a:lstStyle/>
          <a:p>
            <a:fld id="{3F50E518-1DB7-452D-9984-15BECE7D94A0}" type="datetime1">
              <a:rPr lang="en-US" smtClean="0"/>
              <a:pPr/>
              <a:t>11/3/2022</a:t>
            </a:fld>
            <a:endParaRPr lang="en-US"/>
          </a:p>
        </p:txBody>
      </p:sp>
      <p:sp>
        <p:nvSpPr>
          <p:cNvPr id="6" name="Slide Number Placeholder 5">
            <a:extLst>
              <a:ext uri="{FF2B5EF4-FFF2-40B4-BE49-F238E27FC236}">
                <a16:creationId xmlns:a16="http://schemas.microsoft.com/office/drawing/2014/main" xmlns="" id="{3404DB60-1477-4DAA-8973-4AFB3536E180}"/>
              </a:ext>
            </a:extLst>
          </p:cNvPr>
          <p:cNvSpPr>
            <a:spLocks noGrp="1"/>
          </p:cNvSpPr>
          <p:nvPr>
            <p:ph type="sldNum" sz="quarter" idx="12"/>
          </p:nvPr>
        </p:nvSpPr>
        <p:spPr/>
        <p:txBody>
          <a:bodyPr/>
          <a:lstStyle/>
          <a:p>
            <a:fld id="{B6F15528-21DE-4FAA-801E-634DDDAF4B2B}" type="slidenum">
              <a:rPr lang="en-US" smtClean="0"/>
              <a:pPr/>
              <a:t>134</a:t>
            </a:fld>
            <a:endParaRPr lang="en-US"/>
          </a:p>
        </p:txBody>
      </p:sp>
      <p:sp>
        <p:nvSpPr>
          <p:cNvPr id="8" name="TextBox 7">
            <a:extLst>
              <a:ext uri="{FF2B5EF4-FFF2-40B4-BE49-F238E27FC236}">
                <a16:creationId xmlns:a16="http://schemas.microsoft.com/office/drawing/2014/main" xmlns="" id="{49048384-8921-4A53-A107-3AABE981B56F}"/>
              </a:ext>
            </a:extLst>
          </p:cNvPr>
          <p:cNvSpPr txBox="1"/>
          <p:nvPr/>
        </p:nvSpPr>
        <p:spPr>
          <a:xfrm>
            <a:off x="428280" y="834925"/>
            <a:ext cx="8147248" cy="5632311"/>
          </a:xfrm>
          <a:prstGeom prst="rect">
            <a:avLst/>
          </a:prstGeom>
          <a:noFill/>
        </p:spPr>
        <p:txBody>
          <a:bodyPr wrap="square">
            <a:spAutoFit/>
          </a:bodyPr>
          <a:lstStyle/>
          <a:p>
            <a:r>
              <a:rPr lang="en-US" i="0" u="none" strike="noStrike" baseline="0" dirty="0">
                <a:solidFill>
                  <a:schemeClr val="accent6"/>
                </a:solidFill>
                <a:latin typeface="+mj-lt"/>
              </a:rPr>
              <a:t># importing "collections" for deque operations</a:t>
            </a:r>
          </a:p>
          <a:p>
            <a:r>
              <a:rPr lang="en-US" i="0" u="none" strike="noStrike" baseline="0" dirty="0">
                <a:solidFill>
                  <a:srgbClr val="000000"/>
                </a:solidFill>
                <a:latin typeface="+mj-lt"/>
              </a:rPr>
              <a:t>import collections</a:t>
            </a:r>
          </a:p>
          <a:p>
            <a:r>
              <a:rPr lang="en-US" i="0" u="none" strike="noStrike" baseline="0" dirty="0">
                <a:solidFill>
                  <a:schemeClr val="accent6"/>
                </a:solidFill>
                <a:latin typeface="+mj-lt"/>
              </a:rPr>
              <a:t># initializing deque</a:t>
            </a:r>
          </a:p>
          <a:p>
            <a:r>
              <a:rPr lang="en-US" i="0" u="none" strike="noStrike" baseline="0" dirty="0">
                <a:solidFill>
                  <a:srgbClr val="000000"/>
                </a:solidFill>
                <a:latin typeface="+mj-lt"/>
              </a:rPr>
              <a:t>de = </a:t>
            </a:r>
            <a:r>
              <a:rPr lang="en-US" i="0" u="none" strike="noStrike" baseline="0" dirty="0" err="1">
                <a:solidFill>
                  <a:srgbClr val="000000"/>
                </a:solidFill>
                <a:latin typeface="+mj-lt"/>
              </a:rPr>
              <a:t>collections.deque</a:t>
            </a:r>
            <a:r>
              <a:rPr lang="en-US" i="0" u="none" strike="noStrike" baseline="0" dirty="0">
                <a:solidFill>
                  <a:srgbClr val="000000"/>
                </a:solidFill>
                <a:latin typeface="+mj-lt"/>
              </a:rPr>
              <a:t>([1, 2, 3])</a:t>
            </a:r>
          </a:p>
          <a:p>
            <a:r>
              <a:rPr lang="en-US" i="0" u="none" strike="noStrike" baseline="0" dirty="0">
                <a:solidFill>
                  <a:srgbClr val="000000"/>
                </a:solidFill>
                <a:latin typeface="+mj-lt"/>
              </a:rPr>
              <a:t>print("deque: ", de)</a:t>
            </a:r>
          </a:p>
          <a:p>
            <a:endParaRPr lang="en-US" i="0" u="none" strike="noStrike" baseline="0" dirty="0">
              <a:solidFill>
                <a:schemeClr val="accent6"/>
              </a:solidFill>
              <a:latin typeface="+mj-lt"/>
            </a:endParaRPr>
          </a:p>
          <a:p>
            <a:r>
              <a:rPr lang="en-US" i="0" u="none" strike="noStrike" baseline="0" dirty="0">
                <a:solidFill>
                  <a:schemeClr val="accent6"/>
                </a:solidFill>
                <a:latin typeface="+mj-lt"/>
              </a:rPr>
              <a:t># using append() to insert element at right end</a:t>
            </a:r>
          </a:p>
          <a:p>
            <a:r>
              <a:rPr lang="en-US" i="0" u="none" strike="noStrike" baseline="0" dirty="0">
                <a:solidFill>
                  <a:schemeClr val="accent6"/>
                </a:solidFill>
                <a:latin typeface="+mj-lt"/>
              </a:rPr>
              <a:t># inserts 4 at the end of deque</a:t>
            </a:r>
          </a:p>
          <a:p>
            <a:r>
              <a:rPr lang="en-US" i="0" u="none" strike="noStrike" baseline="0" dirty="0" err="1">
                <a:solidFill>
                  <a:srgbClr val="000000"/>
                </a:solidFill>
                <a:latin typeface="+mj-lt"/>
              </a:rPr>
              <a:t>de.append</a:t>
            </a:r>
            <a:r>
              <a:rPr lang="en-US" i="0" u="none" strike="noStrike" baseline="0" dirty="0">
                <a:solidFill>
                  <a:srgbClr val="000000"/>
                </a:solidFill>
                <a:latin typeface="+mj-lt"/>
              </a:rPr>
              <a:t>(4)</a:t>
            </a:r>
          </a:p>
          <a:p>
            <a:endParaRPr lang="en-US" i="0" u="none" strike="noStrike" baseline="0" dirty="0">
              <a:solidFill>
                <a:srgbClr val="000000"/>
              </a:solidFill>
              <a:latin typeface="+mj-lt"/>
            </a:endParaRPr>
          </a:p>
          <a:p>
            <a:r>
              <a:rPr lang="en-US" i="0" u="none" strike="noStrike" baseline="0" dirty="0">
                <a:solidFill>
                  <a:schemeClr val="accent6"/>
                </a:solidFill>
                <a:latin typeface="+mj-lt"/>
              </a:rPr>
              <a:t># printing modified deque</a:t>
            </a:r>
          </a:p>
          <a:p>
            <a:r>
              <a:rPr lang="en-US" i="0" u="none" strike="noStrike" baseline="0" dirty="0">
                <a:solidFill>
                  <a:srgbClr val="000000"/>
                </a:solidFill>
                <a:latin typeface="+mj-lt"/>
              </a:rPr>
              <a:t>print("\</a:t>
            </a:r>
            <a:r>
              <a:rPr lang="en-US" i="0" u="none" strike="noStrike" baseline="0" dirty="0" err="1">
                <a:solidFill>
                  <a:srgbClr val="000000"/>
                </a:solidFill>
                <a:latin typeface="+mj-lt"/>
              </a:rPr>
              <a:t>nThe</a:t>
            </a:r>
            <a:r>
              <a:rPr lang="en-US" i="0" u="none" strike="noStrike" baseline="0" dirty="0">
                <a:solidFill>
                  <a:srgbClr val="000000"/>
                </a:solidFill>
                <a:latin typeface="+mj-lt"/>
              </a:rPr>
              <a:t> deque after appending at right is : ")</a:t>
            </a:r>
          </a:p>
          <a:p>
            <a:r>
              <a:rPr lang="en-US" i="0" u="none" strike="noStrike" baseline="0" dirty="0">
                <a:solidFill>
                  <a:srgbClr val="000000"/>
                </a:solidFill>
                <a:latin typeface="+mj-lt"/>
              </a:rPr>
              <a:t>print(de)</a:t>
            </a:r>
          </a:p>
          <a:p>
            <a:endParaRPr lang="en-US" i="0" u="none" strike="noStrike" baseline="0" dirty="0">
              <a:solidFill>
                <a:srgbClr val="000000"/>
              </a:solidFill>
              <a:latin typeface="+mj-lt"/>
            </a:endParaRPr>
          </a:p>
          <a:p>
            <a:r>
              <a:rPr lang="en-US" i="0" u="none" strike="noStrike" baseline="0" dirty="0">
                <a:solidFill>
                  <a:schemeClr val="accent6"/>
                </a:solidFill>
                <a:latin typeface="+mj-lt"/>
              </a:rPr>
              <a:t># using </a:t>
            </a:r>
            <a:r>
              <a:rPr lang="en-US" i="0" u="none" strike="noStrike" baseline="0" dirty="0" err="1">
                <a:solidFill>
                  <a:schemeClr val="accent6"/>
                </a:solidFill>
                <a:latin typeface="+mj-lt"/>
              </a:rPr>
              <a:t>appendleft</a:t>
            </a:r>
            <a:r>
              <a:rPr lang="en-US" i="0" u="none" strike="noStrike" baseline="0" dirty="0">
                <a:solidFill>
                  <a:schemeClr val="accent6"/>
                </a:solidFill>
                <a:latin typeface="+mj-lt"/>
              </a:rPr>
              <a:t>() to insert element at left end inserts 6 at the beginning of deque</a:t>
            </a:r>
          </a:p>
          <a:p>
            <a:r>
              <a:rPr lang="en-US" i="0" u="none" strike="noStrike" baseline="0" dirty="0" err="1">
                <a:solidFill>
                  <a:srgbClr val="000000"/>
                </a:solidFill>
                <a:latin typeface="+mj-lt"/>
              </a:rPr>
              <a:t>de.appendleft</a:t>
            </a:r>
            <a:r>
              <a:rPr lang="en-US" i="0" u="none" strike="noStrike" baseline="0" dirty="0">
                <a:solidFill>
                  <a:srgbClr val="000000"/>
                </a:solidFill>
                <a:latin typeface="+mj-lt"/>
              </a:rPr>
              <a:t>(6)</a:t>
            </a:r>
          </a:p>
          <a:p>
            <a:endParaRPr lang="en-US" i="0" u="none" strike="noStrike" baseline="0" dirty="0">
              <a:solidFill>
                <a:srgbClr val="000000"/>
              </a:solidFill>
              <a:latin typeface="+mj-lt"/>
            </a:endParaRPr>
          </a:p>
          <a:p>
            <a:r>
              <a:rPr lang="en-US" i="0" u="none" strike="noStrike" baseline="0" dirty="0">
                <a:solidFill>
                  <a:schemeClr val="accent6"/>
                </a:solidFill>
                <a:latin typeface="+mj-lt"/>
              </a:rPr>
              <a:t># printing modified deque</a:t>
            </a:r>
          </a:p>
          <a:p>
            <a:r>
              <a:rPr lang="en-US" i="0" u="none" strike="noStrike" baseline="0" dirty="0">
                <a:solidFill>
                  <a:srgbClr val="000000"/>
                </a:solidFill>
                <a:latin typeface="+mj-lt"/>
              </a:rPr>
              <a:t>print("\</a:t>
            </a:r>
            <a:r>
              <a:rPr lang="en-US" i="0" u="none" strike="noStrike" baseline="0" dirty="0" err="1">
                <a:solidFill>
                  <a:srgbClr val="000000"/>
                </a:solidFill>
                <a:latin typeface="+mj-lt"/>
              </a:rPr>
              <a:t>nThe</a:t>
            </a:r>
            <a:r>
              <a:rPr lang="en-US" i="0" u="none" strike="noStrike" baseline="0" dirty="0">
                <a:solidFill>
                  <a:srgbClr val="000000"/>
                </a:solidFill>
                <a:latin typeface="+mj-lt"/>
              </a:rPr>
              <a:t> deque after appending at left is : ")</a:t>
            </a:r>
          </a:p>
          <a:p>
            <a:r>
              <a:rPr lang="en-US" i="0" u="none" strike="noStrike" baseline="0" dirty="0">
                <a:solidFill>
                  <a:srgbClr val="000000"/>
                </a:solidFill>
                <a:latin typeface="+mj-lt"/>
              </a:rPr>
              <a:t>print(de)</a:t>
            </a:r>
          </a:p>
        </p:txBody>
      </p:sp>
      <p:sp>
        <p:nvSpPr>
          <p:cNvPr id="10" name="Title 1">
            <a:extLst>
              <a:ext uri="{FF2B5EF4-FFF2-40B4-BE49-F238E27FC236}">
                <a16:creationId xmlns:a16="http://schemas.microsoft.com/office/drawing/2014/main" xmlns="" id="{50F73865-EFC6-4A20-A53B-5985BC892E95}"/>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2" name="Picture 2" descr="E:\NIET\Project\xLogo11.png.pagespeed.ic.pydHLuCQEZ.png">
            <a:extLst>
              <a:ext uri="{FF2B5EF4-FFF2-40B4-BE49-F238E27FC236}">
                <a16:creationId xmlns:a16="http://schemas.microsoft.com/office/drawing/2014/main" xmlns="" id="{ECCC37B6-29EC-498E-BD0B-75B41262FF7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xmlns="" id="{3FC6C420-4BA7-89BF-59E0-B3D4919B661D}"/>
              </a:ext>
            </a:extLst>
          </p:cNvPr>
          <p:cNvPicPr>
            <a:picLocks noChangeAspect="1"/>
          </p:cNvPicPr>
          <p:nvPr/>
        </p:nvPicPr>
        <p:blipFill>
          <a:blip r:embed="rId3"/>
          <a:stretch>
            <a:fillRect/>
          </a:stretch>
        </p:blipFill>
        <p:spPr>
          <a:xfrm>
            <a:off x="5257800" y="1243530"/>
            <a:ext cx="3566469" cy="2430991"/>
          </a:xfrm>
          <a:prstGeom prst="rect">
            <a:avLst/>
          </a:prstGeom>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9766672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3202642-862D-473D-BD9A-A05C380B9836}"/>
              </a:ext>
            </a:extLst>
          </p:cNvPr>
          <p:cNvSpPr>
            <a:spLocks noGrp="1"/>
          </p:cNvSpPr>
          <p:nvPr>
            <p:ph type="dt" sz="half" idx="10"/>
          </p:nvPr>
        </p:nvSpPr>
        <p:spPr/>
        <p:txBody>
          <a:bodyPr/>
          <a:lstStyle/>
          <a:p>
            <a:fld id="{7B8D0179-0314-4CFA-AF5C-1FC050738E15}" type="datetime1">
              <a:rPr lang="en-US" smtClean="0"/>
              <a:pPr/>
              <a:t>11/3/2022</a:t>
            </a:fld>
            <a:endParaRPr lang="en-US"/>
          </a:p>
        </p:txBody>
      </p:sp>
      <p:sp>
        <p:nvSpPr>
          <p:cNvPr id="6" name="Slide Number Placeholder 5">
            <a:extLst>
              <a:ext uri="{FF2B5EF4-FFF2-40B4-BE49-F238E27FC236}">
                <a16:creationId xmlns:a16="http://schemas.microsoft.com/office/drawing/2014/main" xmlns="" id="{3404DB60-1477-4DAA-8973-4AFB3536E180}"/>
              </a:ext>
            </a:extLst>
          </p:cNvPr>
          <p:cNvSpPr>
            <a:spLocks noGrp="1"/>
          </p:cNvSpPr>
          <p:nvPr>
            <p:ph type="sldNum" sz="quarter" idx="12"/>
          </p:nvPr>
        </p:nvSpPr>
        <p:spPr/>
        <p:txBody>
          <a:bodyPr/>
          <a:lstStyle/>
          <a:p>
            <a:fld id="{B6F15528-21DE-4FAA-801E-634DDDAF4B2B}" type="slidenum">
              <a:rPr lang="en-US" smtClean="0"/>
              <a:pPr/>
              <a:t>135</a:t>
            </a:fld>
            <a:endParaRPr lang="en-US"/>
          </a:p>
        </p:txBody>
      </p:sp>
      <p:sp>
        <p:nvSpPr>
          <p:cNvPr id="10" name="Title 1">
            <a:extLst>
              <a:ext uri="{FF2B5EF4-FFF2-40B4-BE49-F238E27FC236}">
                <a16:creationId xmlns:a16="http://schemas.microsoft.com/office/drawing/2014/main" xmlns="" id="{50F73865-EFC6-4A20-A53B-5985BC892E95}"/>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2" name="Picture 2" descr="E:\NIET\Project\xLogo11.png.pagespeed.ic.pydHLuCQEZ.png">
            <a:extLst>
              <a:ext uri="{FF2B5EF4-FFF2-40B4-BE49-F238E27FC236}">
                <a16:creationId xmlns:a16="http://schemas.microsoft.com/office/drawing/2014/main" xmlns="" id="{ECCC37B6-29EC-498E-BD0B-75B41262FF7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TextBox 2">
            <a:extLst>
              <a:ext uri="{FF2B5EF4-FFF2-40B4-BE49-F238E27FC236}">
                <a16:creationId xmlns:a16="http://schemas.microsoft.com/office/drawing/2014/main" xmlns="" id="{71B8A969-F3DC-027B-7F39-CBD76E476CFB}"/>
              </a:ext>
            </a:extLst>
          </p:cNvPr>
          <p:cNvSpPr txBox="1"/>
          <p:nvPr/>
        </p:nvSpPr>
        <p:spPr>
          <a:xfrm>
            <a:off x="251520" y="1028343"/>
            <a:ext cx="9577064" cy="4801314"/>
          </a:xfrm>
          <a:prstGeom prst="rect">
            <a:avLst/>
          </a:prstGeom>
          <a:noFill/>
        </p:spPr>
        <p:txBody>
          <a:bodyPr wrap="square">
            <a:spAutoFit/>
          </a:bodyPr>
          <a:lstStyle/>
          <a:p>
            <a:r>
              <a:rPr lang="en-US" dirty="0">
                <a:solidFill>
                  <a:schemeClr val="accent6"/>
                </a:solidFill>
              </a:rPr>
              <a:t># importing "collections" for deque operations</a:t>
            </a:r>
          </a:p>
          <a:p>
            <a:r>
              <a:rPr lang="en-US" dirty="0"/>
              <a:t>import collections</a:t>
            </a:r>
          </a:p>
          <a:p>
            <a:r>
              <a:rPr lang="en-US" dirty="0">
                <a:solidFill>
                  <a:schemeClr val="accent6"/>
                </a:solidFill>
              </a:rPr>
              <a:t># initializing deque</a:t>
            </a:r>
          </a:p>
          <a:p>
            <a:r>
              <a:rPr lang="en-US" dirty="0"/>
              <a:t>de = </a:t>
            </a:r>
            <a:r>
              <a:rPr lang="en-US" dirty="0" err="1"/>
              <a:t>collections.deque</a:t>
            </a:r>
            <a:r>
              <a:rPr lang="en-US" dirty="0"/>
              <a:t>([1, 2, 3])</a:t>
            </a:r>
          </a:p>
          <a:p>
            <a:r>
              <a:rPr lang="en-US" dirty="0"/>
              <a:t>print("deque: ", de)</a:t>
            </a:r>
          </a:p>
          <a:p>
            <a:r>
              <a:rPr lang="en-US" dirty="0">
                <a:solidFill>
                  <a:schemeClr val="accent6"/>
                </a:solidFill>
              </a:rPr>
              <a:t># using pop() to delete element from right end</a:t>
            </a:r>
          </a:p>
          <a:p>
            <a:r>
              <a:rPr lang="en-US" dirty="0">
                <a:solidFill>
                  <a:schemeClr val="accent6"/>
                </a:solidFill>
              </a:rPr>
              <a:t># deletes 4 from the right end of deque</a:t>
            </a:r>
          </a:p>
          <a:p>
            <a:r>
              <a:rPr lang="en-US" dirty="0" err="1"/>
              <a:t>de.pop</a:t>
            </a:r>
            <a:r>
              <a:rPr lang="en-US" dirty="0"/>
              <a:t>()</a:t>
            </a:r>
          </a:p>
          <a:p>
            <a:r>
              <a:rPr lang="en-US" dirty="0">
                <a:solidFill>
                  <a:schemeClr val="accent6"/>
                </a:solidFill>
              </a:rPr>
              <a:t># printing modified deque</a:t>
            </a:r>
          </a:p>
          <a:p>
            <a:r>
              <a:rPr lang="en-US" dirty="0"/>
              <a:t>print("\</a:t>
            </a:r>
            <a:r>
              <a:rPr lang="en-US" dirty="0" err="1"/>
              <a:t>nThe</a:t>
            </a:r>
            <a:r>
              <a:rPr lang="en-US" dirty="0"/>
              <a:t> deque after deleting from right is : ")</a:t>
            </a:r>
          </a:p>
          <a:p>
            <a:r>
              <a:rPr lang="en-US" dirty="0"/>
              <a:t>print(de)</a:t>
            </a:r>
          </a:p>
          <a:p>
            <a:r>
              <a:rPr lang="en-US" dirty="0">
                <a:solidFill>
                  <a:schemeClr val="accent6"/>
                </a:solidFill>
              </a:rPr>
              <a:t># using </a:t>
            </a:r>
            <a:r>
              <a:rPr lang="en-US" dirty="0" err="1">
                <a:solidFill>
                  <a:schemeClr val="accent6"/>
                </a:solidFill>
              </a:rPr>
              <a:t>popleft</a:t>
            </a:r>
            <a:r>
              <a:rPr lang="en-US" dirty="0">
                <a:solidFill>
                  <a:schemeClr val="accent6"/>
                </a:solidFill>
              </a:rPr>
              <a:t>() to delete element from left end</a:t>
            </a:r>
          </a:p>
          <a:p>
            <a:r>
              <a:rPr lang="en-US" dirty="0">
                <a:solidFill>
                  <a:schemeClr val="accent6"/>
                </a:solidFill>
              </a:rPr>
              <a:t># deletes 6 from the left end of deque</a:t>
            </a:r>
          </a:p>
          <a:p>
            <a:r>
              <a:rPr lang="en-US" dirty="0" err="1"/>
              <a:t>de.popleft</a:t>
            </a:r>
            <a:r>
              <a:rPr lang="en-US" dirty="0"/>
              <a:t>()</a:t>
            </a:r>
          </a:p>
          <a:p>
            <a:r>
              <a:rPr lang="en-US" dirty="0">
                <a:solidFill>
                  <a:schemeClr val="accent6"/>
                </a:solidFill>
              </a:rPr>
              <a:t># printing modified deque</a:t>
            </a:r>
          </a:p>
          <a:p>
            <a:r>
              <a:rPr lang="en-US" dirty="0"/>
              <a:t>print("\</a:t>
            </a:r>
            <a:r>
              <a:rPr lang="en-US" dirty="0" err="1"/>
              <a:t>nThe</a:t>
            </a:r>
            <a:r>
              <a:rPr lang="en-US" dirty="0"/>
              <a:t> deque after deleting from left is : ")</a:t>
            </a:r>
          </a:p>
          <a:p>
            <a:r>
              <a:rPr lang="en-US" dirty="0"/>
              <a:t>print(de)</a:t>
            </a:r>
          </a:p>
        </p:txBody>
      </p:sp>
      <p:pic>
        <p:nvPicPr>
          <p:cNvPr id="8" name="Picture 7">
            <a:extLst>
              <a:ext uri="{FF2B5EF4-FFF2-40B4-BE49-F238E27FC236}">
                <a16:creationId xmlns:a16="http://schemas.microsoft.com/office/drawing/2014/main" xmlns="" id="{C74FF8BD-D570-D32C-A4B7-F409041FA273}"/>
              </a:ext>
            </a:extLst>
          </p:cNvPr>
          <p:cNvPicPr>
            <a:picLocks noChangeAspect="1"/>
          </p:cNvPicPr>
          <p:nvPr/>
        </p:nvPicPr>
        <p:blipFill>
          <a:blip r:embed="rId3"/>
          <a:stretch>
            <a:fillRect/>
          </a:stretch>
        </p:blipFill>
        <p:spPr>
          <a:xfrm>
            <a:off x="5088216" y="1844824"/>
            <a:ext cx="3787468" cy="2545301"/>
          </a:xfrm>
          <a:prstGeom prst="rect">
            <a:avLst/>
          </a:prstGeom>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507160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3202642-862D-473D-BD9A-A05C380B9836}"/>
              </a:ext>
            </a:extLst>
          </p:cNvPr>
          <p:cNvSpPr>
            <a:spLocks noGrp="1"/>
          </p:cNvSpPr>
          <p:nvPr>
            <p:ph type="dt" sz="half" idx="10"/>
          </p:nvPr>
        </p:nvSpPr>
        <p:spPr/>
        <p:txBody>
          <a:bodyPr/>
          <a:lstStyle/>
          <a:p>
            <a:fld id="{5DB76F6E-F525-4C10-A7BE-4D4DB2001873}" type="datetime1">
              <a:rPr lang="en-US" smtClean="0"/>
              <a:pPr/>
              <a:t>11/3/2022</a:t>
            </a:fld>
            <a:endParaRPr lang="en-US"/>
          </a:p>
        </p:txBody>
      </p:sp>
      <p:sp>
        <p:nvSpPr>
          <p:cNvPr id="6" name="Slide Number Placeholder 5">
            <a:extLst>
              <a:ext uri="{FF2B5EF4-FFF2-40B4-BE49-F238E27FC236}">
                <a16:creationId xmlns:a16="http://schemas.microsoft.com/office/drawing/2014/main" xmlns="" id="{3404DB60-1477-4DAA-8973-4AFB3536E180}"/>
              </a:ext>
            </a:extLst>
          </p:cNvPr>
          <p:cNvSpPr>
            <a:spLocks noGrp="1"/>
          </p:cNvSpPr>
          <p:nvPr>
            <p:ph type="sldNum" sz="quarter" idx="12"/>
          </p:nvPr>
        </p:nvSpPr>
        <p:spPr/>
        <p:txBody>
          <a:bodyPr/>
          <a:lstStyle/>
          <a:p>
            <a:fld id="{B6F15528-21DE-4FAA-801E-634DDDAF4B2B}" type="slidenum">
              <a:rPr lang="en-US" smtClean="0"/>
              <a:pPr/>
              <a:t>136</a:t>
            </a:fld>
            <a:endParaRPr lang="en-US"/>
          </a:p>
        </p:txBody>
      </p:sp>
      <p:sp>
        <p:nvSpPr>
          <p:cNvPr id="10" name="Title 1">
            <a:extLst>
              <a:ext uri="{FF2B5EF4-FFF2-40B4-BE49-F238E27FC236}">
                <a16:creationId xmlns:a16="http://schemas.microsoft.com/office/drawing/2014/main" xmlns="" id="{50F73865-EFC6-4A20-A53B-5985BC892E95}"/>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2" name="Picture 2" descr="E:\NIET\Project\xLogo11.png.pagespeed.ic.pydHLuCQEZ.png">
            <a:extLst>
              <a:ext uri="{FF2B5EF4-FFF2-40B4-BE49-F238E27FC236}">
                <a16:creationId xmlns:a16="http://schemas.microsoft.com/office/drawing/2014/main" xmlns="" id="{ECCC37B6-29EC-498E-BD0B-75B41262FF7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a:extLst>
              <a:ext uri="{FF2B5EF4-FFF2-40B4-BE49-F238E27FC236}">
                <a16:creationId xmlns:a16="http://schemas.microsoft.com/office/drawing/2014/main" xmlns="" id="{787FCC9C-C135-4012-BEA9-96E2B5E5BD83}"/>
              </a:ext>
            </a:extLst>
          </p:cNvPr>
          <p:cNvSpPr txBox="1"/>
          <p:nvPr/>
        </p:nvSpPr>
        <p:spPr>
          <a:xfrm>
            <a:off x="454875" y="1382667"/>
            <a:ext cx="8147248" cy="4462760"/>
          </a:xfrm>
          <a:prstGeom prst="rect">
            <a:avLst/>
          </a:prstGeom>
          <a:noFill/>
        </p:spPr>
        <p:txBody>
          <a:bodyPr wrap="square">
            <a:spAutoFit/>
          </a:bodyPr>
          <a:lstStyle/>
          <a:p>
            <a:pPr algn="l" rtl="0"/>
            <a:r>
              <a:rPr lang="en-US" sz="3200" b="1" dirty="0"/>
              <a:t>Application of Deque – </a:t>
            </a:r>
            <a:r>
              <a:rPr lang="en-US" dirty="0"/>
              <a:t/>
            </a:r>
            <a:br>
              <a:rPr lang="en-US" dirty="0"/>
            </a:br>
            <a:r>
              <a:rPr lang="en-US" dirty="0"/>
              <a:t/>
            </a:r>
            <a:br>
              <a:rPr lang="en-US" dirty="0"/>
            </a:br>
            <a:r>
              <a:rPr lang="en-US" b="0" i="0" dirty="0">
                <a:solidFill>
                  <a:srgbClr val="282829"/>
                </a:solidFill>
                <a:effectLst/>
                <a:latin typeface="-apple-system"/>
              </a:rPr>
              <a:t>Deque is a Double Ended Queue where operations(Add/Remove) can be made on both ends of the queue.</a:t>
            </a:r>
          </a:p>
          <a:p>
            <a:pPr algn="l" rtl="0"/>
            <a:endParaRPr lang="en-US" b="0" i="0" dirty="0">
              <a:solidFill>
                <a:srgbClr val="282829"/>
              </a:solidFill>
              <a:effectLst/>
              <a:latin typeface="-apple-system"/>
            </a:endParaRPr>
          </a:p>
          <a:p>
            <a:pPr algn="l" rtl="0">
              <a:buFont typeface="+mj-lt"/>
              <a:buAutoNum type="arabicPeriod"/>
            </a:pPr>
            <a:r>
              <a:rPr lang="en-US" b="0" i="0" dirty="0">
                <a:solidFill>
                  <a:srgbClr val="282829"/>
                </a:solidFill>
                <a:effectLst/>
                <a:latin typeface="-apple-system"/>
              </a:rPr>
              <a:t>A web browser's history. Recently visited URLs are added to the front of the deque, and the URL at the back of the deque is removed after some specified number of insertions at the front.</a:t>
            </a:r>
          </a:p>
          <a:p>
            <a:pPr algn="l" rtl="0">
              <a:buFont typeface="+mj-lt"/>
              <a:buAutoNum type="arabicPeriod"/>
            </a:pPr>
            <a:endParaRPr lang="en-US" b="0" i="0" dirty="0">
              <a:solidFill>
                <a:srgbClr val="282829"/>
              </a:solidFill>
              <a:effectLst/>
              <a:latin typeface="-apple-system"/>
            </a:endParaRPr>
          </a:p>
          <a:p>
            <a:pPr algn="l" rtl="0">
              <a:buFont typeface="+mj-lt"/>
              <a:buAutoNum type="arabicPeriod"/>
            </a:pPr>
            <a:r>
              <a:rPr lang="en-US" b="0" i="0" dirty="0">
                <a:solidFill>
                  <a:srgbClr val="282829"/>
                </a:solidFill>
                <a:effectLst/>
                <a:latin typeface="-apple-system"/>
              </a:rPr>
              <a:t>Another common application of the deque is storing a software application's list of undo operations.</a:t>
            </a:r>
          </a:p>
          <a:p>
            <a:pPr algn="l" rtl="0">
              <a:buFont typeface="+mj-lt"/>
              <a:buAutoNum type="arabicPeriod"/>
            </a:pPr>
            <a:endParaRPr lang="en-US" b="0" i="0" dirty="0">
              <a:solidFill>
                <a:srgbClr val="282829"/>
              </a:solidFill>
              <a:effectLst/>
              <a:latin typeface="-apple-system"/>
            </a:endParaRPr>
          </a:p>
          <a:p>
            <a:pPr algn="l" rtl="0">
              <a:buFont typeface="+mj-lt"/>
              <a:buAutoNum type="arabicPeriod"/>
            </a:pPr>
            <a:r>
              <a:rPr lang="en-US" b="0" i="0" dirty="0">
                <a:solidFill>
                  <a:srgbClr val="282829"/>
                </a:solidFill>
                <a:effectLst/>
                <a:latin typeface="-apple-system"/>
              </a:rPr>
              <a:t>Have you see </a:t>
            </a:r>
            <a:r>
              <a:rPr lang="en-US" b="0" i="0" dirty="0" err="1">
                <a:solidFill>
                  <a:srgbClr val="282829"/>
                </a:solidFill>
                <a:effectLst/>
                <a:latin typeface="-apple-system"/>
              </a:rPr>
              <a:t>moneyControl</a:t>
            </a:r>
            <a:r>
              <a:rPr lang="en-US" b="0" i="0" dirty="0">
                <a:solidFill>
                  <a:srgbClr val="282829"/>
                </a:solidFill>
                <a:effectLst/>
                <a:latin typeface="-apple-system"/>
              </a:rPr>
              <a:t> App, it will show the stocks you last visited, it will remove the stocks after some time and will add the latest ones.</a:t>
            </a:r>
          </a:p>
          <a:p>
            <a:endParaRPr lang="en-IN" dirty="0"/>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3805624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2200" dirty="0"/>
              <a:t>Self Made Video Link:</a:t>
            </a:r>
          </a:p>
          <a:p>
            <a:r>
              <a:rPr lang="en-US" sz="2200" dirty="0" err="1"/>
              <a:t>Youtube</a:t>
            </a:r>
            <a:r>
              <a:rPr lang="en-US" sz="2200" dirty="0"/>
              <a:t>/other  Video Links</a:t>
            </a:r>
          </a:p>
          <a:p>
            <a:pPr marL="0" indent="0">
              <a:buNone/>
            </a:pPr>
            <a:endParaRPr lang="en-US" sz="2000" dirty="0"/>
          </a:p>
          <a:p>
            <a:pPr marL="0" indent="0">
              <a:buNone/>
            </a:pPr>
            <a:r>
              <a:rPr lang="en-IN" sz="2000" dirty="0">
                <a:hlinkClick r:id="rId2"/>
              </a:rPr>
              <a:t>https://www.youtube.com/watch?v=8e_PwxYGZrA&amp;list=PLzgPDYo_3xukPJdH6hVQ6Iic7KiJuoA-l</a:t>
            </a:r>
            <a:endParaRPr lang="en-IN" sz="2000" dirty="0"/>
          </a:p>
          <a:p>
            <a:pPr marL="0" indent="0">
              <a:buNone/>
            </a:pPr>
            <a:endParaRPr lang="en-IN" sz="2000" dirty="0"/>
          </a:p>
          <a:p>
            <a:pPr marL="0" indent="0">
              <a:buNone/>
            </a:pPr>
            <a:r>
              <a:rPr lang="en-US" sz="2000" dirty="0">
                <a:hlinkClick r:id="rId3"/>
              </a:rPr>
              <a:t>https://www.youtube.com/watch?v=_t2GVaQasRY&amp;list=PLeo1K3hjS3uu_n_a__MI_KktGTLYopZ12</a:t>
            </a:r>
            <a:endParaRPr lang="en-IN" sz="2000" dirty="0"/>
          </a:p>
          <a:p>
            <a:pPr marL="0" indent="0">
              <a:buNone/>
            </a:pPr>
            <a:endParaRPr lang="en-IN" sz="2000" dirty="0"/>
          </a:p>
          <a:p>
            <a:pPr marL="0" indent="0">
              <a:buNone/>
            </a:pPr>
            <a:r>
              <a:rPr lang="en-US" sz="2000" dirty="0">
                <a:hlinkClick r:id="rId4"/>
              </a:rPr>
              <a:t>https://www.youtube.com/watch?v=pkYVOmU3MgA&amp;t=22062s</a:t>
            </a:r>
            <a:endParaRPr lang="en-IN" sz="2000" dirty="0"/>
          </a:p>
          <a:p>
            <a:pPr marL="0" indent="0">
              <a:buNone/>
            </a:pPr>
            <a:endParaRPr lang="en-IN" sz="2000" dirty="0"/>
          </a:p>
          <a:p>
            <a:pPr marL="0" indent="0">
              <a:buNone/>
            </a:pPr>
            <a:endParaRPr lang="en-US" sz="2000" dirty="0"/>
          </a:p>
        </p:txBody>
      </p:sp>
      <p:sp>
        <p:nvSpPr>
          <p:cNvPr id="4" name="Date Placeholder 3"/>
          <p:cNvSpPr>
            <a:spLocks noGrp="1"/>
          </p:cNvSpPr>
          <p:nvPr>
            <p:ph type="dt" sz="half" idx="10"/>
          </p:nvPr>
        </p:nvSpPr>
        <p:spPr/>
        <p:txBody>
          <a:bodyPr/>
          <a:lstStyle/>
          <a:p>
            <a:fld id="{E8C074F3-26C9-475D-8BD7-C66ECE7B18A5}"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1371600" y="0"/>
            <a:ext cx="7772400" cy="107154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3400" b="0" i="0" u="none" strike="noStrike" kern="1200" cap="none" spc="0" normalizeH="0" noProof="0" dirty="0">
                <a:ln>
                  <a:noFill/>
                </a:ln>
                <a:solidFill>
                  <a:schemeClr val="dk1"/>
                </a:solidFill>
                <a:effectLst/>
                <a:uLnTx/>
                <a:uFillTx/>
                <a:latin typeface="+mn-lt"/>
                <a:ea typeface="+mn-ea"/>
                <a:cs typeface="+mn-cs"/>
              </a:rPr>
              <a:t> Links, YouTube &amp; NPTEL Video Links and Online Courses Details  </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indent="-457200">
              <a:buFont typeface="+mj-lt"/>
              <a:buAutoNum type="arabicPeriod"/>
            </a:pPr>
            <a:r>
              <a:rPr lang="en-US" sz="2200" dirty="0"/>
              <a:t>What is Stack and where it can be used?</a:t>
            </a:r>
          </a:p>
          <a:p>
            <a:pPr marL="457200" indent="-457200">
              <a:buFont typeface="+mj-lt"/>
              <a:buAutoNum type="arabicPeriod"/>
            </a:pPr>
            <a:r>
              <a:rPr lang="en-US" sz="2200" dirty="0"/>
              <a:t>What is a Queue, how it is different from stack and how is it implemented?</a:t>
            </a:r>
          </a:p>
          <a:p>
            <a:pPr marL="457200" indent="-457200">
              <a:buFont typeface="+mj-lt"/>
              <a:buAutoNum type="arabicPeriod"/>
            </a:pPr>
            <a:r>
              <a:rPr lang="en-US" sz="2200" dirty="0"/>
              <a:t>What are Infix, prefix, Postfix notations?</a:t>
            </a:r>
          </a:p>
          <a:p>
            <a:pPr marL="457200" indent="-457200">
              <a:buFont typeface="+mj-lt"/>
              <a:buAutoNum type="arabicPeriod"/>
            </a:pPr>
            <a:r>
              <a:rPr lang="en-US" sz="2200" dirty="0"/>
              <a:t>How to implement a stack using queue?</a:t>
            </a:r>
          </a:p>
          <a:p>
            <a:pPr marL="457200" indent="-457200">
              <a:buFont typeface="+mj-lt"/>
              <a:buAutoNum type="arabicPeriod"/>
            </a:pPr>
            <a:r>
              <a:rPr lang="en-US" sz="2200" dirty="0"/>
              <a:t>How to implement a queue using stack?</a:t>
            </a:r>
          </a:p>
          <a:p>
            <a:pPr marL="457200" indent="-457200">
              <a:buFont typeface="+mj-lt"/>
              <a:buAutoNum type="arabicPeriod"/>
            </a:pPr>
            <a:r>
              <a:rPr lang="en-US" sz="2200" dirty="0"/>
              <a:t>What is recursion and when should you use it?</a:t>
            </a:r>
          </a:p>
          <a:p>
            <a:pPr marL="457200" indent="-457200">
              <a:buFont typeface="+mj-lt"/>
              <a:buAutoNum type="arabicPeriod"/>
            </a:pPr>
            <a:r>
              <a:rPr lang="en-US" sz="2200" dirty="0"/>
              <a:t>Write a function to copy string (Iterative and Recursive).</a:t>
            </a:r>
          </a:p>
          <a:p>
            <a:pPr marL="457200" indent="-457200">
              <a:buFont typeface="+mj-lt"/>
              <a:buAutoNum type="arabicPeriod"/>
            </a:pPr>
            <a:r>
              <a:rPr lang="en-US" sz="2200" dirty="0"/>
              <a:t>Check if a number is Palindrome using recursion</a:t>
            </a:r>
          </a:p>
          <a:p>
            <a:pPr marL="457200" indent="-457200">
              <a:buFont typeface="+mj-lt"/>
              <a:buAutoNum type="arabicPeriod"/>
            </a:pPr>
            <a:r>
              <a:rPr lang="en-US" sz="2200" dirty="0"/>
              <a:t>Reverse a stack using recursion.</a:t>
            </a:r>
          </a:p>
          <a:p>
            <a:pPr marL="457200" indent="-457200">
              <a:buFont typeface="+mj-lt"/>
              <a:buAutoNum type="arabicPeriod"/>
            </a:pPr>
            <a:r>
              <a:rPr lang="en-US" sz="2200" dirty="0"/>
              <a:t>Sort a stack using recursion.</a:t>
            </a:r>
          </a:p>
        </p:txBody>
      </p:sp>
      <p:sp>
        <p:nvSpPr>
          <p:cNvPr id="4" name="Date Placeholder 3"/>
          <p:cNvSpPr>
            <a:spLocks noGrp="1"/>
          </p:cNvSpPr>
          <p:nvPr>
            <p:ph type="dt" sz="half" idx="10"/>
          </p:nvPr>
        </p:nvSpPr>
        <p:spPr/>
        <p:txBody>
          <a:bodyPr/>
          <a:lstStyle/>
          <a:p>
            <a:fld id="{DF6997DE-751A-4B00-A8C4-F8EBD96FEADF}"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Daily Quiz</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06569"/>
            <a:ext cx="8229600" cy="4525963"/>
          </a:xfrm>
        </p:spPr>
        <p:txBody>
          <a:bodyPr>
            <a:normAutofit fontScale="70000" lnSpcReduction="20000"/>
          </a:bodyPr>
          <a:lstStyle/>
          <a:p>
            <a:pPr marL="0" indent="0">
              <a:buNone/>
            </a:pPr>
            <a:r>
              <a:rPr lang="en-US" dirty="0"/>
              <a:t>Q 1 What do you understand by stable and in place sorting?</a:t>
            </a:r>
          </a:p>
          <a:p>
            <a:pPr marL="0" indent="0">
              <a:buNone/>
            </a:pPr>
            <a:endParaRPr lang="en-US" dirty="0"/>
          </a:p>
          <a:p>
            <a:pPr marL="0" indent="0">
              <a:buNone/>
            </a:pPr>
            <a:r>
              <a:rPr lang="en-US" dirty="0"/>
              <a:t>Q 2 Consider the following infix expression and convert into reverse polish notation using stack. A + (B * C – (D / E ^ F) * H)</a:t>
            </a:r>
          </a:p>
          <a:p>
            <a:pPr marL="0" indent="0">
              <a:buNone/>
            </a:pPr>
            <a:endParaRPr lang="en-US" dirty="0"/>
          </a:p>
          <a:p>
            <a:pPr marL="0" indent="0">
              <a:buNone/>
            </a:pPr>
            <a:r>
              <a:rPr lang="en-US" dirty="0"/>
              <a:t>Q3 Recursive function to delete k-</a:t>
            </a:r>
            <a:r>
              <a:rPr lang="en-US" dirty="0" err="1"/>
              <a:t>th</a:t>
            </a:r>
            <a:r>
              <a:rPr lang="en-US" dirty="0"/>
              <a:t> node from linked list.</a:t>
            </a:r>
          </a:p>
          <a:p>
            <a:pPr marL="0" indent="0">
              <a:buNone/>
            </a:pPr>
            <a:endParaRPr lang="en-US" dirty="0"/>
          </a:p>
          <a:p>
            <a:pPr marL="0" indent="0">
              <a:buNone/>
            </a:pPr>
            <a:r>
              <a:rPr lang="en-US" dirty="0"/>
              <a:t>Q4. Write the python Program to implement queue using stack.</a:t>
            </a:r>
          </a:p>
          <a:p>
            <a:pPr marL="0" indent="0">
              <a:buNone/>
            </a:pPr>
            <a:endParaRPr lang="en-US" dirty="0"/>
          </a:p>
          <a:p>
            <a:pPr marL="0" indent="0">
              <a:buNone/>
            </a:pPr>
            <a:r>
              <a:rPr lang="en-US" dirty="0"/>
              <a:t>Q5. The initial configuration of a queue is </a:t>
            </a:r>
            <a:r>
              <a:rPr lang="en-US" dirty="0" err="1"/>
              <a:t>p,q,r,s</a:t>
            </a:r>
            <a:r>
              <a:rPr lang="en-US" dirty="0"/>
              <a:t> (‘p’ is in the front end ). To get the configuration </a:t>
            </a:r>
            <a:r>
              <a:rPr lang="en-US" dirty="0" err="1"/>
              <a:t>s,r,q,p</a:t>
            </a:r>
            <a:r>
              <a:rPr lang="en-US" dirty="0"/>
              <a:t>, how many minimum dequeue and enqueue are required?</a:t>
            </a:r>
          </a:p>
          <a:p>
            <a:endParaRPr lang="en-US" dirty="0"/>
          </a:p>
        </p:txBody>
      </p:sp>
      <p:sp>
        <p:nvSpPr>
          <p:cNvPr id="4" name="Date Placeholder 3"/>
          <p:cNvSpPr>
            <a:spLocks noGrp="1"/>
          </p:cNvSpPr>
          <p:nvPr>
            <p:ph type="dt" sz="half" idx="10"/>
          </p:nvPr>
        </p:nvSpPr>
        <p:spPr/>
        <p:txBody>
          <a:bodyPr/>
          <a:lstStyle/>
          <a:p>
            <a:fld id="{89A8AF14-7E6B-49FE-B07A-9CDD5CB1C806}"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Weekly</a:t>
            </a:r>
            <a:r>
              <a:rPr kumimoji="0" lang="en-US" sz="3400" b="0" i="0" u="none" strike="noStrike" kern="1200" cap="none" spc="0" normalizeH="0" noProof="0" dirty="0">
                <a:ln>
                  <a:noFill/>
                </a:ln>
                <a:solidFill>
                  <a:schemeClr val="dk1"/>
                </a:solidFill>
                <a:effectLst/>
                <a:uLnTx/>
                <a:uFillTx/>
                <a:latin typeface="+mn-lt"/>
                <a:ea typeface="+mn-ea"/>
                <a:cs typeface="+mn-cs"/>
              </a:rPr>
              <a:t> Assignment</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8E1521C-B06C-4BEA-A1F9-D455532F189D}"/>
              </a:ext>
            </a:extLst>
          </p:cNvPr>
          <p:cNvSpPr>
            <a:spLocks noGrp="1"/>
          </p:cNvSpPr>
          <p:nvPr>
            <p:ph type="dt" sz="half" idx="10"/>
          </p:nvPr>
        </p:nvSpPr>
        <p:spPr/>
        <p:txBody>
          <a:bodyPr/>
          <a:lstStyle/>
          <a:p>
            <a:fld id="{A7E4B19C-FDED-4CCF-882B-EB7A7B7FFD88}" type="datetime1">
              <a:rPr lang="en-US" smtClean="0"/>
              <a:pPr/>
              <a:t>11/3/2022</a:t>
            </a:fld>
            <a:endParaRPr lang="en-US"/>
          </a:p>
        </p:txBody>
      </p:sp>
      <p:sp>
        <p:nvSpPr>
          <p:cNvPr id="6" name="Slide Number Placeholder 5">
            <a:extLst>
              <a:ext uri="{FF2B5EF4-FFF2-40B4-BE49-F238E27FC236}">
                <a16:creationId xmlns:a16="http://schemas.microsoft.com/office/drawing/2014/main" xmlns="" id="{C8ABFC71-BFDE-436B-B6E6-155ABBAB9ECF}"/>
              </a:ext>
            </a:extLst>
          </p:cNvPr>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7" name="Table 6">
            <a:extLst>
              <a:ext uri="{FF2B5EF4-FFF2-40B4-BE49-F238E27FC236}">
                <a16:creationId xmlns:a16="http://schemas.microsoft.com/office/drawing/2014/main" xmlns="" id="{D45B736E-9F2F-4B14-9D51-28BDAE5D1D17}"/>
              </a:ext>
            </a:extLst>
          </p:cNvPr>
          <p:cNvGraphicFramePr>
            <a:graphicFrameLocks noGrp="1"/>
          </p:cNvGraphicFramePr>
          <p:nvPr>
            <p:extLst>
              <p:ext uri="{D42A27DB-BD31-4B8C-83A1-F6EECF244321}">
                <p14:modId xmlns:p14="http://schemas.microsoft.com/office/powerpoint/2010/main" xmlns="" val="26597110"/>
              </p:ext>
            </p:extLst>
          </p:nvPr>
        </p:nvGraphicFramePr>
        <p:xfrm>
          <a:off x="381000" y="1676400"/>
          <a:ext cx="8223448" cy="2282314"/>
        </p:xfrm>
        <a:graphic>
          <a:graphicData uri="http://schemas.openxmlformats.org/drawingml/2006/table">
            <a:tbl>
              <a:tblPr firstRow="1" firstCol="1" bandRow="1">
                <a:tableStyleId>{5C22544A-7EE6-4342-B048-85BDC9FD1C3A}</a:tableStyleId>
              </a:tblPr>
              <a:tblGrid>
                <a:gridCol w="966774">
                  <a:extLst>
                    <a:ext uri="{9D8B030D-6E8A-4147-A177-3AD203B41FA5}">
                      <a16:colId xmlns:a16="http://schemas.microsoft.com/office/drawing/2014/main" xmlns="" val="69073049"/>
                    </a:ext>
                  </a:extLst>
                </a:gridCol>
                <a:gridCol w="2141622">
                  <a:extLst>
                    <a:ext uri="{9D8B030D-6E8A-4147-A177-3AD203B41FA5}">
                      <a16:colId xmlns:a16="http://schemas.microsoft.com/office/drawing/2014/main" xmlns="" val="2831048631"/>
                    </a:ext>
                  </a:extLst>
                </a:gridCol>
                <a:gridCol w="1215222">
                  <a:extLst>
                    <a:ext uri="{9D8B030D-6E8A-4147-A177-3AD203B41FA5}">
                      <a16:colId xmlns:a16="http://schemas.microsoft.com/office/drawing/2014/main" xmlns="" val="3434031605"/>
                    </a:ext>
                  </a:extLst>
                </a:gridCol>
                <a:gridCol w="1264167">
                  <a:extLst>
                    <a:ext uri="{9D8B030D-6E8A-4147-A177-3AD203B41FA5}">
                      <a16:colId xmlns:a16="http://schemas.microsoft.com/office/drawing/2014/main" xmlns="" val="1106287173"/>
                    </a:ext>
                  </a:extLst>
                </a:gridCol>
                <a:gridCol w="1316477">
                  <a:extLst>
                    <a:ext uri="{9D8B030D-6E8A-4147-A177-3AD203B41FA5}">
                      <a16:colId xmlns:a16="http://schemas.microsoft.com/office/drawing/2014/main" xmlns="" val="4279442236"/>
                    </a:ext>
                  </a:extLst>
                </a:gridCol>
                <a:gridCol w="1319186">
                  <a:extLst>
                    <a:ext uri="{9D8B030D-6E8A-4147-A177-3AD203B41FA5}">
                      <a16:colId xmlns:a16="http://schemas.microsoft.com/office/drawing/2014/main" xmlns="" val="1388963621"/>
                    </a:ext>
                  </a:extLst>
                </a:gridCol>
              </a:tblGrid>
              <a:tr h="838200">
                <a:tc>
                  <a:txBody>
                    <a:bodyPr/>
                    <a:lstStyle/>
                    <a:p>
                      <a:pPr marL="3175" algn="ctr">
                        <a:lnSpc>
                          <a:spcPct val="115000"/>
                        </a:lnSpc>
                        <a:spcAft>
                          <a:spcPts val="0"/>
                        </a:spcAft>
                      </a:pPr>
                      <a:endParaRPr lang="en-US" sz="2400" dirty="0">
                        <a:effectLst/>
                      </a:endParaRPr>
                    </a:p>
                    <a:p>
                      <a:pPr marL="3175" algn="ctr">
                        <a:lnSpc>
                          <a:spcPct val="115000"/>
                        </a:lnSpc>
                        <a:spcAft>
                          <a:spcPts val="0"/>
                        </a:spcAft>
                      </a:pPr>
                      <a:r>
                        <a:rPr lang="en-US" sz="2400" dirty="0">
                          <a:effectLst/>
                        </a:rPr>
                        <a:t>Sr.</a:t>
                      </a:r>
                      <a:endParaRPr lang="en-IN" sz="2400" dirty="0">
                        <a:effectLst/>
                      </a:endParaRPr>
                    </a:p>
                    <a:p>
                      <a:pPr marL="3175" algn="ctr">
                        <a:lnSpc>
                          <a:spcPct val="106000"/>
                        </a:lnSpc>
                        <a:spcAft>
                          <a:spcPts val="0"/>
                        </a:spcAft>
                      </a:pPr>
                      <a:r>
                        <a:rPr lang="en-US" sz="2400" dirty="0">
                          <a:effectLst/>
                        </a:rPr>
                        <a:t>No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0"/>
                        </a:spcAft>
                      </a:pPr>
                      <a:endParaRPr lang="en-US" sz="2400" dirty="0">
                        <a:effectLst/>
                      </a:endParaRPr>
                    </a:p>
                    <a:p>
                      <a:pPr algn="ctr">
                        <a:lnSpc>
                          <a:spcPct val="106000"/>
                        </a:lnSpc>
                        <a:spcAft>
                          <a:spcPts val="0"/>
                        </a:spcAft>
                      </a:pPr>
                      <a:endParaRPr lang="en-US" sz="2400" dirty="0">
                        <a:effectLst/>
                      </a:endParaRPr>
                    </a:p>
                    <a:p>
                      <a:pPr algn="ctr">
                        <a:lnSpc>
                          <a:spcPct val="106000"/>
                        </a:lnSpc>
                        <a:spcAft>
                          <a:spcPts val="0"/>
                        </a:spcAft>
                      </a:pPr>
                      <a:r>
                        <a:rPr lang="en-US" sz="2400" dirty="0">
                          <a:effectLst/>
                        </a:rPr>
                        <a:t>Course Outcome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marL="71755" marR="71755" algn="ctr">
                        <a:lnSpc>
                          <a:spcPct val="106000"/>
                        </a:lnSpc>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PSO 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PSO 2</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PSO 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PSO 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extLst>
                  <a:ext uri="{0D108BD9-81ED-4DB2-BD59-A6C34878D82A}">
                    <a16:rowId xmlns:a16="http://schemas.microsoft.com/office/drawing/2014/main" xmlns="" val="2294676698"/>
                  </a:ext>
                </a:extLst>
              </a:tr>
              <a:tr h="728215">
                <a:tc>
                  <a:txBody>
                    <a:bodyPr/>
                    <a:lstStyle/>
                    <a:p>
                      <a:pPr marL="3175" algn="ctr">
                        <a:lnSpc>
                          <a:spcPct val="106000"/>
                        </a:lnSpc>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0"/>
                        </a:spcAft>
                      </a:pPr>
                      <a:r>
                        <a:rPr lang="en-US" sz="2400" dirty="0">
                          <a:effectLst/>
                        </a:rPr>
                        <a:t>CO 2</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extLst>
                  <a:ext uri="{0D108BD9-81ED-4DB2-BD59-A6C34878D82A}">
                    <a16:rowId xmlns:a16="http://schemas.microsoft.com/office/drawing/2014/main" xmlns="" val="1380606098"/>
                  </a:ext>
                </a:extLst>
              </a:tr>
            </a:tbl>
          </a:graphicData>
        </a:graphic>
      </p:graphicFrame>
      <p:sp>
        <p:nvSpPr>
          <p:cNvPr id="8" name="Title 1">
            <a:extLst>
              <a:ext uri="{FF2B5EF4-FFF2-40B4-BE49-F238E27FC236}">
                <a16:creationId xmlns:a16="http://schemas.microsoft.com/office/drawing/2014/main" xmlns="" id="{0E15CFE8-FCF6-423A-AF31-56A253FEC02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i="0" u="none" strike="noStrike" kern="1200" cap="none" spc="0" normalizeH="0" noProof="0" dirty="0">
                <a:ln>
                  <a:noFill/>
                </a:ln>
                <a:solidFill>
                  <a:schemeClr val="dk1"/>
                </a:solidFill>
                <a:effectLst/>
                <a:uLnTx/>
                <a:uFillTx/>
                <a:latin typeface="+mn-lt"/>
                <a:ea typeface="+mn-ea"/>
                <a:cs typeface="+mn-cs"/>
              </a:rPr>
              <a:t>CO-PSO Mapping</a:t>
            </a:r>
          </a:p>
        </p:txBody>
      </p:sp>
      <p:pic>
        <p:nvPicPr>
          <p:cNvPr id="9" name="Picture 2" descr="E:\NIET\Project\xLogo11.png.pagespeed.ic.pydHLuCQEZ.png">
            <a:extLst>
              <a:ext uri="{FF2B5EF4-FFF2-40B4-BE49-F238E27FC236}">
                <a16:creationId xmlns:a16="http://schemas.microsoft.com/office/drawing/2014/main" xmlns="" id="{24BFB06C-687F-46EC-ACF4-7C0A8421234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6799070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1. Process of inserting an element in stack is called ____________</a:t>
            </a:r>
          </a:p>
          <a:p>
            <a:pPr marL="0" indent="0">
              <a:buNone/>
            </a:pPr>
            <a:r>
              <a:rPr lang="en-US" sz="2200" dirty="0"/>
              <a:t>a) Create</a:t>
            </a:r>
          </a:p>
          <a:p>
            <a:pPr marL="0" indent="0">
              <a:buNone/>
            </a:pPr>
            <a:r>
              <a:rPr lang="en-US" sz="2200" dirty="0"/>
              <a:t>b) Push</a:t>
            </a:r>
          </a:p>
          <a:p>
            <a:pPr marL="0" indent="0">
              <a:buNone/>
            </a:pPr>
            <a:r>
              <a:rPr lang="en-US" sz="2200" dirty="0"/>
              <a:t>c) Evaluation</a:t>
            </a:r>
          </a:p>
          <a:p>
            <a:pPr marL="0" indent="0">
              <a:buNone/>
            </a:pPr>
            <a:r>
              <a:rPr lang="en-US" sz="2200" dirty="0"/>
              <a:t>d) Pop</a:t>
            </a:r>
          </a:p>
          <a:p>
            <a:pPr marL="0" indent="0">
              <a:buNone/>
            </a:pPr>
            <a:endParaRPr lang="en-US" sz="2200" dirty="0"/>
          </a:p>
          <a:p>
            <a:pPr marL="0" indent="0">
              <a:buNone/>
            </a:pPr>
            <a:r>
              <a:rPr lang="en-US" sz="2200" dirty="0"/>
              <a:t>2. Process of removing an element from stack is called __________</a:t>
            </a:r>
          </a:p>
          <a:p>
            <a:pPr marL="0" indent="0">
              <a:buNone/>
            </a:pPr>
            <a:r>
              <a:rPr lang="en-US" sz="2200" dirty="0"/>
              <a:t>a) Create</a:t>
            </a:r>
          </a:p>
          <a:p>
            <a:pPr marL="0" indent="0">
              <a:buNone/>
            </a:pPr>
            <a:r>
              <a:rPr lang="en-US" sz="2200" dirty="0"/>
              <a:t>b) Push</a:t>
            </a:r>
          </a:p>
          <a:p>
            <a:pPr marL="0" indent="0">
              <a:buNone/>
            </a:pPr>
            <a:r>
              <a:rPr lang="en-US" sz="2200" dirty="0"/>
              <a:t>c) Evaluation</a:t>
            </a:r>
          </a:p>
          <a:p>
            <a:pPr marL="0" indent="0">
              <a:buNone/>
            </a:pPr>
            <a:r>
              <a:rPr lang="en-US" sz="2200" dirty="0"/>
              <a:t>d) Pop</a:t>
            </a:r>
          </a:p>
        </p:txBody>
      </p:sp>
      <p:sp>
        <p:nvSpPr>
          <p:cNvPr id="4" name="Date Placeholder 3"/>
          <p:cNvSpPr>
            <a:spLocks noGrp="1"/>
          </p:cNvSpPr>
          <p:nvPr>
            <p:ph type="dt" sz="half" idx="10"/>
          </p:nvPr>
        </p:nvSpPr>
        <p:spPr/>
        <p:txBody>
          <a:bodyPr/>
          <a:lstStyle/>
          <a:p>
            <a:fld id="{A0BD63B7-E871-4EC3-8757-EE00239BDCC9}"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239" y="990600"/>
            <a:ext cx="8229600" cy="5234387"/>
          </a:xfrm>
        </p:spPr>
        <p:txBody>
          <a:bodyPr>
            <a:noAutofit/>
          </a:bodyPr>
          <a:lstStyle/>
          <a:p>
            <a:pPr marL="0" indent="0">
              <a:buNone/>
            </a:pPr>
            <a:r>
              <a:rPr lang="en-US" sz="2200" dirty="0"/>
              <a:t>3. In a stack, if a user tries to remove an element from empty stack it is called _________</a:t>
            </a:r>
          </a:p>
          <a:p>
            <a:pPr marL="0" indent="0">
              <a:buNone/>
            </a:pPr>
            <a:r>
              <a:rPr lang="en-US" sz="2200" dirty="0"/>
              <a:t>a) Underflow</a:t>
            </a:r>
          </a:p>
          <a:p>
            <a:pPr marL="0" indent="0">
              <a:buNone/>
            </a:pPr>
            <a:r>
              <a:rPr lang="en-US" sz="2200" dirty="0"/>
              <a:t>b) Empty collection</a:t>
            </a:r>
          </a:p>
          <a:p>
            <a:pPr marL="0" indent="0">
              <a:buNone/>
            </a:pPr>
            <a:r>
              <a:rPr lang="en-US" sz="2200" dirty="0"/>
              <a:t>c) Overflow</a:t>
            </a:r>
          </a:p>
          <a:p>
            <a:pPr marL="0" indent="0">
              <a:buNone/>
            </a:pPr>
            <a:r>
              <a:rPr lang="en-US" sz="2200" dirty="0"/>
              <a:t>d) Garbage Collection</a:t>
            </a:r>
          </a:p>
          <a:p>
            <a:pPr marL="0" indent="0">
              <a:buNone/>
            </a:pPr>
            <a:endParaRPr lang="en-US" sz="2200" dirty="0"/>
          </a:p>
          <a:p>
            <a:pPr marL="0" indent="0">
              <a:buNone/>
            </a:pPr>
            <a:r>
              <a:rPr lang="en-US" sz="2200" dirty="0"/>
              <a:t>4. Pushing an element into stack already having five elements and stack size of 5, then stack becomes</a:t>
            </a:r>
          </a:p>
          <a:p>
            <a:pPr marL="0" indent="0">
              <a:buNone/>
            </a:pPr>
            <a:r>
              <a:rPr lang="en-US" sz="2200" dirty="0"/>
              <a:t>a) Overflow</a:t>
            </a:r>
          </a:p>
          <a:p>
            <a:pPr marL="0" indent="0">
              <a:buNone/>
            </a:pPr>
            <a:r>
              <a:rPr lang="en-US" sz="2200" dirty="0"/>
              <a:t>b) Crash</a:t>
            </a:r>
          </a:p>
          <a:p>
            <a:pPr marL="0" indent="0">
              <a:buNone/>
            </a:pPr>
            <a:r>
              <a:rPr lang="en-US" sz="2200" dirty="0"/>
              <a:t>c) Underflow</a:t>
            </a:r>
          </a:p>
          <a:p>
            <a:pPr marL="0" indent="0">
              <a:buNone/>
            </a:pPr>
            <a:r>
              <a:rPr lang="en-US" sz="2200" dirty="0"/>
              <a:t>d) User flow</a:t>
            </a:r>
          </a:p>
        </p:txBody>
      </p:sp>
      <p:sp>
        <p:nvSpPr>
          <p:cNvPr id="4" name="Date Placeholder 3"/>
          <p:cNvSpPr>
            <a:spLocks noGrp="1"/>
          </p:cNvSpPr>
          <p:nvPr>
            <p:ph type="dt" sz="half" idx="10"/>
          </p:nvPr>
        </p:nvSpPr>
        <p:spPr/>
        <p:txBody>
          <a:bodyPr/>
          <a:lstStyle/>
          <a:p>
            <a:fld id="{161AC5D4-3182-4BAE-986D-BE36C0970AB9}"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7474753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5C6C89B-2A53-4C22-9BA8-181D5CA9BFED}"/>
              </a:ext>
            </a:extLst>
          </p:cNvPr>
          <p:cNvSpPr>
            <a:spLocks noGrp="1"/>
          </p:cNvSpPr>
          <p:nvPr>
            <p:ph idx="1"/>
          </p:nvPr>
        </p:nvSpPr>
        <p:spPr>
          <a:xfrm>
            <a:off x="457200" y="990600"/>
            <a:ext cx="8229600" cy="5135563"/>
          </a:xfrm>
        </p:spPr>
        <p:txBody>
          <a:bodyPr>
            <a:normAutofit/>
          </a:bodyPr>
          <a:lstStyle/>
          <a:p>
            <a:pPr marL="0" indent="0">
              <a:buNone/>
            </a:pPr>
            <a:r>
              <a:rPr lang="en-US" sz="2200" dirty="0"/>
              <a:t>5. Which of the following applications may use a stack?</a:t>
            </a:r>
          </a:p>
          <a:p>
            <a:pPr marL="0" indent="0">
              <a:buNone/>
            </a:pPr>
            <a:r>
              <a:rPr lang="en-US" sz="2200" dirty="0"/>
              <a:t>a) A parentheses balancing program</a:t>
            </a:r>
          </a:p>
          <a:p>
            <a:pPr marL="0" indent="0">
              <a:buNone/>
            </a:pPr>
            <a:r>
              <a:rPr lang="en-US" sz="2200" dirty="0"/>
              <a:t>b) Tracking of local variables at run time</a:t>
            </a:r>
          </a:p>
          <a:p>
            <a:pPr marL="0" indent="0">
              <a:buNone/>
            </a:pPr>
            <a:r>
              <a:rPr lang="en-US" sz="2200" dirty="0"/>
              <a:t>c) Compiler Syntax Analyzer</a:t>
            </a:r>
          </a:p>
          <a:p>
            <a:pPr marL="0" indent="0">
              <a:buNone/>
            </a:pPr>
            <a:r>
              <a:rPr lang="en-US" sz="2200" dirty="0"/>
              <a:t>d) Data Transfer between two asynchronous process</a:t>
            </a:r>
          </a:p>
          <a:p>
            <a:pPr marL="0" indent="0">
              <a:buNone/>
            </a:pPr>
            <a:endParaRPr lang="en-US" sz="2200" dirty="0"/>
          </a:p>
          <a:p>
            <a:pPr marL="0" indent="0">
              <a:buNone/>
            </a:pPr>
            <a:r>
              <a:rPr lang="en-US" sz="2200" dirty="0"/>
              <a:t>6. 1. Recursion is a method in which the solution of a problem depends on ____________</a:t>
            </a:r>
          </a:p>
          <a:p>
            <a:pPr marL="0" indent="0">
              <a:buNone/>
            </a:pPr>
            <a:r>
              <a:rPr lang="en-US" sz="2200" dirty="0"/>
              <a:t>a) Larger instances of different problems</a:t>
            </a:r>
          </a:p>
          <a:p>
            <a:pPr marL="0" indent="0">
              <a:buNone/>
            </a:pPr>
            <a:r>
              <a:rPr lang="en-US" sz="2200" dirty="0"/>
              <a:t>b) Larger instances of the same problem</a:t>
            </a:r>
          </a:p>
          <a:p>
            <a:pPr marL="0" indent="0">
              <a:buNone/>
            </a:pPr>
            <a:r>
              <a:rPr lang="en-US" sz="2200" dirty="0"/>
              <a:t>c) Smaller instances of the same problem</a:t>
            </a:r>
          </a:p>
          <a:p>
            <a:pPr marL="0" indent="0">
              <a:buNone/>
            </a:pPr>
            <a:r>
              <a:rPr lang="en-US" sz="2200" dirty="0"/>
              <a:t>d) Smaller instances of different problems</a:t>
            </a:r>
            <a:endParaRPr lang="en-IN" sz="2200" dirty="0"/>
          </a:p>
        </p:txBody>
      </p:sp>
      <p:sp>
        <p:nvSpPr>
          <p:cNvPr id="4" name="Date Placeholder 3">
            <a:extLst>
              <a:ext uri="{FF2B5EF4-FFF2-40B4-BE49-F238E27FC236}">
                <a16:creationId xmlns:a16="http://schemas.microsoft.com/office/drawing/2014/main" xmlns="" id="{E8C91FDD-288E-4B71-B926-1095245A007D}"/>
              </a:ext>
            </a:extLst>
          </p:cNvPr>
          <p:cNvSpPr>
            <a:spLocks noGrp="1"/>
          </p:cNvSpPr>
          <p:nvPr>
            <p:ph type="dt" sz="half" idx="10"/>
          </p:nvPr>
        </p:nvSpPr>
        <p:spPr/>
        <p:txBody>
          <a:bodyPr/>
          <a:lstStyle/>
          <a:p>
            <a:fld id="{28A5D195-41BF-4ED1-903B-EC9D01EFB058}" type="datetime1">
              <a:rPr lang="en-US" smtClean="0"/>
              <a:pPr/>
              <a:t>11/3/2022</a:t>
            </a:fld>
            <a:endParaRPr lang="en-US"/>
          </a:p>
        </p:txBody>
      </p:sp>
      <p:sp>
        <p:nvSpPr>
          <p:cNvPr id="6" name="Slide Number Placeholder 5">
            <a:extLst>
              <a:ext uri="{FF2B5EF4-FFF2-40B4-BE49-F238E27FC236}">
                <a16:creationId xmlns:a16="http://schemas.microsoft.com/office/drawing/2014/main" xmlns="" id="{1672223B-7C20-4260-8063-A5C0196B24E0}"/>
              </a:ext>
            </a:extLst>
          </p:cNvPr>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a:extLst>
              <a:ext uri="{FF2B5EF4-FFF2-40B4-BE49-F238E27FC236}">
                <a16:creationId xmlns:a16="http://schemas.microsoft.com/office/drawing/2014/main" xmlns="" id="{95270752-091D-49C1-8547-9882221810FD}"/>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995D7022-6661-415B-8C2A-46E9079E542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3251274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5C6C89B-2A53-4C22-9BA8-181D5CA9BFED}"/>
              </a:ext>
            </a:extLst>
          </p:cNvPr>
          <p:cNvSpPr>
            <a:spLocks noGrp="1"/>
          </p:cNvSpPr>
          <p:nvPr>
            <p:ph idx="1"/>
          </p:nvPr>
        </p:nvSpPr>
        <p:spPr>
          <a:xfrm>
            <a:off x="457200" y="1191290"/>
            <a:ext cx="8229600" cy="5135563"/>
          </a:xfrm>
        </p:spPr>
        <p:txBody>
          <a:bodyPr>
            <a:normAutofit/>
          </a:bodyPr>
          <a:lstStyle/>
          <a:p>
            <a:pPr marL="0" indent="0">
              <a:buNone/>
            </a:pPr>
            <a:r>
              <a:rPr lang="en-US" sz="2200" dirty="0"/>
              <a:t>7. Recursion is similar to which of the following?</a:t>
            </a:r>
            <a:br>
              <a:rPr lang="en-US" sz="2200" dirty="0"/>
            </a:br>
            <a:r>
              <a:rPr lang="en-US" sz="2200" dirty="0"/>
              <a:t>a) Switch Case</a:t>
            </a:r>
            <a:br>
              <a:rPr lang="en-US" sz="2200" dirty="0"/>
            </a:br>
            <a:r>
              <a:rPr lang="en-US" sz="2200" dirty="0"/>
              <a:t>b) Loop</a:t>
            </a:r>
            <a:br>
              <a:rPr lang="en-US" sz="2200" dirty="0"/>
            </a:br>
            <a:r>
              <a:rPr lang="en-US" sz="2200" dirty="0"/>
              <a:t>c) If-else</a:t>
            </a:r>
            <a:br>
              <a:rPr lang="en-US" sz="2200" dirty="0"/>
            </a:br>
            <a:r>
              <a:rPr lang="en-US" sz="2200" dirty="0"/>
              <a:t>d) if </a:t>
            </a:r>
            <a:r>
              <a:rPr lang="en-US" sz="2200" dirty="0" err="1"/>
              <a:t>elif</a:t>
            </a:r>
            <a:r>
              <a:rPr lang="en-US" sz="2200" dirty="0"/>
              <a:t> else</a:t>
            </a:r>
          </a:p>
          <a:p>
            <a:pPr marL="0" indent="0">
              <a:buNone/>
            </a:pPr>
            <a:endParaRPr lang="en-US" sz="2200" dirty="0"/>
          </a:p>
          <a:p>
            <a:pPr marL="0" indent="0">
              <a:buNone/>
            </a:pPr>
            <a:r>
              <a:rPr lang="en-US" sz="2200" dirty="0"/>
              <a:t>8. A queue follows __________</a:t>
            </a:r>
            <a:br>
              <a:rPr lang="en-US" sz="2200" dirty="0"/>
            </a:br>
            <a:r>
              <a:rPr lang="en-US" sz="2200" dirty="0"/>
              <a:t>a) FIFO (First In First Out) principle</a:t>
            </a:r>
            <a:br>
              <a:rPr lang="en-US" sz="2200" dirty="0"/>
            </a:br>
            <a:r>
              <a:rPr lang="en-US" sz="2200" dirty="0"/>
              <a:t>b) LIFO (Last In First Out) principle</a:t>
            </a:r>
            <a:br>
              <a:rPr lang="en-US" sz="2200" dirty="0"/>
            </a:br>
            <a:r>
              <a:rPr lang="en-US" sz="2200" dirty="0"/>
              <a:t>c) Ordered array</a:t>
            </a:r>
            <a:br>
              <a:rPr lang="en-US" sz="2200" dirty="0"/>
            </a:br>
            <a:r>
              <a:rPr lang="en-US" sz="2200" dirty="0"/>
              <a:t>d) Linear tree</a:t>
            </a:r>
          </a:p>
          <a:p>
            <a:pPr marL="0" indent="0">
              <a:buNone/>
            </a:pPr>
            <a:endParaRPr lang="en-US" sz="2200" dirty="0"/>
          </a:p>
          <a:p>
            <a:pPr marL="0" indent="0">
              <a:buNone/>
            </a:pPr>
            <a:endParaRPr lang="en-IN" sz="2200" dirty="0"/>
          </a:p>
        </p:txBody>
      </p:sp>
      <p:sp>
        <p:nvSpPr>
          <p:cNvPr id="4" name="Date Placeholder 3">
            <a:extLst>
              <a:ext uri="{FF2B5EF4-FFF2-40B4-BE49-F238E27FC236}">
                <a16:creationId xmlns:a16="http://schemas.microsoft.com/office/drawing/2014/main" xmlns="" id="{E8C91FDD-288E-4B71-B926-1095245A007D}"/>
              </a:ext>
            </a:extLst>
          </p:cNvPr>
          <p:cNvSpPr>
            <a:spLocks noGrp="1"/>
          </p:cNvSpPr>
          <p:nvPr>
            <p:ph type="dt" sz="half" idx="10"/>
          </p:nvPr>
        </p:nvSpPr>
        <p:spPr/>
        <p:txBody>
          <a:bodyPr/>
          <a:lstStyle/>
          <a:p>
            <a:fld id="{2B2B17BD-BC01-436F-BA3F-B3E8EC1E5A1D}" type="datetime1">
              <a:rPr lang="en-US" smtClean="0"/>
              <a:pPr/>
              <a:t>11/3/2022</a:t>
            </a:fld>
            <a:endParaRPr lang="en-US"/>
          </a:p>
        </p:txBody>
      </p:sp>
      <p:sp>
        <p:nvSpPr>
          <p:cNvPr id="6" name="Slide Number Placeholder 5">
            <a:extLst>
              <a:ext uri="{FF2B5EF4-FFF2-40B4-BE49-F238E27FC236}">
                <a16:creationId xmlns:a16="http://schemas.microsoft.com/office/drawing/2014/main" xmlns="" id="{1672223B-7C20-4260-8063-A5C0196B24E0}"/>
              </a:ext>
            </a:extLst>
          </p:cNvPr>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a:extLst>
              <a:ext uri="{FF2B5EF4-FFF2-40B4-BE49-F238E27FC236}">
                <a16:creationId xmlns:a16="http://schemas.microsoft.com/office/drawing/2014/main" xmlns="" id="{95270752-091D-49C1-8547-9882221810FD}"/>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995D7022-6661-415B-8C2A-46E9079E542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9277129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5C6C89B-2A53-4C22-9BA8-181D5CA9BFED}"/>
              </a:ext>
            </a:extLst>
          </p:cNvPr>
          <p:cNvSpPr>
            <a:spLocks noGrp="1"/>
          </p:cNvSpPr>
          <p:nvPr>
            <p:ph idx="1"/>
          </p:nvPr>
        </p:nvSpPr>
        <p:spPr>
          <a:xfrm>
            <a:off x="457200" y="1191290"/>
            <a:ext cx="8229600" cy="5135563"/>
          </a:xfrm>
        </p:spPr>
        <p:txBody>
          <a:bodyPr>
            <a:normAutofit/>
          </a:bodyPr>
          <a:lstStyle/>
          <a:p>
            <a:pPr marL="0" indent="0">
              <a:buNone/>
            </a:pPr>
            <a:r>
              <a:rPr lang="en-US" sz="2200" dirty="0"/>
              <a:t>9. If the elements “A”, “B”, “C” and “D” are placed in a queue and are deleted one at a time, in what order will they be removed?</a:t>
            </a:r>
            <a:br>
              <a:rPr lang="en-US" sz="2200" dirty="0"/>
            </a:br>
            <a:r>
              <a:rPr lang="en-US" sz="2200" dirty="0"/>
              <a:t>a) ABCD</a:t>
            </a:r>
            <a:br>
              <a:rPr lang="en-US" sz="2200" dirty="0"/>
            </a:br>
            <a:r>
              <a:rPr lang="en-US" sz="2200" dirty="0"/>
              <a:t>b) DCBA</a:t>
            </a:r>
            <a:br>
              <a:rPr lang="en-US" sz="2200" dirty="0"/>
            </a:br>
            <a:r>
              <a:rPr lang="en-US" sz="2200" dirty="0"/>
              <a:t>c) DCAB</a:t>
            </a:r>
            <a:br>
              <a:rPr lang="en-US" sz="2200" dirty="0"/>
            </a:br>
            <a:r>
              <a:rPr lang="en-US" sz="2200" dirty="0"/>
              <a:t>d) ABDC</a:t>
            </a:r>
            <a:br>
              <a:rPr lang="en-US" sz="2200" dirty="0"/>
            </a:br>
            <a:endParaRPr lang="en-US" sz="2200" dirty="0"/>
          </a:p>
          <a:p>
            <a:pPr marL="0" indent="0">
              <a:buNone/>
            </a:pPr>
            <a:r>
              <a:rPr lang="en-US" sz="2200" dirty="0"/>
              <a:t>10. A data structure in which elements can be inserted or deleted at/from both the ends but not in the middle is?</a:t>
            </a:r>
            <a:br>
              <a:rPr lang="en-US" sz="2200" dirty="0"/>
            </a:br>
            <a:r>
              <a:rPr lang="en-US" sz="2200" dirty="0"/>
              <a:t>a) Queue</a:t>
            </a:r>
            <a:br>
              <a:rPr lang="en-US" sz="2200" dirty="0"/>
            </a:br>
            <a:r>
              <a:rPr lang="en-US" sz="2200" dirty="0"/>
              <a:t>b) Circular queue</a:t>
            </a:r>
            <a:br>
              <a:rPr lang="en-US" sz="2200" dirty="0"/>
            </a:br>
            <a:r>
              <a:rPr lang="en-US" sz="2200" dirty="0"/>
              <a:t>c) Dequeue</a:t>
            </a:r>
            <a:br>
              <a:rPr lang="en-US" sz="2200" dirty="0"/>
            </a:br>
            <a:r>
              <a:rPr lang="en-US" sz="2200" dirty="0"/>
              <a:t>d) Priority queue</a:t>
            </a:r>
          </a:p>
          <a:p>
            <a:pPr marL="0" indent="0">
              <a:buNone/>
            </a:pPr>
            <a:endParaRPr lang="en-US" sz="2200" dirty="0"/>
          </a:p>
          <a:p>
            <a:pPr marL="0" indent="0">
              <a:buNone/>
            </a:pPr>
            <a:endParaRPr lang="en-IN" sz="2200" dirty="0"/>
          </a:p>
        </p:txBody>
      </p:sp>
      <p:sp>
        <p:nvSpPr>
          <p:cNvPr id="4" name="Date Placeholder 3">
            <a:extLst>
              <a:ext uri="{FF2B5EF4-FFF2-40B4-BE49-F238E27FC236}">
                <a16:creationId xmlns:a16="http://schemas.microsoft.com/office/drawing/2014/main" xmlns="" id="{E8C91FDD-288E-4B71-B926-1095245A007D}"/>
              </a:ext>
            </a:extLst>
          </p:cNvPr>
          <p:cNvSpPr>
            <a:spLocks noGrp="1"/>
          </p:cNvSpPr>
          <p:nvPr>
            <p:ph type="dt" sz="half" idx="10"/>
          </p:nvPr>
        </p:nvSpPr>
        <p:spPr/>
        <p:txBody>
          <a:bodyPr/>
          <a:lstStyle/>
          <a:p>
            <a:fld id="{F66853E2-B19F-4FFE-B3EB-A97A36730FDF}" type="datetime1">
              <a:rPr lang="en-US" smtClean="0"/>
              <a:pPr/>
              <a:t>11/3/2022</a:t>
            </a:fld>
            <a:endParaRPr lang="en-US"/>
          </a:p>
        </p:txBody>
      </p:sp>
      <p:sp>
        <p:nvSpPr>
          <p:cNvPr id="6" name="Slide Number Placeholder 5">
            <a:extLst>
              <a:ext uri="{FF2B5EF4-FFF2-40B4-BE49-F238E27FC236}">
                <a16:creationId xmlns:a16="http://schemas.microsoft.com/office/drawing/2014/main" xmlns="" id="{1672223B-7C20-4260-8063-A5C0196B24E0}"/>
              </a:ext>
            </a:extLst>
          </p:cNvPr>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a:extLst>
              <a:ext uri="{FF2B5EF4-FFF2-40B4-BE49-F238E27FC236}">
                <a16:creationId xmlns:a16="http://schemas.microsoft.com/office/drawing/2014/main" xmlns="" id="{95270752-091D-49C1-8547-9882221810FD}"/>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995D7022-6661-415B-8C2A-46E9079E542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4233345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Q1. </a:t>
            </a:r>
            <a:r>
              <a:rPr lang="en-IN" sz="2200" dirty="0"/>
              <a:t>Define priority queue.</a:t>
            </a:r>
          </a:p>
          <a:p>
            <a:pPr marL="0" indent="0">
              <a:buNone/>
            </a:pPr>
            <a:r>
              <a:rPr lang="en-US" sz="2200" dirty="0"/>
              <a:t>Q2. Write a program in C for implementation of a queue. Your program should at least contain ADD, CREATE. DELETE, FULL and EMPTY functions.</a:t>
            </a:r>
          </a:p>
          <a:p>
            <a:pPr marL="0" indent="0">
              <a:buNone/>
            </a:pPr>
            <a:r>
              <a:rPr lang="en-US" sz="2200" dirty="0"/>
              <a:t>Q3. If an array is defined as int a[10] [20] in C, devise a formula to calculate the address of an any variable say a[</a:t>
            </a:r>
            <a:r>
              <a:rPr lang="en-US" sz="2200" dirty="0" err="1"/>
              <a:t>i</a:t>
            </a:r>
            <a:r>
              <a:rPr lang="en-US" sz="2200" dirty="0"/>
              <a:t>] [j], for any valid value of </a:t>
            </a:r>
            <a:r>
              <a:rPr lang="en-US" sz="2200" dirty="0" err="1"/>
              <a:t>i</a:t>
            </a:r>
            <a:r>
              <a:rPr lang="en-US" sz="2200" dirty="0"/>
              <a:t> and j.</a:t>
            </a:r>
          </a:p>
          <a:p>
            <a:pPr marL="0" indent="0">
              <a:buNone/>
            </a:pPr>
            <a:r>
              <a:rPr lang="en-US" sz="2200" dirty="0"/>
              <a:t>Q4. Write a program to implement STACK using linked list.</a:t>
            </a:r>
          </a:p>
          <a:p>
            <a:pPr marL="0" indent="0">
              <a:buNone/>
            </a:pPr>
            <a:r>
              <a:rPr lang="en-US" sz="2200" dirty="0"/>
              <a:t>Q5. If the Tower of Hanoi is operated on n=10 disks, calculate the total number of moves.</a:t>
            </a:r>
          </a:p>
          <a:p>
            <a:pPr marL="0" indent="0">
              <a:buNone/>
            </a:pPr>
            <a:r>
              <a:rPr lang="en-US" sz="2200" dirty="0"/>
              <a:t>Q6. Differentiate between overflow and underflow condition in a linked list.</a:t>
            </a:r>
          </a:p>
          <a:p>
            <a:pPr marL="0" indent="0">
              <a:buNone/>
            </a:pPr>
            <a:endParaRPr lang="en-US" sz="2200" dirty="0"/>
          </a:p>
        </p:txBody>
      </p:sp>
      <p:sp>
        <p:nvSpPr>
          <p:cNvPr id="4" name="Date Placeholder 3"/>
          <p:cNvSpPr>
            <a:spLocks noGrp="1"/>
          </p:cNvSpPr>
          <p:nvPr>
            <p:ph type="dt" sz="half" idx="10"/>
          </p:nvPr>
        </p:nvSpPr>
        <p:spPr/>
        <p:txBody>
          <a:bodyPr/>
          <a:lstStyle/>
          <a:p>
            <a:fld id="{5C16953F-02B3-4FB2-A6FD-EB1CDF0F23B8}"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Expected Questions for University Exam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613" y="914400"/>
            <a:ext cx="8229600" cy="4525963"/>
          </a:xfrm>
        </p:spPr>
        <p:txBody>
          <a:bodyPr>
            <a:noAutofit/>
          </a:bodyPr>
          <a:lstStyle/>
          <a:p>
            <a:pPr marL="0" indent="0">
              <a:buNone/>
            </a:pPr>
            <a:r>
              <a:rPr lang="en-US" sz="2200" dirty="0"/>
              <a:t>Q7. Convert the following infix expression into postfix expression:</a:t>
            </a:r>
          </a:p>
          <a:p>
            <a:pPr marL="0" indent="0">
              <a:buNone/>
            </a:pPr>
            <a:r>
              <a:rPr lang="en-US" sz="2200" dirty="0"/>
              <a:t>B-C/D+A*(F-G/H).</a:t>
            </a:r>
          </a:p>
          <a:p>
            <a:pPr marL="0" indent="0">
              <a:buNone/>
            </a:pPr>
            <a:r>
              <a:rPr lang="en-US" sz="2200" dirty="0"/>
              <a:t>Q8.Write a program in python to compute the factorial of given number recursively.</a:t>
            </a:r>
          </a:p>
          <a:p>
            <a:pPr marL="0" indent="0">
              <a:buNone/>
            </a:pPr>
            <a:r>
              <a:rPr lang="en-US" sz="2200" dirty="0"/>
              <a:t>Q9.Write a Program in python to implement all operations of a Stack using array.</a:t>
            </a:r>
          </a:p>
          <a:p>
            <a:pPr marL="0" indent="0">
              <a:buNone/>
            </a:pPr>
            <a:r>
              <a:rPr lang="en-US" sz="2200" dirty="0"/>
              <a:t>Q10.Define Dequeue.</a:t>
            </a:r>
          </a:p>
          <a:p>
            <a:pPr marL="0" indent="0">
              <a:buNone/>
            </a:pPr>
            <a:r>
              <a:rPr lang="en-US" sz="2200" dirty="0"/>
              <a:t>Q11. Write the syntax to check whether a given circular queue is full or empty?</a:t>
            </a:r>
          </a:p>
          <a:p>
            <a:pPr marL="0" indent="0">
              <a:buNone/>
            </a:pPr>
            <a:r>
              <a:rPr lang="en-US" sz="2200" dirty="0"/>
              <a:t>Q12. What is Recursion? Give disadvantages of recursion.</a:t>
            </a:r>
          </a:p>
          <a:p>
            <a:pPr marL="0" indent="0">
              <a:buNone/>
            </a:pPr>
            <a:r>
              <a:rPr lang="en-US" sz="2200" dirty="0"/>
              <a:t>Q13.Explain Tower of Hanoi problem and write a recursive algorithm to solve it.</a:t>
            </a:r>
          </a:p>
          <a:p>
            <a:pPr marL="0" indent="0">
              <a:buNone/>
            </a:pPr>
            <a:r>
              <a:rPr lang="en-US" sz="2200" dirty="0"/>
              <a:t>Q14. Explain how a circular queue can be implemented using arrays. Write all functions for circular queue operations.</a:t>
            </a:r>
          </a:p>
          <a:p>
            <a:pPr marL="0" indent="0">
              <a:buNone/>
            </a:pPr>
            <a:endParaRPr lang="en-US" sz="2200" dirty="0"/>
          </a:p>
        </p:txBody>
      </p:sp>
      <p:sp>
        <p:nvSpPr>
          <p:cNvPr id="4" name="Date Placeholder 3"/>
          <p:cNvSpPr>
            <a:spLocks noGrp="1"/>
          </p:cNvSpPr>
          <p:nvPr>
            <p:ph type="dt" sz="half" idx="10"/>
          </p:nvPr>
        </p:nvSpPr>
        <p:spPr/>
        <p:txBody>
          <a:bodyPr/>
          <a:lstStyle/>
          <a:p>
            <a:fld id="{B81FB314-455D-42EF-A24D-223EC1F7F255}"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Expected Questions for University Exam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40696934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a:hlinkClick r:id="rId2"/>
              </a:rPr>
              <a:t>https://drive.google.com/open?id=15fAkaWQ5ccZRZPzwlP4PBh1LxcPp4VAd</a:t>
            </a:r>
            <a:endParaRPr lang="en-US"/>
          </a:p>
          <a:p>
            <a:pPr marL="0" indent="0">
              <a:buNone/>
            </a:pPr>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Old</a:t>
            </a:r>
            <a:r>
              <a:rPr kumimoji="0" lang="en-US" sz="3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xmlns="" id="{300C6CBA-7D2B-4E3C-AB3F-62887A21579C}"/>
              </a:ext>
            </a:extLst>
          </p:cNvPr>
          <p:cNvSpPr>
            <a:spLocks noGrp="1"/>
          </p:cNvSpPr>
          <p:nvPr>
            <p:ph type="dt" sz="half" idx="10"/>
          </p:nvPr>
        </p:nvSpPr>
        <p:spPr/>
        <p:txBody>
          <a:bodyPr/>
          <a:lstStyle/>
          <a:p>
            <a:fld id="{990581B9-F708-4AC5-B28A-B6EC658CC93E}" type="datetime1">
              <a:rPr lang="en-US" smtClean="0"/>
              <a:pPr/>
              <a:t>11/3/2022</a:t>
            </a:fld>
            <a:endParaRPr lang="en-US"/>
          </a:p>
        </p:txBody>
      </p:sp>
      <p:sp>
        <p:nvSpPr>
          <p:cNvPr id="10" name="Slide Number Placeholder 9">
            <a:extLst>
              <a:ext uri="{FF2B5EF4-FFF2-40B4-BE49-F238E27FC236}">
                <a16:creationId xmlns:a16="http://schemas.microsoft.com/office/drawing/2014/main" xmlns="" id="{519ABD2C-490A-4EBA-AE99-631937E1AC4C}"/>
              </a:ext>
            </a:extLst>
          </p:cNvPr>
          <p:cNvSpPr>
            <a:spLocks noGrp="1"/>
          </p:cNvSpPr>
          <p:nvPr>
            <p:ph type="sldNum" sz="quarter" idx="12"/>
          </p:nvPr>
        </p:nvSpPr>
        <p:spPr/>
        <p:txBody>
          <a:bodyPr/>
          <a:lstStyle/>
          <a:p>
            <a:fld id="{B6F15528-21DE-4FAA-801E-634DDDAF4B2B}" type="slidenum">
              <a:rPr lang="en-US" smtClean="0"/>
              <a:pPr/>
              <a:t>147</a:t>
            </a:fld>
            <a:endParaRPr lang="en-US"/>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5663179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88D2788E-80F7-4294-9D5B-15219B233DE8}"/>
              </a:ext>
            </a:extLst>
          </p:cNvPr>
          <p:cNvSpPr>
            <a:spLocks noGrp="1"/>
          </p:cNvSpPr>
          <p:nvPr>
            <p:ph type="dt" sz="half" idx="10"/>
          </p:nvPr>
        </p:nvSpPr>
        <p:spPr/>
        <p:txBody>
          <a:bodyPr/>
          <a:lstStyle/>
          <a:p>
            <a:fld id="{5E6B4B79-DC3B-43FA-8E77-7033CF449686}" type="datetime1">
              <a:rPr lang="en-US" smtClean="0"/>
              <a:pPr/>
              <a:t>11/3/2022</a:t>
            </a:fld>
            <a:endParaRPr lang="en-US"/>
          </a:p>
        </p:txBody>
      </p:sp>
      <p:sp>
        <p:nvSpPr>
          <p:cNvPr id="6" name="Slide Number Placeholder 5">
            <a:extLst>
              <a:ext uri="{FF2B5EF4-FFF2-40B4-BE49-F238E27FC236}">
                <a16:creationId xmlns:a16="http://schemas.microsoft.com/office/drawing/2014/main" xmlns="" id="{71A438A2-F715-409A-B89F-0A167A52E7BA}"/>
              </a:ext>
            </a:extLst>
          </p:cNvPr>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a:extLst>
              <a:ext uri="{FF2B5EF4-FFF2-40B4-BE49-F238E27FC236}">
                <a16:creationId xmlns:a16="http://schemas.microsoft.com/office/drawing/2014/main" xmlns="" id="{515CEA90-8A10-4294-8F8F-AAFA2BBB997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8" name="Picture 2" descr="E:\NIET\Project\xLogo11.png.pagespeed.ic.pydHLuCQEZ.png">
            <a:extLst>
              <a:ext uri="{FF2B5EF4-FFF2-40B4-BE49-F238E27FC236}">
                <a16:creationId xmlns:a16="http://schemas.microsoft.com/office/drawing/2014/main" xmlns="" id="{89DC5558-6ED4-4D86-AD52-D31CB4FF0C8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xmlns="" id="{E09AA272-BD98-4280-96AB-3E0F254B1663}"/>
              </a:ext>
            </a:extLst>
          </p:cNvPr>
          <p:cNvSpPr/>
          <p:nvPr/>
        </p:nvSpPr>
        <p:spPr>
          <a:xfrm>
            <a:off x="304800" y="1268471"/>
            <a:ext cx="8382000" cy="3477875"/>
          </a:xfrm>
          <a:prstGeom prst="rect">
            <a:avLst/>
          </a:prstGeom>
        </p:spPr>
        <p:txBody>
          <a:bodyPr wrap="square">
            <a:spAutoFit/>
          </a:bodyPr>
          <a:lstStyle/>
          <a:p>
            <a:pPr algn="just"/>
            <a:r>
              <a:rPr lang="en-US" sz="2200" dirty="0"/>
              <a:t>We consider two fundamental data types for storing collections of objects: the stack and the queue. </a:t>
            </a:r>
          </a:p>
          <a:p>
            <a:pPr algn="just"/>
            <a:endParaRPr lang="en-US" sz="2200" dirty="0"/>
          </a:p>
          <a:p>
            <a:pPr algn="just"/>
            <a:r>
              <a:rPr lang="en-US" sz="2200" dirty="0"/>
              <a:t>We implement each using either a singly-linked list or a resizing array. </a:t>
            </a:r>
          </a:p>
          <a:p>
            <a:pPr algn="just"/>
            <a:endParaRPr lang="en-US" sz="2200" dirty="0"/>
          </a:p>
          <a:p>
            <a:pPr algn="just"/>
            <a:r>
              <a:rPr lang="en-US" sz="2200" dirty="0"/>
              <a:t>We introduce two advanced Java features—generics and iterators—that simplify client code. </a:t>
            </a:r>
          </a:p>
          <a:p>
            <a:pPr algn="just"/>
            <a:endParaRPr lang="en-US" sz="2200" dirty="0"/>
          </a:p>
          <a:p>
            <a:pPr algn="just"/>
            <a:r>
              <a:rPr lang="en-US" sz="2200" dirty="0"/>
              <a:t>Finally, we consider various applications of stacks and queues ranging from parsing arithmetic expressions to simulating queueing systems.</a:t>
            </a:r>
            <a:endParaRPr lang="en-IN" sz="2200" dirty="0"/>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2157196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References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xmlns="" id="{97447759-A993-4A56-BDB0-A958743C78D0}"/>
              </a:ext>
            </a:extLst>
          </p:cNvPr>
          <p:cNvSpPr/>
          <p:nvPr/>
        </p:nvSpPr>
        <p:spPr>
          <a:xfrm>
            <a:off x="467032" y="1143000"/>
            <a:ext cx="8305800" cy="4154984"/>
          </a:xfrm>
          <a:prstGeom prst="rect">
            <a:avLst/>
          </a:prstGeom>
        </p:spPr>
        <p:txBody>
          <a:bodyPr wrap="square">
            <a:spAutoFit/>
          </a:bodyPr>
          <a:lstStyle/>
          <a:p>
            <a:r>
              <a:rPr lang="en-IN" sz="2200" dirty="0"/>
              <a:t>[1] Aaron M. Tenenbaum, </a:t>
            </a:r>
            <a:r>
              <a:rPr lang="en-IN" sz="2200" dirty="0" err="1"/>
              <a:t>Yedidyah</a:t>
            </a:r>
            <a:r>
              <a:rPr lang="en-IN" sz="2200" dirty="0"/>
              <a:t> </a:t>
            </a:r>
            <a:r>
              <a:rPr lang="en-IN" sz="2200" dirty="0" err="1"/>
              <a:t>Langsam</a:t>
            </a:r>
            <a:r>
              <a:rPr lang="en-IN" sz="2200" dirty="0"/>
              <a:t> and Moshe J. </a:t>
            </a:r>
            <a:r>
              <a:rPr lang="en-IN" sz="2200" dirty="0" err="1"/>
              <a:t>Augenstein</a:t>
            </a:r>
            <a:r>
              <a:rPr lang="en-IN" sz="2200" dirty="0"/>
              <a:t>, “Data Structures Using C and C++”, PHI </a:t>
            </a:r>
            <a:r>
              <a:rPr lang="en-US" sz="2200" dirty="0"/>
              <a:t>Learning Private Limited, Delhi India</a:t>
            </a:r>
          </a:p>
          <a:p>
            <a:r>
              <a:rPr lang="en-IN" sz="2200" dirty="0"/>
              <a:t>[2] Horowitz and </a:t>
            </a:r>
            <a:r>
              <a:rPr lang="en-IN" sz="2200" dirty="0" err="1"/>
              <a:t>Sahani</a:t>
            </a:r>
            <a:r>
              <a:rPr lang="en-IN" sz="2200" dirty="0"/>
              <a:t>, “Fundamentals of Data Structures”, </a:t>
            </a:r>
            <a:r>
              <a:rPr lang="en-IN" sz="2200" dirty="0" err="1"/>
              <a:t>Galgotia</a:t>
            </a:r>
            <a:r>
              <a:rPr lang="en-IN" sz="2200" dirty="0"/>
              <a:t> Publications Pvt Ltd Delhi India.</a:t>
            </a:r>
          </a:p>
          <a:p>
            <a:r>
              <a:rPr lang="en-IN" sz="2200" dirty="0"/>
              <a:t>[3] </a:t>
            </a:r>
            <a:r>
              <a:rPr lang="en-IN" sz="2200" dirty="0" err="1"/>
              <a:t>Lipschutz</a:t>
            </a:r>
            <a:r>
              <a:rPr lang="en-IN" sz="2200" dirty="0"/>
              <a:t>, “Data Structures” </a:t>
            </a:r>
            <a:r>
              <a:rPr lang="en-IN" sz="2200" dirty="0" err="1"/>
              <a:t>Schaum’s</a:t>
            </a:r>
            <a:r>
              <a:rPr lang="en-IN" sz="2200" dirty="0"/>
              <a:t> Outline Series, Tata </a:t>
            </a:r>
            <a:r>
              <a:rPr lang="en-IN" sz="2200" dirty="0" err="1"/>
              <a:t>McGraw-hill</a:t>
            </a:r>
            <a:r>
              <a:rPr lang="en-IN" sz="2200" dirty="0"/>
              <a:t> Education (India) </a:t>
            </a:r>
            <a:r>
              <a:rPr lang="en-IN" sz="2200" dirty="0" err="1"/>
              <a:t>Pvt.</a:t>
            </a:r>
            <a:r>
              <a:rPr lang="en-IN" sz="2200" dirty="0"/>
              <a:t> Ltd.</a:t>
            </a:r>
          </a:p>
          <a:p>
            <a:r>
              <a:rPr lang="en-US" sz="2200" dirty="0"/>
              <a:t>[4] </a:t>
            </a:r>
            <a:r>
              <a:rPr lang="en-US" sz="2200" dirty="0" err="1"/>
              <a:t>Thareja</a:t>
            </a:r>
            <a:r>
              <a:rPr lang="en-US" sz="2200" dirty="0"/>
              <a:t>, “Data Structure Using C” Oxford Higher Education.</a:t>
            </a:r>
          </a:p>
          <a:p>
            <a:r>
              <a:rPr lang="en-US" sz="2200" dirty="0"/>
              <a:t>[5] AK Sharma, “Data Structure Using C”, Pearson Education India.</a:t>
            </a:r>
            <a:endParaRPr lang="en-IN" sz="2200" dirty="0"/>
          </a:p>
          <a:p>
            <a:endParaRPr lang="en-IN" sz="2200" dirty="0"/>
          </a:p>
          <a:p>
            <a:endParaRPr lang="en-IN" sz="2200" dirty="0"/>
          </a:p>
          <a:p>
            <a:endParaRPr lang="en-IN" sz="2200" dirty="0"/>
          </a:p>
        </p:txBody>
      </p:sp>
      <p:sp>
        <p:nvSpPr>
          <p:cNvPr id="3" name="Date Placeholder 2">
            <a:extLst>
              <a:ext uri="{FF2B5EF4-FFF2-40B4-BE49-F238E27FC236}">
                <a16:creationId xmlns:a16="http://schemas.microsoft.com/office/drawing/2014/main" xmlns="" id="{D2609EAB-A700-4CAF-BC83-3B384B53A497}"/>
              </a:ext>
            </a:extLst>
          </p:cNvPr>
          <p:cNvSpPr>
            <a:spLocks noGrp="1"/>
          </p:cNvSpPr>
          <p:nvPr>
            <p:ph type="dt" sz="half" idx="10"/>
          </p:nvPr>
        </p:nvSpPr>
        <p:spPr/>
        <p:txBody>
          <a:bodyPr/>
          <a:lstStyle/>
          <a:p>
            <a:fld id="{277A44A3-0208-4AED-9C85-36B6AFEF01E9}" type="datetime1">
              <a:rPr lang="en-US" smtClean="0"/>
              <a:pPr/>
              <a:t>11/3/2022</a:t>
            </a:fld>
            <a:endParaRPr lang="en-US"/>
          </a:p>
        </p:txBody>
      </p:sp>
      <p:sp>
        <p:nvSpPr>
          <p:cNvPr id="10" name="Slide Number Placeholder 9">
            <a:extLst>
              <a:ext uri="{FF2B5EF4-FFF2-40B4-BE49-F238E27FC236}">
                <a16:creationId xmlns:a16="http://schemas.microsoft.com/office/drawing/2014/main" xmlns="" id="{D3D690BF-88D5-4EC3-876A-FC27FB23CD1C}"/>
              </a:ext>
            </a:extLst>
          </p:cNvPr>
          <p:cNvSpPr>
            <a:spLocks noGrp="1"/>
          </p:cNvSpPr>
          <p:nvPr>
            <p:ph type="sldNum" sz="quarter" idx="12"/>
          </p:nvPr>
        </p:nvSpPr>
        <p:spPr/>
        <p:txBody>
          <a:bodyPr/>
          <a:lstStyle/>
          <a:p>
            <a:fld id="{B6F15528-21DE-4FAA-801E-634DDDAF4B2B}" type="slidenum">
              <a:rPr lang="en-US" smtClean="0"/>
              <a:pPr/>
              <a:t>149</a:t>
            </a:fld>
            <a:endParaRPr lang="en-US"/>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55522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8E1521C-B06C-4BEA-A1F9-D455532F189D}"/>
              </a:ext>
            </a:extLst>
          </p:cNvPr>
          <p:cNvSpPr>
            <a:spLocks noGrp="1"/>
          </p:cNvSpPr>
          <p:nvPr>
            <p:ph type="dt" sz="half" idx="10"/>
          </p:nvPr>
        </p:nvSpPr>
        <p:spPr/>
        <p:txBody>
          <a:bodyPr/>
          <a:lstStyle/>
          <a:p>
            <a:fld id="{BA4EC5AD-A0DD-4B5A-BC2F-4D67A45D5062}" type="datetime1">
              <a:rPr lang="en-US" smtClean="0"/>
              <a:pPr/>
              <a:t>11/3/2022</a:t>
            </a:fld>
            <a:endParaRPr lang="en-US"/>
          </a:p>
        </p:txBody>
      </p:sp>
      <p:sp>
        <p:nvSpPr>
          <p:cNvPr id="6" name="Slide Number Placeholder 5">
            <a:extLst>
              <a:ext uri="{FF2B5EF4-FFF2-40B4-BE49-F238E27FC236}">
                <a16:creationId xmlns:a16="http://schemas.microsoft.com/office/drawing/2014/main" xmlns="" id="{C8ABFC71-BFDE-436B-B6E6-155ABBAB9ECF}"/>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a:extLst>
              <a:ext uri="{FF2B5EF4-FFF2-40B4-BE49-F238E27FC236}">
                <a16:creationId xmlns:a16="http://schemas.microsoft.com/office/drawing/2014/main" xmlns="" id="{0E15CFE8-FCF6-423A-AF31-56A253FEC02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a:t>Prerequisite and Recap</a:t>
            </a:r>
            <a:endParaRPr lang="en-US" sz="3400" dirty="0"/>
          </a:p>
        </p:txBody>
      </p:sp>
      <p:pic>
        <p:nvPicPr>
          <p:cNvPr id="9" name="Picture 2" descr="E:\NIET\Project\xLogo11.png.pagespeed.ic.pydHLuCQEZ.png">
            <a:extLst>
              <a:ext uri="{FF2B5EF4-FFF2-40B4-BE49-F238E27FC236}">
                <a16:creationId xmlns:a16="http://schemas.microsoft.com/office/drawing/2014/main" xmlns="" id="{24BFB06C-687F-46EC-ACF4-7C0A8421234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2">
            <a:extLst>
              <a:ext uri="{FF2B5EF4-FFF2-40B4-BE49-F238E27FC236}">
                <a16:creationId xmlns:a16="http://schemas.microsoft.com/office/drawing/2014/main" xmlns="" id="{A2C5C2D8-77F4-4A3C-9D8F-5E794188AB40}"/>
              </a:ext>
            </a:extLst>
          </p:cNvPr>
          <p:cNvSpPr/>
          <p:nvPr/>
        </p:nvSpPr>
        <p:spPr>
          <a:xfrm>
            <a:off x="457200" y="1423987"/>
            <a:ext cx="8363272" cy="2462213"/>
          </a:xfrm>
          <a:prstGeom prst="rect">
            <a:avLst/>
          </a:prstGeom>
        </p:spPr>
        <p:txBody>
          <a:bodyPr wrap="square">
            <a:spAutoFit/>
          </a:bodyPr>
          <a:lstStyle/>
          <a:p>
            <a:pPr algn="just"/>
            <a:r>
              <a:rPr lang="en-US" sz="2200" dirty="0">
                <a:solidFill>
                  <a:srgbClr val="333333"/>
                </a:solidFill>
                <a:latin typeface="Helvetica Neue"/>
              </a:rPr>
              <a:t>Stack is a container of objects that are inserted and removed according to the last-in first-out (LIFO) principle.</a:t>
            </a:r>
          </a:p>
          <a:p>
            <a:pPr algn="just"/>
            <a:endParaRPr lang="en-US" sz="2200" dirty="0">
              <a:solidFill>
                <a:srgbClr val="333333"/>
              </a:solidFill>
              <a:latin typeface="Helvetica Neue"/>
            </a:endParaRPr>
          </a:p>
          <a:p>
            <a:pPr algn="just"/>
            <a:endParaRPr lang="en-US" sz="2200" dirty="0">
              <a:solidFill>
                <a:srgbClr val="333333"/>
              </a:solidFill>
              <a:latin typeface="Helvetica Neue"/>
            </a:endParaRPr>
          </a:p>
          <a:p>
            <a:pPr algn="just"/>
            <a:r>
              <a:rPr lang="en-US" sz="2200" dirty="0">
                <a:solidFill>
                  <a:srgbClr val="333333"/>
                </a:solidFill>
                <a:latin typeface="Helvetica Neue"/>
              </a:rPr>
              <a:t>Queue is a container of objects (a linear collection) that are inserted and removed according to the first-in first-out (FIFO) principle.</a:t>
            </a:r>
            <a:endParaRPr lang="en-US" sz="2200" b="0" i="0" dirty="0">
              <a:solidFill>
                <a:srgbClr val="333333"/>
              </a:solidFill>
              <a:effectLst/>
              <a:latin typeface="Helvetica Neue"/>
            </a:endParaRPr>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9567658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7ED10C5-3616-441B-A7FE-5047332B0664}"/>
              </a:ext>
            </a:extLst>
          </p:cNvPr>
          <p:cNvSpPr>
            <a:spLocks noGrp="1"/>
          </p:cNvSpPr>
          <p:nvPr>
            <p:ph idx="1"/>
          </p:nvPr>
        </p:nvSpPr>
        <p:spPr>
          <a:xfrm>
            <a:off x="2133600" y="386458"/>
            <a:ext cx="8229600" cy="4525963"/>
          </a:xfrm>
        </p:spPr>
        <p:txBody>
          <a:bodyPr>
            <a:normAutofit/>
          </a:bodyPr>
          <a:lstStyle/>
          <a:p>
            <a:pPr marL="0" indent="0">
              <a:buNone/>
            </a:pPr>
            <a:endParaRPr lang="en-US" sz="9600" dirty="0">
              <a:solidFill>
                <a:schemeClr val="accent1"/>
              </a:solidFill>
            </a:endParaRPr>
          </a:p>
          <a:p>
            <a:pPr marL="0" indent="0">
              <a:buNone/>
            </a:pPr>
            <a:r>
              <a:rPr lang="en-US" sz="9600" dirty="0">
                <a:solidFill>
                  <a:schemeClr val="accent1"/>
                </a:solidFill>
              </a:rPr>
              <a:t>Thank you</a:t>
            </a:r>
          </a:p>
        </p:txBody>
      </p:sp>
      <p:sp>
        <p:nvSpPr>
          <p:cNvPr id="4" name="Date Placeholder 3">
            <a:extLst>
              <a:ext uri="{FF2B5EF4-FFF2-40B4-BE49-F238E27FC236}">
                <a16:creationId xmlns:a16="http://schemas.microsoft.com/office/drawing/2014/main" xmlns="" id="{DB7BAB44-50C2-46C7-A4B6-BE69B674E510}"/>
              </a:ext>
            </a:extLst>
          </p:cNvPr>
          <p:cNvSpPr>
            <a:spLocks noGrp="1"/>
          </p:cNvSpPr>
          <p:nvPr>
            <p:ph type="dt" sz="half" idx="10"/>
          </p:nvPr>
        </p:nvSpPr>
        <p:spPr/>
        <p:txBody>
          <a:bodyPr/>
          <a:lstStyle/>
          <a:p>
            <a:fld id="{BE5D5145-1E86-44DA-B49D-64D65585D7C9}" type="datetime1">
              <a:rPr lang="en-US" smtClean="0"/>
              <a:pPr/>
              <a:t>11/3/2022</a:t>
            </a:fld>
            <a:endParaRPr lang="en-US"/>
          </a:p>
        </p:txBody>
      </p:sp>
      <p:sp>
        <p:nvSpPr>
          <p:cNvPr id="6" name="Slide Number Placeholder 5">
            <a:extLst>
              <a:ext uri="{FF2B5EF4-FFF2-40B4-BE49-F238E27FC236}">
                <a16:creationId xmlns:a16="http://schemas.microsoft.com/office/drawing/2014/main" xmlns="" id="{D2F63950-996C-475C-B037-0E38D69D1E05}"/>
              </a:ext>
            </a:extLst>
          </p:cNvPr>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a:extLst>
              <a:ext uri="{FF2B5EF4-FFF2-40B4-BE49-F238E27FC236}">
                <a16:creationId xmlns:a16="http://schemas.microsoft.com/office/drawing/2014/main" xmlns="" id="{5988D6A1-6474-4265-8E45-7DAEA108C38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F5EA2690-D6C7-4D9A-8FC1-5106F9791AD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408276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algn="just">
              <a:buNone/>
            </a:pPr>
            <a:endParaRPr lang="en-US" sz="2400" b="1" dirty="0"/>
          </a:p>
          <a:p>
            <a:pPr algn="just">
              <a:lnSpc>
                <a:spcPct val="150000"/>
              </a:lnSpc>
              <a:spcBef>
                <a:spcPts val="0"/>
              </a:spcBef>
              <a:buNone/>
            </a:pPr>
            <a:r>
              <a:rPr lang="en-US" sz="2800" b="1" dirty="0"/>
              <a:t>Topic mapping with Course Outcome</a:t>
            </a:r>
          </a:p>
          <a:p>
            <a:pPr algn="just">
              <a:buNone/>
            </a:pPr>
            <a:r>
              <a:rPr lang="en-US" sz="2200" dirty="0"/>
              <a:t>	</a:t>
            </a:r>
          </a:p>
          <a:p>
            <a:pPr algn="just">
              <a:buNone/>
            </a:pPr>
            <a:endParaRPr lang="en-US" sz="2400" b="1" dirty="0"/>
          </a:p>
        </p:txBody>
      </p:sp>
      <p:sp>
        <p:nvSpPr>
          <p:cNvPr id="4" name="Date Placeholder 3"/>
          <p:cNvSpPr>
            <a:spLocks noGrp="1"/>
          </p:cNvSpPr>
          <p:nvPr>
            <p:ph type="dt" sz="half" idx="10"/>
          </p:nvPr>
        </p:nvSpPr>
        <p:spPr/>
        <p:txBody>
          <a:bodyPr/>
          <a:lstStyle/>
          <a:p>
            <a:fld id="{6A58BC7D-B5B1-461D-AAD4-8BF3AEF06570}"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2"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Stack and Queue(CO2)</a:t>
            </a:r>
          </a:p>
        </p:txBody>
      </p:sp>
      <p:graphicFrame>
        <p:nvGraphicFramePr>
          <p:cNvPr id="9" name="Content Placeholder 11"/>
          <p:cNvGraphicFramePr>
            <a:graphicFrameLocks/>
          </p:cNvGraphicFramePr>
          <p:nvPr>
            <p:extLst>
              <p:ext uri="{D42A27DB-BD31-4B8C-83A1-F6EECF244321}">
                <p14:modId xmlns:p14="http://schemas.microsoft.com/office/powerpoint/2010/main" xmlns="" val="3345794389"/>
              </p:ext>
            </p:extLst>
          </p:nvPr>
        </p:nvGraphicFramePr>
        <p:xfrm>
          <a:off x="609600" y="2514602"/>
          <a:ext cx="7391399" cy="1977302"/>
        </p:xfrm>
        <a:graphic>
          <a:graphicData uri="http://schemas.openxmlformats.org/drawingml/2006/table">
            <a:tbl>
              <a:tblPr/>
              <a:tblGrid>
                <a:gridCol w="2209800">
                  <a:extLst>
                    <a:ext uri="{9D8B030D-6E8A-4147-A177-3AD203B41FA5}">
                      <a16:colId xmlns:a16="http://schemas.microsoft.com/office/drawing/2014/main" xmlns="" val="20000"/>
                    </a:ext>
                  </a:extLst>
                </a:gridCol>
                <a:gridCol w="850055">
                  <a:extLst>
                    <a:ext uri="{9D8B030D-6E8A-4147-A177-3AD203B41FA5}">
                      <a16:colId xmlns:a16="http://schemas.microsoft.com/office/drawing/2014/main" xmlns="" val="20001"/>
                    </a:ext>
                  </a:extLst>
                </a:gridCol>
                <a:gridCol w="1082886">
                  <a:extLst>
                    <a:ext uri="{9D8B030D-6E8A-4147-A177-3AD203B41FA5}">
                      <a16:colId xmlns:a16="http://schemas.microsoft.com/office/drawing/2014/main" xmlns="" val="20002"/>
                    </a:ext>
                  </a:extLst>
                </a:gridCol>
                <a:gridCol w="1082886">
                  <a:extLst>
                    <a:ext uri="{9D8B030D-6E8A-4147-A177-3AD203B41FA5}">
                      <a16:colId xmlns:a16="http://schemas.microsoft.com/office/drawing/2014/main" xmlns="" val="20003"/>
                    </a:ext>
                  </a:extLst>
                </a:gridCol>
                <a:gridCol w="1082886">
                  <a:extLst>
                    <a:ext uri="{9D8B030D-6E8A-4147-A177-3AD203B41FA5}">
                      <a16:colId xmlns:a16="http://schemas.microsoft.com/office/drawing/2014/main" xmlns="" val="20004"/>
                    </a:ext>
                  </a:extLst>
                </a:gridCol>
                <a:gridCol w="1082886">
                  <a:extLst>
                    <a:ext uri="{9D8B030D-6E8A-4147-A177-3AD203B41FA5}">
                      <a16:colId xmlns:a16="http://schemas.microsoft.com/office/drawing/2014/main" xmlns="" val="20005"/>
                    </a:ext>
                  </a:extLst>
                </a:gridCol>
              </a:tblGrid>
              <a:tr h="609598">
                <a:tc>
                  <a:txBody>
                    <a:bodyPr/>
                    <a:lstStyle/>
                    <a:p>
                      <a:pPr marL="0" marR="0" algn="ctr">
                        <a:lnSpc>
                          <a:spcPct val="115000"/>
                        </a:lnSpc>
                        <a:spcBef>
                          <a:spcPts val="0"/>
                        </a:spcBef>
                        <a:spcAft>
                          <a:spcPts val="0"/>
                        </a:spcAft>
                      </a:pPr>
                      <a:r>
                        <a:rPr lang="en-US" sz="2000" b="1" dirty="0">
                          <a:latin typeface="Calibri"/>
                          <a:ea typeface="Calibri"/>
                          <a:cs typeface="Times New Roman"/>
                        </a:rPr>
                        <a:t>Topic</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CO1</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CO2</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CO3</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CO4</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CO5</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0"/>
                  </a:ext>
                </a:extLst>
              </a:tr>
              <a:tr h="683852">
                <a:tc>
                  <a:txBody>
                    <a:bodyPr/>
                    <a:lstStyle/>
                    <a:p>
                      <a:pPr marL="0" marR="0" algn="ctr">
                        <a:lnSpc>
                          <a:spcPct val="115000"/>
                        </a:lnSpc>
                        <a:spcBef>
                          <a:spcPts val="0"/>
                        </a:spcBef>
                        <a:spcAft>
                          <a:spcPts val="0"/>
                        </a:spcAft>
                      </a:pPr>
                      <a:r>
                        <a:rPr lang="en-US" sz="2000" b="1" kern="1200" dirty="0">
                          <a:latin typeface="Calibri"/>
                          <a:ea typeface="Times New Roman"/>
                          <a:cs typeface="Times New Roman"/>
                        </a:rPr>
                        <a:t>Stack</a:t>
                      </a:r>
                      <a:endParaRPr lang="en-US" sz="2000" dirty="0">
                        <a:latin typeface="Calibri"/>
                        <a:ea typeface="Times New Roman"/>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solidFill>
                            <a:srgbClr val="000000"/>
                          </a:solidFill>
                          <a:latin typeface="Times New Roman"/>
                          <a:ea typeface="Calibri"/>
                          <a:cs typeface="Times New Roman"/>
                        </a:rPr>
                        <a:t>-</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2</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1"/>
                  </a:ext>
                </a:extLst>
              </a:tr>
              <a:tr h="683852">
                <a:tc>
                  <a:txBody>
                    <a:bodyPr/>
                    <a:lstStyle/>
                    <a:p>
                      <a:pPr marL="0" marR="0" algn="ctr">
                        <a:lnSpc>
                          <a:spcPct val="115000"/>
                        </a:lnSpc>
                        <a:spcBef>
                          <a:spcPts val="0"/>
                        </a:spcBef>
                        <a:spcAft>
                          <a:spcPts val="0"/>
                        </a:spcAft>
                      </a:pPr>
                      <a:r>
                        <a:rPr lang="en-US" sz="2000" b="1" dirty="0">
                          <a:latin typeface="Calibri"/>
                          <a:ea typeface="Times New Roman"/>
                          <a:cs typeface="Times New Roman"/>
                        </a:rPr>
                        <a:t>Queue</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solidFill>
                            <a:srgbClr val="000000"/>
                          </a:solidFill>
                          <a:latin typeface="Times New Roman"/>
                          <a:ea typeface="Calibri"/>
                          <a:cs typeface="Times New Roman"/>
                        </a:rPr>
                        <a:t>-</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2</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402516502"/>
                  </a:ext>
                </a:extLst>
              </a:tr>
            </a:tbl>
          </a:graphicData>
        </a:graphic>
      </p:graphicFrame>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1400" y="856189"/>
            <a:ext cx="2252218" cy="442516"/>
          </a:xfrm>
          <a:prstGeom prst="rect">
            <a:avLst/>
          </a:prstGeom>
        </p:spPr>
        <p:txBody>
          <a:bodyPr vert="horz" wrap="square" lIns="0" tIns="11516" rIns="0" bIns="0" rtlCol="0" anchor="ctr">
            <a:spAutoFit/>
          </a:bodyPr>
          <a:lstStyle/>
          <a:p>
            <a:pPr marL="11516">
              <a:spcBef>
                <a:spcPts val="91"/>
              </a:spcBef>
            </a:pPr>
            <a:r>
              <a:rPr sz="2800" b="1" spc="-5" dirty="0"/>
              <a:t>Stack</a:t>
            </a:r>
          </a:p>
        </p:txBody>
      </p:sp>
      <p:sp>
        <p:nvSpPr>
          <p:cNvPr id="3" name="object 3"/>
          <p:cNvSpPr/>
          <p:nvPr/>
        </p:nvSpPr>
        <p:spPr>
          <a:xfrm>
            <a:off x="4766626" y="2080432"/>
            <a:ext cx="3919022" cy="3188883"/>
          </a:xfrm>
          <a:prstGeom prst="rect">
            <a:avLst/>
          </a:prstGeom>
          <a:blipFill>
            <a:blip r:embed="rId2" cstate="print"/>
            <a:stretch>
              <a:fillRect/>
            </a:stretch>
          </a:blipFill>
        </p:spPr>
        <p:txBody>
          <a:bodyPr wrap="square" lIns="0" tIns="0" rIns="0" bIns="0" rtlCol="0"/>
          <a:lstStyle/>
          <a:p>
            <a:endParaRPr sz="1632"/>
          </a:p>
        </p:txBody>
      </p:sp>
      <p:sp>
        <p:nvSpPr>
          <p:cNvPr id="4" name="object 4"/>
          <p:cNvSpPr txBox="1"/>
          <p:nvPr/>
        </p:nvSpPr>
        <p:spPr>
          <a:xfrm>
            <a:off x="610368" y="1661237"/>
            <a:ext cx="4163745" cy="3273419"/>
          </a:xfrm>
          <a:prstGeom prst="rect">
            <a:avLst/>
          </a:prstGeom>
        </p:spPr>
        <p:txBody>
          <a:bodyPr vert="horz" wrap="square" lIns="0" tIns="11516" rIns="0" bIns="0" rtlCol="0">
            <a:spAutoFit/>
          </a:bodyPr>
          <a:lstStyle/>
          <a:p>
            <a:pPr marL="11516" marR="4607" algn="just">
              <a:lnSpc>
                <a:spcPct val="106500"/>
              </a:lnSpc>
              <a:spcBef>
                <a:spcPts val="91"/>
              </a:spcBef>
            </a:pPr>
            <a:r>
              <a:rPr sz="2200" dirty="0">
                <a:latin typeface="Times New Roman"/>
                <a:cs typeface="Times New Roman"/>
              </a:rPr>
              <a:t>A </a:t>
            </a:r>
            <a:r>
              <a:rPr sz="2200" spc="-9" dirty="0">
                <a:latin typeface="Times New Roman"/>
                <a:cs typeface="Times New Roman"/>
              </a:rPr>
              <a:t>stack </a:t>
            </a:r>
            <a:r>
              <a:rPr sz="2200" spc="-5" dirty="0">
                <a:latin typeface="Times New Roman"/>
                <a:cs typeface="Times New Roman"/>
              </a:rPr>
              <a:t>is </a:t>
            </a:r>
            <a:r>
              <a:rPr sz="2200" dirty="0">
                <a:latin typeface="Times New Roman"/>
                <a:cs typeface="Times New Roman"/>
              </a:rPr>
              <a:t>a data </a:t>
            </a:r>
            <a:r>
              <a:rPr sz="2200" spc="-5" dirty="0">
                <a:latin typeface="Times New Roman"/>
                <a:cs typeface="Times New Roman"/>
              </a:rPr>
              <a:t>structure  in </a:t>
            </a:r>
            <a:r>
              <a:rPr sz="2200" dirty="0">
                <a:latin typeface="Times New Roman"/>
                <a:cs typeface="Times New Roman"/>
              </a:rPr>
              <a:t>which </a:t>
            </a:r>
            <a:r>
              <a:rPr sz="2200" spc="-5" dirty="0">
                <a:latin typeface="Times New Roman"/>
                <a:cs typeface="Times New Roman"/>
              </a:rPr>
              <a:t>items </a:t>
            </a:r>
            <a:r>
              <a:rPr sz="2200" spc="-9" dirty="0">
                <a:latin typeface="Times New Roman"/>
                <a:cs typeface="Times New Roman"/>
              </a:rPr>
              <a:t>can </a:t>
            </a:r>
            <a:r>
              <a:rPr sz="2200" dirty="0">
                <a:latin typeface="Times New Roman"/>
                <a:cs typeface="Times New Roman"/>
              </a:rPr>
              <a:t>be  </a:t>
            </a:r>
            <a:r>
              <a:rPr sz="2200" spc="-9" dirty="0">
                <a:latin typeface="Times New Roman"/>
                <a:cs typeface="Times New Roman"/>
              </a:rPr>
              <a:t>inserted </a:t>
            </a:r>
            <a:r>
              <a:rPr sz="2200" dirty="0">
                <a:latin typeface="Times New Roman"/>
                <a:cs typeface="Times New Roman"/>
              </a:rPr>
              <a:t>only from one </a:t>
            </a:r>
            <a:r>
              <a:rPr sz="2200" spc="-5" dirty="0">
                <a:latin typeface="Times New Roman"/>
                <a:cs typeface="Times New Roman"/>
              </a:rPr>
              <a:t>end  </a:t>
            </a:r>
            <a:r>
              <a:rPr sz="2200" spc="-9" dirty="0">
                <a:latin typeface="Times New Roman"/>
                <a:cs typeface="Times New Roman"/>
              </a:rPr>
              <a:t>and </a:t>
            </a:r>
            <a:r>
              <a:rPr sz="2200" dirty="0">
                <a:latin typeface="Times New Roman"/>
                <a:cs typeface="Times New Roman"/>
              </a:rPr>
              <a:t>get </a:t>
            </a:r>
            <a:r>
              <a:rPr sz="2200" spc="-5" dirty="0">
                <a:latin typeface="Times New Roman"/>
                <a:cs typeface="Times New Roman"/>
              </a:rPr>
              <a:t>items </a:t>
            </a:r>
            <a:r>
              <a:rPr sz="2200" dirty="0">
                <a:latin typeface="Times New Roman"/>
                <a:cs typeface="Times New Roman"/>
              </a:rPr>
              <a:t>back </a:t>
            </a:r>
            <a:r>
              <a:rPr sz="2200" spc="-5" dirty="0">
                <a:latin typeface="Times New Roman"/>
                <a:cs typeface="Times New Roman"/>
              </a:rPr>
              <a:t>from the  same </a:t>
            </a:r>
            <a:r>
              <a:rPr sz="2200" spc="-9" dirty="0">
                <a:latin typeface="Times New Roman"/>
                <a:cs typeface="Times New Roman"/>
              </a:rPr>
              <a:t>end. </a:t>
            </a:r>
            <a:endParaRPr lang="en-US" sz="2200" spc="-9" dirty="0">
              <a:latin typeface="Times New Roman"/>
              <a:cs typeface="Times New Roman"/>
            </a:endParaRPr>
          </a:p>
          <a:p>
            <a:pPr marL="11516" marR="4607" algn="just">
              <a:lnSpc>
                <a:spcPct val="106500"/>
              </a:lnSpc>
              <a:spcBef>
                <a:spcPts val="91"/>
              </a:spcBef>
            </a:pPr>
            <a:endParaRPr lang="en-IN" sz="2200" spc="-9" dirty="0">
              <a:latin typeface="Times New Roman"/>
              <a:cs typeface="Times New Roman"/>
            </a:endParaRPr>
          </a:p>
          <a:p>
            <a:pPr marL="11516" marR="4607" algn="just">
              <a:lnSpc>
                <a:spcPct val="106500"/>
              </a:lnSpc>
              <a:spcBef>
                <a:spcPts val="91"/>
              </a:spcBef>
            </a:pPr>
            <a:r>
              <a:rPr sz="2200" spc="-5" dirty="0">
                <a:latin typeface="Times New Roman"/>
                <a:cs typeface="Times New Roman"/>
              </a:rPr>
              <a:t>There </a:t>
            </a:r>
            <a:r>
              <a:rPr sz="2200" dirty="0">
                <a:latin typeface="Times New Roman"/>
                <a:cs typeface="Times New Roman"/>
              </a:rPr>
              <a:t>, </a:t>
            </a:r>
            <a:r>
              <a:rPr sz="2200" spc="-9" dirty="0">
                <a:latin typeface="Times New Roman"/>
                <a:cs typeface="Times New Roman"/>
              </a:rPr>
              <a:t>the </a:t>
            </a:r>
            <a:r>
              <a:rPr sz="2200" spc="-5" dirty="0">
                <a:latin typeface="Times New Roman"/>
                <a:cs typeface="Times New Roman"/>
              </a:rPr>
              <a:t>last  </a:t>
            </a:r>
            <a:r>
              <a:rPr sz="2200" spc="-9" dirty="0">
                <a:latin typeface="Times New Roman"/>
                <a:cs typeface="Times New Roman"/>
              </a:rPr>
              <a:t>item inserted into stack, </a:t>
            </a:r>
            <a:r>
              <a:rPr sz="2200" spc="-5" dirty="0">
                <a:latin typeface="Times New Roman"/>
                <a:cs typeface="Times New Roman"/>
              </a:rPr>
              <a:t>is  </a:t>
            </a:r>
            <a:r>
              <a:rPr sz="2200" spc="-9" dirty="0">
                <a:latin typeface="Times New Roman"/>
                <a:cs typeface="Times New Roman"/>
              </a:rPr>
              <a:t>the the first item </a:t>
            </a:r>
            <a:r>
              <a:rPr sz="2200" spc="-5" dirty="0">
                <a:latin typeface="Times New Roman"/>
                <a:cs typeface="Times New Roman"/>
              </a:rPr>
              <a:t>to </a:t>
            </a:r>
            <a:r>
              <a:rPr sz="2200" dirty="0">
                <a:latin typeface="Times New Roman"/>
                <a:cs typeface="Times New Roman"/>
              </a:rPr>
              <a:t>be </a:t>
            </a:r>
            <a:r>
              <a:rPr sz="2200" spc="-5" dirty="0">
                <a:latin typeface="Times New Roman"/>
                <a:cs typeface="Times New Roman"/>
              </a:rPr>
              <a:t>taken  </a:t>
            </a:r>
            <a:r>
              <a:rPr sz="2200" dirty="0">
                <a:latin typeface="Times New Roman"/>
                <a:cs typeface="Times New Roman"/>
              </a:rPr>
              <a:t>out </a:t>
            </a:r>
            <a:r>
              <a:rPr sz="2200" spc="-5" dirty="0">
                <a:latin typeface="Times New Roman"/>
                <a:cs typeface="Times New Roman"/>
              </a:rPr>
              <a:t>from </a:t>
            </a:r>
            <a:r>
              <a:rPr sz="2200" spc="-9" dirty="0">
                <a:latin typeface="Times New Roman"/>
                <a:cs typeface="Times New Roman"/>
              </a:rPr>
              <a:t>the stack. </a:t>
            </a:r>
            <a:r>
              <a:rPr sz="2200" spc="-5" dirty="0">
                <a:latin typeface="Times New Roman"/>
                <a:cs typeface="Times New Roman"/>
              </a:rPr>
              <a:t>In short  its also </a:t>
            </a:r>
            <a:r>
              <a:rPr sz="2200" spc="-9" dirty="0">
                <a:latin typeface="Times New Roman"/>
                <a:cs typeface="Times New Roman"/>
              </a:rPr>
              <a:t>called </a:t>
            </a:r>
            <a:r>
              <a:rPr sz="2200" spc="-5" dirty="0">
                <a:latin typeface="Times New Roman"/>
                <a:cs typeface="Times New Roman"/>
              </a:rPr>
              <a:t>Last in First  </a:t>
            </a:r>
            <a:r>
              <a:rPr sz="2200" dirty="0">
                <a:latin typeface="Times New Roman"/>
                <a:cs typeface="Times New Roman"/>
              </a:rPr>
              <a:t>out</a:t>
            </a:r>
            <a:r>
              <a:rPr sz="2200" spc="-5" dirty="0">
                <a:latin typeface="Times New Roman"/>
                <a:cs typeface="Times New Roman"/>
              </a:rPr>
              <a:t> [LIFO].</a:t>
            </a:r>
            <a:endParaRPr sz="2200" dirty="0">
              <a:latin typeface="Times New Roman"/>
              <a:cs typeface="Times New Roman"/>
            </a:endParaRPr>
          </a:p>
        </p:txBody>
      </p:sp>
      <p:sp>
        <p:nvSpPr>
          <p:cNvPr id="5" name="Date Placeholder 4">
            <a:extLst>
              <a:ext uri="{FF2B5EF4-FFF2-40B4-BE49-F238E27FC236}">
                <a16:creationId xmlns:a16="http://schemas.microsoft.com/office/drawing/2014/main" xmlns="" id="{FF54B4D1-9F24-4606-95E8-036CE766B7C2}"/>
              </a:ext>
            </a:extLst>
          </p:cNvPr>
          <p:cNvSpPr>
            <a:spLocks noGrp="1"/>
          </p:cNvSpPr>
          <p:nvPr>
            <p:ph type="dt" sz="half" idx="10"/>
          </p:nvPr>
        </p:nvSpPr>
        <p:spPr/>
        <p:txBody>
          <a:bodyPr/>
          <a:lstStyle/>
          <a:p>
            <a:fld id="{0B294F99-B7A4-4BB2-8B64-639AE3201E62}" type="datetime1">
              <a:rPr lang="en-US" smtClean="0"/>
              <a:pPr/>
              <a:t>11/3/2022</a:t>
            </a:fld>
            <a:endParaRPr lang="en-US"/>
          </a:p>
        </p:txBody>
      </p:sp>
      <p:sp>
        <p:nvSpPr>
          <p:cNvPr id="7" name="Slide Number Placeholder 6">
            <a:extLst>
              <a:ext uri="{FF2B5EF4-FFF2-40B4-BE49-F238E27FC236}">
                <a16:creationId xmlns:a16="http://schemas.microsoft.com/office/drawing/2014/main" xmlns="" id="{9FB5C94D-E032-4D4A-A14D-07EB4F0DAF90}"/>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8" name="Title 1">
            <a:extLst>
              <a:ext uri="{FF2B5EF4-FFF2-40B4-BE49-F238E27FC236}">
                <a16:creationId xmlns:a16="http://schemas.microsoft.com/office/drawing/2014/main" xmlns="" id="{76E41C37-658F-4465-8C10-C8E3CD4021C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Introduction to Stack</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xmlns="" id="{15C55E74-0E29-47AE-90AF-93E7C10725D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8071" y="1126994"/>
            <a:ext cx="5208855" cy="442516"/>
          </a:xfrm>
          <a:prstGeom prst="rect">
            <a:avLst/>
          </a:prstGeom>
        </p:spPr>
        <p:txBody>
          <a:bodyPr vert="horz" wrap="square" lIns="0" tIns="11516" rIns="0" bIns="0" rtlCol="0" anchor="ctr">
            <a:spAutoFit/>
          </a:bodyPr>
          <a:lstStyle/>
          <a:p>
            <a:pPr marL="11516">
              <a:spcBef>
                <a:spcPts val="91"/>
              </a:spcBef>
              <a:tabLst>
                <a:tab pos="2481776" algn="l"/>
              </a:tabLst>
            </a:pPr>
            <a:r>
              <a:rPr sz="2800" b="1" spc="-5" dirty="0"/>
              <a:t>Example of</a:t>
            </a:r>
            <a:r>
              <a:rPr lang="en-US" sz="2800" b="1" spc="-5" dirty="0"/>
              <a:t> </a:t>
            </a:r>
            <a:r>
              <a:rPr sz="2800" b="1" spc="-5" dirty="0"/>
              <a:t>Stack (LIFO)</a:t>
            </a:r>
          </a:p>
        </p:txBody>
      </p:sp>
      <p:sp>
        <p:nvSpPr>
          <p:cNvPr id="3" name="object 3"/>
          <p:cNvSpPr txBox="1"/>
          <p:nvPr/>
        </p:nvSpPr>
        <p:spPr>
          <a:xfrm>
            <a:off x="797273" y="2243966"/>
            <a:ext cx="154895" cy="212829"/>
          </a:xfrm>
          <a:prstGeom prst="rect">
            <a:avLst/>
          </a:prstGeom>
        </p:spPr>
        <p:txBody>
          <a:bodyPr vert="horz" wrap="square" lIns="0" tIns="10365" rIns="0" bIns="0" rtlCol="0">
            <a:spAutoFit/>
          </a:bodyPr>
          <a:lstStyle/>
          <a:p>
            <a:pPr marL="11516">
              <a:spcBef>
                <a:spcPts val="82"/>
              </a:spcBef>
            </a:pPr>
            <a:r>
              <a:rPr sz="1315" spc="240" dirty="0">
                <a:solidFill>
                  <a:srgbClr val="FF6633"/>
                </a:solidFill>
                <a:latin typeface="Calibri"/>
                <a:cs typeface="Calibri"/>
              </a:rPr>
              <a:t>●</a:t>
            </a:r>
            <a:endParaRPr sz="1315">
              <a:latin typeface="Calibri"/>
              <a:cs typeface="Calibri"/>
            </a:endParaRPr>
          </a:p>
        </p:txBody>
      </p:sp>
      <p:sp>
        <p:nvSpPr>
          <p:cNvPr id="4" name="object 4"/>
          <p:cNvSpPr txBox="1"/>
          <p:nvPr/>
        </p:nvSpPr>
        <p:spPr>
          <a:xfrm>
            <a:off x="1090940" y="2116134"/>
            <a:ext cx="3766430" cy="458226"/>
          </a:xfrm>
          <a:prstGeom prst="rect">
            <a:avLst/>
          </a:prstGeom>
        </p:spPr>
        <p:txBody>
          <a:bodyPr vert="horz" wrap="square" lIns="0" tIns="11516" rIns="0" bIns="0" rtlCol="0">
            <a:spAutoFit/>
          </a:bodyPr>
          <a:lstStyle/>
          <a:p>
            <a:pPr marL="11516">
              <a:spcBef>
                <a:spcPts val="91"/>
              </a:spcBef>
            </a:pPr>
            <a:r>
              <a:rPr sz="2200" spc="-5" dirty="0">
                <a:latin typeface="Times New Roman"/>
                <a:cs typeface="Times New Roman"/>
              </a:rPr>
              <a:t>A</a:t>
            </a:r>
            <a:r>
              <a:rPr sz="2902" dirty="0">
                <a:solidFill>
                  <a:srgbClr val="00007F"/>
                </a:solidFill>
                <a:latin typeface="Times New Roman"/>
                <a:cs typeface="Times New Roman"/>
              </a:rPr>
              <a:t> </a:t>
            </a:r>
            <a:r>
              <a:rPr sz="2200" spc="-5" dirty="0">
                <a:latin typeface="Times New Roman"/>
                <a:cs typeface="Times New Roman"/>
              </a:rPr>
              <a:t>Stack of book on table.</a:t>
            </a:r>
          </a:p>
        </p:txBody>
      </p:sp>
      <p:sp>
        <p:nvSpPr>
          <p:cNvPr id="5" name="object 5"/>
          <p:cNvSpPr txBox="1"/>
          <p:nvPr/>
        </p:nvSpPr>
        <p:spPr>
          <a:xfrm>
            <a:off x="724261" y="3414605"/>
            <a:ext cx="154895" cy="212829"/>
          </a:xfrm>
          <a:prstGeom prst="rect">
            <a:avLst/>
          </a:prstGeom>
        </p:spPr>
        <p:txBody>
          <a:bodyPr vert="horz" wrap="square" lIns="0" tIns="10365" rIns="0" bIns="0" rtlCol="0">
            <a:spAutoFit/>
          </a:bodyPr>
          <a:lstStyle/>
          <a:p>
            <a:pPr marL="11516">
              <a:spcBef>
                <a:spcPts val="82"/>
              </a:spcBef>
            </a:pPr>
            <a:r>
              <a:rPr sz="1315" spc="240" dirty="0">
                <a:solidFill>
                  <a:srgbClr val="FF6633"/>
                </a:solidFill>
                <a:latin typeface="Calibri"/>
                <a:cs typeface="Calibri"/>
              </a:rPr>
              <a:t>●</a:t>
            </a:r>
            <a:endParaRPr sz="1315" dirty="0">
              <a:latin typeface="Calibri"/>
              <a:cs typeface="Calibri"/>
            </a:endParaRPr>
          </a:p>
        </p:txBody>
      </p:sp>
      <p:sp>
        <p:nvSpPr>
          <p:cNvPr id="6" name="object 6"/>
          <p:cNvSpPr txBox="1"/>
          <p:nvPr/>
        </p:nvSpPr>
        <p:spPr>
          <a:xfrm>
            <a:off x="988790" y="3312196"/>
            <a:ext cx="3124392" cy="350183"/>
          </a:xfrm>
          <a:prstGeom prst="rect">
            <a:avLst/>
          </a:prstGeom>
        </p:spPr>
        <p:txBody>
          <a:bodyPr vert="horz" wrap="square" lIns="0" tIns="11516" rIns="0" bIns="0" rtlCol="0">
            <a:spAutoFit/>
          </a:bodyPr>
          <a:lstStyle/>
          <a:p>
            <a:pPr marL="11516">
              <a:spcBef>
                <a:spcPts val="91"/>
              </a:spcBef>
            </a:pPr>
            <a:r>
              <a:rPr lang="en-US" sz="2200" spc="-5" dirty="0">
                <a:latin typeface="Times New Roman"/>
                <a:cs typeface="Times New Roman"/>
              </a:rPr>
              <a:t>   </a:t>
            </a:r>
            <a:r>
              <a:rPr sz="2200" spc="-5" dirty="0">
                <a:latin typeface="Times New Roman"/>
                <a:cs typeface="Times New Roman"/>
              </a:rPr>
              <a:t>Token stack in Bank.</a:t>
            </a:r>
          </a:p>
        </p:txBody>
      </p:sp>
      <p:sp>
        <p:nvSpPr>
          <p:cNvPr id="7" name="object 7"/>
          <p:cNvSpPr txBox="1"/>
          <p:nvPr/>
        </p:nvSpPr>
        <p:spPr>
          <a:xfrm>
            <a:off x="719825" y="4348297"/>
            <a:ext cx="154895" cy="212829"/>
          </a:xfrm>
          <a:prstGeom prst="rect">
            <a:avLst/>
          </a:prstGeom>
        </p:spPr>
        <p:txBody>
          <a:bodyPr vert="horz" wrap="square" lIns="0" tIns="10365" rIns="0" bIns="0" rtlCol="0">
            <a:spAutoFit/>
          </a:bodyPr>
          <a:lstStyle/>
          <a:p>
            <a:pPr marL="11516">
              <a:spcBef>
                <a:spcPts val="82"/>
              </a:spcBef>
            </a:pPr>
            <a:r>
              <a:rPr sz="1315" spc="240" dirty="0">
                <a:solidFill>
                  <a:srgbClr val="FF6633"/>
                </a:solidFill>
                <a:latin typeface="Calibri"/>
                <a:cs typeface="Calibri"/>
              </a:rPr>
              <a:t>●</a:t>
            </a:r>
            <a:endParaRPr sz="1315" dirty="0">
              <a:latin typeface="Calibri"/>
              <a:cs typeface="Calibri"/>
            </a:endParaRPr>
          </a:p>
        </p:txBody>
      </p:sp>
      <p:sp>
        <p:nvSpPr>
          <p:cNvPr id="8" name="object 8"/>
          <p:cNvSpPr txBox="1"/>
          <p:nvPr/>
        </p:nvSpPr>
        <p:spPr>
          <a:xfrm>
            <a:off x="1102148" y="4205588"/>
            <a:ext cx="3714606" cy="350183"/>
          </a:xfrm>
          <a:prstGeom prst="rect">
            <a:avLst/>
          </a:prstGeom>
        </p:spPr>
        <p:txBody>
          <a:bodyPr vert="horz" wrap="square" lIns="0" tIns="11516" rIns="0" bIns="0" rtlCol="0">
            <a:spAutoFit/>
          </a:bodyPr>
          <a:lstStyle/>
          <a:p>
            <a:pPr marL="11516">
              <a:spcBef>
                <a:spcPts val="91"/>
              </a:spcBef>
            </a:pPr>
            <a:r>
              <a:rPr sz="2200" spc="-5" dirty="0">
                <a:latin typeface="Times New Roman"/>
                <a:cs typeface="Times New Roman"/>
              </a:rPr>
              <a:t>Stack of trays and plates.</a:t>
            </a:r>
          </a:p>
        </p:txBody>
      </p:sp>
      <p:sp>
        <p:nvSpPr>
          <p:cNvPr id="9" name="object 9"/>
          <p:cNvSpPr/>
          <p:nvPr/>
        </p:nvSpPr>
        <p:spPr>
          <a:xfrm>
            <a:off x="4340610" y="2324210"/>
            <a:ext cx="2185807" cy="2180790"/>
          </a:xfrm>
          <a:prstGeom prst="rect">
            <a:avLst/>
          </a:prstGeom>
          <a:blipFill>
            <a:blip r:embed="rId2" cstate="print"/>
            <a:stretch>
              <a:fillRect/>
            </a:stretch>
          </a:blipFill>
        </p:spPr>
        <p:txBody>
          <a:bodyPr wrap="square" lIns="0" tIns="0" rIns="0" bIns="0" rtlCol="0"/>
          <a:lstStyle/>
          <a:p>
            <a:endParaRPr sz="1632" dirty="0"/>
          </a:p>
        </p:txBody>
      </p:sp>
      <p:sp>
        <p:nvSpPr>
          <p:cNvPr id="10" name="object 10"/>
          <p:cNvSpPr/>
          <p:nvPr/>
        </p:nvSpPr>
        <p:spPr>
          <a:xfrm>
            <a:off x="6352954" y="3950871"/>
            <a:ext cx="2836482" cy="1308829"/>
          </a:xfrm>
          <a:prstGeom prst="rect">
            <a:avLst/>
          </a:prstGeom>
          <a:blipFill>
            <a:blip r:embed="rId3" cstate="print"/>
            <a:stretch>
              <a:fillRect/>
            </a:stretch>
          </a:blipFill>
        </p:spPr>
        <p:txBody>
          <a:bodyPr wrap="square" lIns="0" tIns="0" rIns="0" bIns="0" rtlCol="0"/>
          <a:lstStyle/>
          <a:p>
            <a:endParaRPr sz="1632"/>
          </a:p>
        </p:txBody>
      </p:sp>
      <p:sp>
        <p:nvSpPr>
          <p:cNvPr id="11" name="object 11"/>
          <p:cNvSpPr/>
          <p:nvPr/>
        </p:nvSpPr>
        <p:spPr>
          <a:xfrm>
            <a:off x="7068817" y="1394419"/>
            <a:ext cx="1947419" cy="1222301"/>
          </a:xfrm>
          <a:prstGeom prst="rect">
            <a:avLst/>
          </a:prstGeom>
          <a:blipFill>
            <a:blip r:embed="rId4" cstate="print"/>
            <a:stretch>
              <a:fillRect/>
            </a:stretch>
          </a:blipFill>
        </p:spPr>
        <p:txBody>
          <a:bodyPr wrap="square" lIns="0" tIns="0" rIns="0" bIns="0" rtlCol="0"/>
          <a:lstStyle/>
          <a:p>
            <a:endParaRPr sz="1632" dirty="0"/>
          </a:p>
        </p:txBody>
      </p:sp>
      <p:sp>
        <p:nvSpPr>
          <p:cNvPr id="12" name="Date Placeholder 11">
            <a:extLst>
              <a:ext uri="{FF2B5EF4-FFF2-40B4-BE49-F238E27FC236}">
                <a16:creationId xmlns:a16="http://schemas.microsoft.com/office/drawing/2014/main" xmlns="" id="{A9E5FEEF-BCB2-42FD-B3A5-460E8EBF1A65}"/>
              </a:ext>
            </a:extLst>
          </p:cNvPr>
          <p:cNvSpPr>
            <a:spLocks noGrp="1"/>
          </p:cNvSpPr>
          <p:nvPr>
            <p:ph type="dt" sz="half" idx="10"/>
          </p:nvPr>
        </p:nvSpPr>
        <p:spPr/>
        <p:txBody>
          <a:bodyPr/>
          <a:lstStyle/>
          <a:p>
            <a:fld id="{CEE40D8E-0259-4615-8A25-B147B1E5EEB3}" type="datetime1">
              <a:rPr lang="en-US" smtClean="0"/>
              <a:pPr/>
              <a:t>11/3/2022</a:t>
            </a:fld>
            <a:endParaRPr lang="en-US"/>
          </a:p>
        </p:txBody>
      </p:sp>
      <p:sp>
        <p:nvSpPr>
          <p:cNvPr id="14" name="Slide Number Placeholder 13">
            <a:extLst>
              <a:ext uri="{FF2B5EF4-FFF2-40B4-BE49-F238E27FC236}">
                <a16:creationId xmlns:a16="http://schemas.microsoft.com/office/drawing/2014/main" xmlns="" id="{85F9EF20-3353-4588-A666-2117CFAEC214}"/>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15" name="Title 1">
            <a:extLst>
              <a:ext uri="{FF2B5EF4-FFF2-40B4-BE49-F238E27FC236}">
                <a16:creationId xmlns:a16="http://schemas.microsoft.com/office/drawing/2014/main" xmlns="" id="{67F51E05-5A76-4F9C-919D-000BE8D8263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6" name="Picture 2" descr="E:\NIET\Project\xLogo11.png.pagespeed.ic.pydHLuCQEZ.png">
            <a:extLst>
              <a:ext uri="{FF2B5EF4-FFF2-40B4-BE49-F238E27FC236}">
                <a16:creationId xmlns:a16="http://schemas.microsoft.com/office/drawing/2014/main" xmlns="" id="{FBB3928D-1424-409A-AF32-AA08CCEECE3F}"/>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7" name="Footer Placeholder 16"/>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5366" y="1097429"/>
            <a:ext cx="4796761" cy="442516"/>
          </a:xfrm>
          <a:prstGeom prst="rect">
            <a:avLst/>
          </a:prstGeom>
        </p:spPr>
        <p:txBody>
          <a:bodyPr vert="horz" wrap="square" lIns="0" tIns="11516" rIns="0" bIns="0" rtlCol="0" anchor="ctr">
            <a:spAutoFit/>
          </a:bodyPr>
          <a:lstStyle/>
          <a:p>
            <a:pPr marL="11516">
              <a:spcBef>
                <a:spcPts val="91"/>
              </a:spcBef>
            </a:pPr>
            <a:r>
              <a:rPr sz="2800" b="1" spc="-5" dirty="0"/>
              <a:t>Stack</a:t>
            </a:r>
            <a:r>
              <a:rPr sz="2800" b="1" spc="-82" dirty="0"/>
              <a:t> </a:t>
            </a:r>
            <a:r>
              <a:rPr sz="2800" b="1" spc="-5" dirty="0"/>
              <a:t>Operations</a:t>
            </a:r>
          </a:p>
        </p:txBody>
      </p:sp>
      <p:sp>
        <p:nvSpPr>
          <p:cNvPr id="4" name="object 4"/>
          <p:cNvSpPr txBox="1"/>
          <p:nvPr/>
        </p:nvSpPr>
        <p:spPr>
          <a:xfrm>
            <a:off x="1109026" y="2131366"/>
            <a:ext cx="7354356" cy="672105"/>
          </a:xfrm>
          <a:prstGeom prst="rect">
            <a:avLst/>
          </a:prstGeom>
        </p:spPr>
        <p:txBody>
          <a:bodyPr vert="horz" wrap="square" lIns="0" tIns="42035" rIns="0" bIns="0" rtlCol="0">
            <a:spAutoFit/>
          </a:bodyPr>
          <a:lstStyle/>
          <a:p>
            <a:pPr marL="11516" marR="4607">
              <a:lnSpc>
                <a:spcPct val="93100"/>
              </a:lnSpc>
              <a:spcBef>
                <a:spcPts val="331"/>
              </a:spcBef>
            </a:pPr>
            <a:r>
              <a:rPr sz="2200" spc="-54" dirty="0">
                <a:latin typeface="Times New Roman"/>
                <a:cs typeface="Times New Roman"/>
              </a:rPr>
              <a:t>Top: </a:t>
            </a:r>
            <a:r>
              <a:rPr sz="2200" spc="-5" dirty="0">
                <a:latin typeface="Times New Roman"/>
                <a:cs typeface="Times New Roman"/>
              </a:rPr>
              <a:t>Open end </a:t>
            </a:r>
            <a:r>
              <a:rPr sz="2200" dirty="0">
                <a:latin typeface="Times New Roman"/>
                <a:cs typeface="Times New Roman"/>
              </a:rPr>
              <a:t>of </a:t>
            </a:r>
            <a:r>
              <a:rPr sz="2200" spc="5" dirty="0">
                <a:latin typeface="Times New Roman"/>
                <a:cs typeface="Times New Roman"/>
              </a:rPr>
              <a:t>the </a:t>
            </a:r>
            <a:r>
              <a:rPr sz="2200" spc="-5" dirty="0">
                <a:latin typeface="Times New Roman"/>
                <a:cs typeface="Times New Roman"/>
              </a:rPr>
              <a:t>stack </a:t>
            </a:r>
            <a:r>
              <a:rPr sz="2200" dirty="0">
                <a:latin typeface="Times New Roman"/>
                <a:cs typeface="Times New Roman"/>
              </a:rPr>
              <a:t>is </a:t>
            </a:r>
            <a:r>
              <a:rPr sz="2200" spc="-5" dirty="0">
                <a:latin typeface="Times New Roman"/>
                <a:cs typeface="Times New Roman"/>
              </a:rPr>
              <a:t>called </a:t>
            </a:r>
            <a:r>
              <a:rPr sz="2200" spc="-45" dirty="0">
                <a:latin typeface="Times New Roman"/>
                <a:cs typeface="Times New Roman"/>
              </a:rPr>
              <a:t>Top, </a:t>
            </a:r>
            <a:r>
              <a:rPr sz="2200" dirty="0">
                <a:latin typeface="Times New Roman"/>
                <a:cs typeface="Times New Roman"/>
              </a:rPr>
              <a:t>From </a:t>
            </a:r>
            <a:r>
              <a:rPr sz="2200" spc="-5" dirty="0">
                <a:latin typeface="Times New Roman"/>
                <a:cs typeface="Times New Roman"/>
              </a:rPr>
              <a:t>this </a:t>
            </a:r>
            <a:r>
              <a:rPr sz="2200" dirty="0">
                <a:latin typeface="Times New Roman"/>
                <a:cs typeface="Times New Roman"/>
              </a:rPr>
              <a:t>end </a:t>
            </a:r>
            <a:r>
              <a:rPr sz="2200" spc="-5" dirty="0">
                <a:latin typeface="Times New Roman"/>
                <a:cs typeface="Times New Roman"/>
              </a:rPr>
              <a:t>item can  </a:t>
            </a:r>
            <a:r>
              <a:rPr sz="2200" dirty="0">
                <a:latin typeface="Times New Roman"/>
                <a:cs typeface="Times New Roman"/>
              </a:rPr>
              <a:t>be</a:t>
            </a:r>
            <a:r>
              <a:rPr sz="2200" spc="-5" dirty="0">
                <a:latin typeface="Times New Roman"/>
                <a:cs typeface="Times New Roman"/>
              </a:rPr>
              <a:t> inserted.</a:t>
            </a:r>
            <a:endParaRPr sz="2200" dirty="0">
              <a:latin typeface="Times New Roman"/>
              <a:cs typeface="Times New Roman"/>
            </a:endParaRPr>
          </a:p>
        </p:txBody>
      </p:sp>
      <p:sp>
        <p:nvSpPr>
          <p:cNvPr id="6" name="object 6"/>
          <p:cNvSpPr txBox="1"/>
          <p:nvPr/>
        </p:nvSpPr>
        <p:spPr>
          <a:xfrm>
            <a:off x="1053747" y="3277126"/>
            <a:ext cx="7583531" cy="670360"/>
          </a:xfrm>
          <a:prstGeom prst="rect">
            <a:avLst/>
          </a:prstGeom>
        </p:spPr>
        <p:txBody>
          <a:bodyPr vert="horz" wrap="square" lIns="0" tIns="40307" rIns="0" bIns="0" rtlCol="0">
            <a:spAutoFit/>
          </a:bodyPr>
          <a:lstStyle/>
          <a:p>
            <a:pPr marL="11516" marR="4607">
              <a:lnSpc>
                <a:spcPct val="93400"/>
              </a:lnSpc>
              <a:spcBef>
                <a:spcPts val="317"/>
              </a:spcBef>
            </a:pPr>
            <a:r>
              <a:rPr sz="2200" spc="-5" dirty="0">
                <a:latin typeface="Times New Roman"/>
                <a:cs typeface="Times New Roman"/>
              </a:rPr>
              <a:t>Push: </a:t>
            </a:r>
            <a:r>
              <a:rPr sz="2200" spc="-77" dirty="0">
                <a:latin typeface="Times New Roman"/>
                <a:cs typeface="Times New Roman"/>
              </a:rPr>
              <a:t>To </a:t>
            </a:r>
            <a:r>
              <a:rPr sz="2200" spc="-5" dirty="0">
                <a:latin typeface="Times New Roman"/>
                <a:cs typeface="Times New Roman"/>
              </a:rPr>
              <a:t>insert </a:t>
            </a:r>
            <a:r>
              <a:rPr sz="2200" dirty="0">
                <a:latin typeface="Times New Roman"/>
                <a:cs typeface="Times New Roman"/>
              </a:rPr>
              <a:t>an </a:t>
            </a:r>
            <a:r>
              <a:rPr sz="2200" spc="-5" dirty="0">
                <a:latin typeface="Times New Roman"/>
                <a:cs typeface="Times New Roman"/>
              </a:rPr>
              <a:t>item </a:t>
            </a:r>
            <a:r>
              <a:rPr sz="2200" dirty="0">
                <a:latin typeface="Times New Roman"/>
                <a:cs typeface="Times New Roman"/>
              </a:rPr>
              <a:t>from </a:t>
            </a:r>
            <a:r>
              <a:rPr sz="2200" spc="-54" dirty="0">
                <a:latin typeface="Times New Roman"/>
                <a:cs typeface="Times New Roman"/>
              </a:rPr>
              <a:t>Top </a:t>
            </a:r>
            <a:r>
              <a:rPr sz="2200" dirty="0">
                <a:latin typeface="Times New Roman"/>
                <a:cs typeface="Times New Roman"/>
              </a:rPr>
              <a:t>of </a:t>
            </a:r>
            <a:r>
              <a:rPr sz="2200" spc="-5" dirty="0">
                <a:latin typeface="Times New Roman"/>
                <a:cs typeface="Times New Roman"/>
              </a:rPr>
              <a:t>stack </a:t>
            </a:r>
            <a:r>
              <a:rPr sz="2200" dirty="0">
                <a:latin typeface="Times New Roman"/>
                <a:cs typeface="Times New Roman"/>
              </a:rPr>
              <a:t>is </a:t>
            </a:r>
            <a:r>
              <a:rPr sz="2200" spc="-5" dirty="0">
                <a:latin typeface="Times New Roman"/>
                <a:cs typeface="Times New Roman"/>
              </a:rPr>
              <a:t>called push operation.  </a:t>
            </a:r>
            <a:r>
              <a:rPr sz="2200" dirty="0">
                <a:latin typeface="Times New Roman"/>
                <a:cs typeface="Times New Roman"/>
              </a:rPr>
              <a:t>The </a:t>
            </a:r>
            <a:r>
              <a:rPr sz="2200" spc="-5" dirty="0">
                <a:latin typeface="Times New Roman"/>
                <a:cs typeface="Times New Roman"/>
              </a:rPr>
              <a:t>push </a:t>
            </a:r>
            <a:r>
              <a:rPr sz="2200" dirty="0">
                <a:latin typeface="Times New Roman"/>
                <a:cs typeface="Times New Roman"/>
              </a:rPr>
              <a:t>operation change the </a:t>
            </a:r>
            <a:r>
              <a:rPr sz="2200" spc="-5" dirty="0">
                <a:latin typeface="Times New Roman"/>
                <a:cs typeface="Times New Roman"/>
              </a:rPr>
              <a:t>position </a:t>
            </a:r>
            <a:r>
              <a:rPr sz="2200" dirty="0">
                <a:latin typeface="Times New Roman"/>
                <a:cs typeface="Times New Roman"/>
              </a:rPr>
              <a:t>of </a:t>
            </a:r>
            <a:r>
              <a:rPr sz="2200" spc="-54" dirty="0">
                <a:latin typeface="Times New Roman"/>
                <a:cs typeface="Times New Roman"/>
              </a:rPr>
              <a:t>Top </a:t>
            </a:r>
            <a:r>
              <a:rPr sz="2200" dirty="0">
                <a:latin typeface="Times New Roman"/>
                <a:cs typeface="Times New Roman"/>
              </a:rPr>
              <a:t>in</a:t>
            </a:r>
            <a:r>
              <a:rPr sz="2200" spc="14" dirty="0">
                <a:latin typeface="Times New Roman"/>
                <a:cs typeface="Times New Roman"/>
              </a:rPr>
              <a:t> </a:t>
            </a:r>
            <a:r>
              <a:rPr sz="2200" spc="-5" dirty="0">
                <a:latin typeface="Times New Roman"/>
                <a:cs typeface="Times New Roman"/>
              </a:rPr>
              <a:t>stack.</a:t>
            </a:r>
            <a:endParaRPr sz="2200" dirty="0">
              <a:latin typeface="Times New Roman"/>
              <a:cs typeface="Times New Roman"/>
            </a:endParaRPr>
          </a:p>
        </p:txBody>
      </p:sp>
      <p:sp>
        <p:nvSpPr>
          <p:cNvPr id="8" name="object 8"/>
          <p:cNvSpPr txBox="1"/>
          <p:nvPr/>
        </p:nvSpPr>
        <p:spPr>
          <a:xfrm>
            <a:off x="1024093" y="4572382"/>
            <a:ext cx="7524222" cy="672105"/>
          </a:xfrm>
          <a:prstGeom prst="rect">
            <a:avLst/>
          </a:prstGeom>
        </p:spPr>
        <p:txBody>
          <a:bodyPr vert="horz" wrap="square" lIns="0" tIns="42035" rIns="0" bIns="0" rtlCol="0">
            <a:spAutoFit/>
          </a:bodyPr>
          <a:lstStyle/>
          <a:p>
            <a:pPr marL="11516" marR="4607">
              <a:lnSpc>
                <a:spcPct val="93100"/>
              </a:lnSpc>
              <a:spcBef>
                <a:spcPts val="331"/>
              </a:spcBef>
            </a:pPr>
            <a:r>
              <a:rPr sz="2200" spc="-5" dirty="0">
                <a:latin typeface="Times New Roman"/>
                <a:cs typeface="Times New Roman"/>
              </a:rPr>
              <a:t>POP: </a:t>
            </a:r>
            <a:r>
              <a:rPr sz="2200" spc="-77" dirty="0">
                <a:latin typeface="Times New Roman"/>
                <a:cs typeface="Times New Roman"/>
              </a:rPr>
              <a:t>To </a:t>
            </a:r>
            <a:r>
              <a:rPr sz="2200" spc="-9" dirty="0">
                <a:latin typeface="Times New Roman"/>
                <a:cs typeface="Times New Roman"/>
              </a:rPr>
              <a:t>put-off, </a:t>
            </a:r>
            <a:r>
              <a:rPr sz="2200" dirty="0">
                <a:latin typeface="Times New Roman"/>
                <a:cs typeface="Times New Roman"/>
              </a:rPr>
              <a:t>get or </a:t>
            </a:r>
            <a:r>
              <a:rPr sz="2200" spc="-5" dirty="0">
                <a:latin typeface="Times New Roman"/>
                <a:cs typeface="Times New Roman"/>
              </a:rPr>
              <a:t>remove some item </a:t>
            </a:r>
            <a:r>
              <a:rPr sz="2200" dirty="0">
                <a:latin typeface="Times New Roman"/>
                <a:cs typeface="Times New Roman"/>
              </a:rPr>
              <a:t>from top of the </a:t>
            </a:r>
            <a:r>
              <a:rPr sz="2200" spc="-5" dirty="0">
                <a:latin typeface="Times New Roman"/>
                <a:cs typeface="Times New Roman"/>
              </a:rPr>
              <a:t>stack </a:t>
            </a:r>
            <a:r>
              <a:rPr sz="2200" dirty="0">
                <a:latin typeface="Times New Roman"/>
                <a:cs typeface="Times New Roman"/>
              </a:rPr>
              <a:t>is  the pop operation, </a:t>
            </a:r>
            <a:r>
              <a:rPr sz="2200" spc="-91" dirty="0">
                <a:latin typeface="Times New Roman"/>
                <a:cs typeface="Times New Roman"/>
              </a:rPr>
              <a:t>We </a:t>
            </a:r>
            <a:r>
              <a:rPr sz="2200" dirty="0">
                <a:latin typeface="Times New Roman"/>
                <a:cs typeface="Times New Roman"/>
              </a:rPr>
              <a:t>can </a:t>
            </a:r>
            <a:r>
              <a:rPr sz="2200" spc="-5" dirty="0">
                <a:latin typeface="Times New Roman"/>
                <a:cs typeface="Times New Roman"/>
              </a:rPr>
              <a:t>POP </a:t>
            </a:r>
            <a:r>
              <a:rPr sz="2200" dirty="0">
                <a:latin typeface="Times New Roman"/>
                <a:cs typeface="Times New Roman"/>
              </a:rPr>
              <a:t>only only from top of the</a:t>
            </a:r>
            <a:r>
              <a:rPr sz="2200" spc="-63" dirty="0">
                <a:latin typeface="Times New Roman"/>
                <a:cs typeface="Times New Roman"/>
              </a:rPr>
              <a:t> </a:t>
            </a:r>
            <a:r>
              <a:rPr sz="2200" spc="-5" dirty="0">
                <a:latin typeface="Times New Roman"/>
                <a:cs typeface="Times New Roman"/>
              </a:rPr>
              <a:t>stack.</a:t>
            </a:r>
            <a:endParaRPr sz="2200" dirty="0">
              <a:latin typeface="Times New Roman"/>
              <a:cs typeface="Times New Roman"/>
            </a:endParaRPr>
          </a:p>
        </p:txBody>
      </p:sp>
      <p:sp>
        <p:nvSpPr>
          <p:cNvPr id="13" name="Date Placeholder 12">
            <a:extLst>
              <a:ext uri="{FF2B5EF4-FFF2-40B4-BE49-F238E27FC236}">
                <a16:creationId xmlns:a16="http://schemas.microsoft.com/office/drawing/2014/main" xmlns="" id="{90D72254-179A-40DD-83A1-0F5DF5BF2BCA}"/>
              </a:ext>
            </a:extLst>
          </p:cNvPr>
          <p:cNvSpPr>
            <a:spLocks noGrp="1"/>
          </p:cNvSpPr>
          <p:nvPr>
            <p:ph type="dt" sz="half" idx="10"/>
          </p:nvPr>
        </p:nvSpPr>
        <p:spPr/>
        <p:txBody>
          <a:bodyPr/>
          <a:lstStyle/>
          <a:p>
            <a:fld id="{AD196FD8-13E6-4283-AB4B-359BD7A3ACAE}" type="datetime1">
              <a:rPr lang="en-US" smtClean="0"/>
              <a:pPr/>
              <a:t>11/3/2022</a:t>
            </a:fld>
            <a:endParaRPr lang="en-US"/>
          </a:p>
        </p:txBody>
      </p:sp>
      <p:sp>
        <p:nvSpPr>
          <p:cNvPr id="15" name="Slide Number Placeholder 14">
            <a:extLst>
              <a:ext uri="{FF2B5EF4-FFF2-40B4-BE49-F238E27FC236}">
                <a16:creationId xmlns:a16="http://schemas.microsoft.com/office/drawing/2014/main" xmlns="" id="{6ED8AF69-7D7F-499B-8747-D7E9DEFB4E22}"/>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16" name="Title 1">
            <a:extLst>
              <a:ext uri="{FF2B5EF4-FFF2-40B4-BE49-F238E27FC236}">
                <a16:creationId xmlns:a16="http://schemas.microsoft.com/office/drawing/2014/main" xmlns="" id="{96A14B98-11BE-4124-AF67-591F6818680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7" name="Picture 2" descr="E:\NIET\Project\xLogo11.png.pagespeed.ic.pydHLuCQEZ.png">
            <a:extLst>
              <a:ext uri="{FF2B5EF4-FFF2-40B4-BE49-F238E27FC236}">
                <a16:creationId xmlns:a16="http://schemas.microsoft.com/office/drawing/2014/main" xmlns="" id="{D37BE28E-D019-4418-829D-CB6AB1B1384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447800" y="6248400"/>
            <a:ext cx="6781800" cy="609600"/>
          </a:xfrm>
        </p:spPr>
        <p:txBody>
          <a:bodyPr/>
          <a:lstStyle/>
          <a:p>
            <a:pPr>
              <a:defRPr/>
            </a:pPr>
            <a:r>
              <a:rPr lang="en-US" smtClean="0"/>
              <a:t>Dr. Ritesh Rastogi, AMICSE 0301/ACSE0301-DS,          Unit -2</a:t>
            </a:r>
            <a:endParaRPr lang="en-US" dirty="0"/>
          </a:p>
        </p:txBody>
      </p:sp>
      <p:sp>
        <p:nvSpPr>
          <p:cNvPr id="7" name="Title 1"/>
          <p:cNvSpPr txBox="1">
            <a:spLocks/>
          </p:cNvSpPr>
          <p:nvPr/>
        </p:nvSpPr>
        <p:spPr>
          <a:xfrm>
            <a:off x="1357290" y="0"/>
            <a:ext cx="7786710" cy="500042"/>
          </a:xfrm>
          <a:prstGeom prst="rect">
            <a:avLst/>
          </a:prstGeom>
        </p:spPr>
        <p:style>
          <a:lnRef idx="1">
            <a:schemeClr val="accent5"/>
          </a:lnRef>
          <a:fillRef idx="2">
            <a:schemeClr val="accent5"/>
          </a:fillRef>
          <a:effectRef idx="1">
            <a:schemeClr val="accent5"/>
          </a:effectRef>
          <a:fontRef idx="minor">
            <a:schemeClr val="dk1"/>
          </a:fontRef>
        </p:style>
        <p:txBody>
          <a:bodyPr lIns="68580" tIns="34290" rIns="68580" bIns="34290" anchor="ctr"/>
          <a:lstStyle/>
          <a:p>
            <a:pPr algn="ctr">
              <a:defRPr/>
            </a:pPr>
            <a:r>
              <a:rPr lang="en-US" sz="3200" dirty="0"/>
              <a:t>Faculty Profile</a:t>
            </a:r>
          </a:p>
        </p:txBody>
      </p:sp>
      <p:sp>
        <p:nvSpPr>
          <p:cNvPr id="9" name="TextBox 8"/>
          <p:cNvSpPr txBox="1"/>
          <p:nvPr/>
        </p:nvSpPr>
        <p:spPr>
          <a:xfrm>
            <a:off x="357158" y="1000109"/>
            <a:ext cx="5786478" cy="5262979"/>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solidFill>
                  <a:srgbClr val="FF0000"/>
                </a:solidFill>
                <a:latin typeface="Times New Roman" panose="02020603050405020304" pitchFamily="18" charset="0"/>
                <a:cs typeface="Times New Roman" panose="02020603050405020304" pitchFamily="18" charset="0"/>
              </a:rPr>
              <a:t>Dr. Ritesh Rastogi </a:t>
            </a:r>
            <a:r>
              <a:rPr lang="en-US" sz="1400" b="1" dirty="0" smtClean="0">
                <a:solidFill>
                  <a:srgbClr val="FF0000"/>
                </a:solidFill>
                <a:latin typeface="Times New Roman" panose="02020603050405020304" pitchFamily="18" charset="0"/>
                <a:cs typeface="Times New Roman" panose="02020603050405020304" pitchFamily="18" charset="0"/>
              </a:rPr>
              <a:t> (M.Tech,, Ph.D)</a:t>
            </a:r>
          </a:p>
          <a:p>
            <a:pPr marL="285750" indent="-285750" algn="just"/>
            <a:r>
              <a:rPr lang="en-IN" sz="1400" b="1" dirty="0" smtClean="0">
                <a:solidFill>
                  <a:srgbClr val="0070C0"/>
                </a:solidFill>
                <a:latin typeface="Times New Roman" panose="02020603050405020304" pitchFamily="18" charset="0"/>
                <a:cs typeface="Times New Roman" panose="02020603050405020304" pitchFamily="18" charset="0"/>
              </a:rPr>
              <a:t>	(Associate Professor,  Dept. of IT, M.Tech (CSE) Integrated</a:t>
            </a:r>
          </a:p>
          <a:p>
            <a:pPr marL="285750" indent="-285750" algn="just"/>
            <a:r>
              <a:rPr lang="en-IN" sz="1400" b="1" dirty="0">
                <a:solidFill>
                  <a:srgbClr val="0070C0"/>
                </a:solidFill>
                <a:latin typeface="Times New Roman" panose="02020603050405020304" pitchFamily="18" charset="0"/>
                <a:cs typeface="Times New Roman" panose="02020603050405020304" pitchFamily="18" charset="0"/>
              </a:rPr>
              <a:t>	</a:t>
            </a:r>
            <a:r>
              <a:rPr lang="en-IN" sz="1400" b="1" dirty="0" smtClean="0">
                <a:solidFill>
                  <a:srgbClr val="0070C0"/>
                </a:solidFill>
                <a:latin typeface="Times New Roman" panose="02020603050405020304" pitchFamily="18" charset="0"/>
                <a:cs typeface="Times New Roman" panose="02020603050405020304" pitchFamily="18" charset="0"/>
              </a:rPr>
              <a:t>NIET, Greater Noida</a:t>
            </a:r>
            <a:endParaRPr lang="en-US" sz="1400" b="1" dirty="0" smtClean="0">
              <a:solidFill>
                <a:srgbClr val="0070C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solidFill>
                <a:schemeClr val="accent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1" dirty="0" smtClean="0">
                <a:solidFill>
                  <a:srgbClr val="002060"/>
                </a:solidFill>
                <a:latin typeface="Times New Roman" panose="02020603050405020304" pitchFamily="18" charset="0"/>
                <a:cs typeface="Times New Roman" panose="02020603050405020304" pitchFamily="18" charset="0"/>
              </a:rPr>
              <a:t>Experience :</a:t>
            </a:r>
            <a:r>
              <a:rPr lang="en-US" sz="1400" dirty="0" smtClean="0">
                <a:latin typeface="Times New Roman" panose="02020603050405020304" pitchFamily="18" charset="0"/>
                <a:cs typeface="Times New Roman" panose="02020603050405020304" pitchFamily="18" charset="0"/>
              </a:rPr>
              <a:t> 25 Years (Teaching and Research)</a:t>
            </a:r>
          </a:p>
          <a:p>
            <a:pPr marL="285750" indent="-285750" algn="just">
              <a:buFont typeface="Arial" panose="020B0604020202020204" pitchFamily="34" charset="0"/>
              <a:buChar char="•"/>
            </a:pPr>
            <a:r>
              <a:rPr lang="en-IN" sz="1400" b="1" dirty="0" smtClean="0">
                <a:solidFill>
                  <a:srgbClr val="002060"/>
                </a:solidFill>
                <a:latin typeface="Times New Roman" panose="02020603050405020304" pitchFamily="18" charset="0"/>
                <a:cs typeface="Times New Roman" panose="02020603050405020304" pitchFamily="18" charset="0"/>
              </a:rPr>
              <a:t>Area of  Interest :</a:t>
            </a:r>
            <a:r>
              <a:rPr lang="en-IN" sz="1400" dirty="0" smtClean="0">
                <a:latin typeface="Times New Roman" panose="02020603050405020304" pitchFamily="18" charset="0"/>
                <a:cs typeface="Times New Roman" panose="02020603050405020304" pitchFamily="18" charset="0"/>
              </a:rPr>
              <a:t> Software Engg./Testing ,DBMS, Cloud </a:t>
            </a:r>
          </a:p>
          <a:p>
            <a:pPr marL="285750" indent="-285750" algn="just">
              <a:buFont typeface="Arial" panose="020B0604020202020204" pitchFamily="34" charset="0"/>
              <a:buChar char="•"/>
            </a:pPr>
            <a:r>
              <a:rPr lang="en-IN" sz="1400" b="1" dirty="0" smtClean="0">
                <a:solidFill>
                  <a:srgbClr val="C00000"/>
                </a:solidFill>
                <a:latin typeface="Times New Roman" panose="02020603050405020304" pitchFamily="18" charset="0"/>
                <a:cs typeface="Times New Roman" panose="02020603050405020304" pitchFamily="18" charset="0"/>
              </a:rPr>
              <a:t>Honors ,  Awards and Achievements</a:t>
            </a:r>
            <a:endParaRPr lang="en-US" sz="1400" b="1" dirty="0" smtClean="0">
              <a:solidFill>
                <a:srgbClr val="C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smtClean="0">
                <a:cs typeface="Times New Roman" panose="02020603050405020304" pitchFamily="18" charset="0"/>
              </a:rPr>
              <a:t>Published </a:t>
            </a:r>
            <a:r>
              <a:rPr lang="en-US" sz="1400" dirty="0">
                <a:cs typeface="Times New Roman" panose="02020603050405020304" pitchFamily="18" charset="0"/>
              </a:rPr>
              <a:t>more than </a:t>
            </a:r>
            <a:r>
              <a:rPr lang="en-US" sz="1400" b="1" dirty="0" smtClean="0">
                <a:cs typeface="Times New Roman" panose="02020603050405020304" pitchFamily="18" charset="0"/>
              </a:rPr>
              <a:t>50 </a:t>
            </a:r>
            <a:r>
              <a:rPr lang="en-US" sz="1400" b="1" dirty="0">
                <a:cs typeface="Times New Roman" panose="02020603050405020304" pitchFamily="18" charset="0"/>
              </a:rPr>
              <a:t>papers in </a:t>
            </a:r>
            <a:r>
              <a:rPr lang="en-US" sz="1400" b="1" dirty="0" smtClean="0">
                <a:cs typeface="Times New Roman" panose="02020603050405020304" pitchFamily="18" charset="0"/>
              </a:rPr>
              <a:t>SCI/Scopus/peer </a:t>
            </a:r>
            <a:r>
              <a:rPr lang="en-US" sz="1400" b="1" dirty="0">
                <a:cs typeface="Times New Roman" panose="02020603050405020304" pitchFamily="18" charset="0"/>
              </a:rPr>
              <a:t>reviewed</a:t>
            </a:r>
            <a:r>
              <a:rPr lang="en-US" sz="1400" dirty="0">
                <a:cs typeface="Times New Roman" panose="02020603050405020304" pitchFamily="18" charset="0"/>
              </a:rPr>
              <a:t> </a:t>
            </a:r>
            <a:r>
              <a:rPr lang="en-US" sz="1400" b="1" dirty="0">
                <a:cs typeface="Times New Roman" panose="02020603050405020304" pitchFamily="18" charset="0"/>
              </a:rPr>
              <a:t>national/international journals and </a:t>
            </a:r>
            <a:r>
              <a:rPr lang="en-US" sz="1400" b="1" dirty="0" smtClean="0">
                <a:cs typeface="Times New Roman" panose="02020603050405020304" pitchFamily="18" charset="0"/>
              </a:rPr>
              <a:t>conferences </a:t>
            </a:r>
          </a:p>
          <a:p>
            <a:pPr marL="285750" indent="-285750" algn="just">
              <a:buFont typeface="Arial" panose="020B0604020202020204" pitchFamily="34" charset="0"/>
              <a:buChar char="•"/>
            </a:pPr>
            <a:r>
              <a:rPr lang="en-US" sz="1400" dirty="0" smtClean="0">
                <a:cs typeface="Times New Roman" panose="02020603050405020304" pitchFamily="18" charset="0"/>
              </a:rPr>
              <a:t>Authored </a:t>
            </a:r>
            <a:r>
              <a:rPr lang="en-US" sz="1400" b="1" dirty="0">
                <a:cs typeface="Times New Roman" panose="02020603050405020304" pitchFamily="18" charset="0"/>
              </a:rPr>
              <a:t>four books</a:t>
            </a:r>
            <a:r>
              <a:rPr lang="en-US" sz="1400" dirty="0">
                <a:cs typeface="Times New Roman" panose="02020603050405020304" pitchFamily="18" charset="0"/>
              </a:rPr>
              <a:t> </a:t>
            </a:r>
            <a:r>
              <a:rPr lang="en-US" sz="1400" dirty="0" smtClean="0">
                <a:cs typeface="Times New Roman" panose="02020603050405020304" pitchFamily="18" charset="0"/>
              </a:rPr>
              <a:t> of </a:t>
            </a:r>
            <a:r>
              <a:rPr lang="en-US" sz="1400" dirty="0">
                <a:cs typeface="Times New Roman" panose="02020603050405020304" pitchFamily="18" charset="0"/>
              </a:rPr>
              <a:t>computer science and </a:t>
            </a:r>
            <a:r>
              <a:rPr lang="en-US" sz="1400" dirty="0" smtClean="0">
                <a:cs typeface="Times New Roman" panose="02020603050405020304" pitchFamily="18" charset="0"/>
              </a:rPr>
              <a:t>a </a:t>
            </a:r>
            <a:r>
              <a:rPr lang="en-US" sz="1400" b="1" dirty="0" smtClean="0">
                <a:cs typeface="Times New Roman" panose="02020603050405020304" pitchFamily="18" charset="0"/>
              </a:rPr>
              <a:t>book chapter</a:t>
            </a:r>
            <a:r>
              <a:rPr lang="en-US" sz="1400" dirty="0" smtClean="0">
                <a:cs typeface="Times New Roman" panose="02020603050405020304" pitchFamily="18" charset="0"/>
              </a:rPr>
              <a:t>.</a:t>
            </a:r>
          </a:p>
          <a:p>
            <a:pPr marL="285750" indent="-285750" algn="just">
              <a:buFont typeface="Arial" panose="020B0604020202020204" pitchFamily="34" charset="0"/>
              <a:buChar char="•"/>
            </a:pPr>
            <a:r>
              <a:rPr lang="en-IN" sz="1400" dirty="0" smtClean="0">
                <a:cs typeface="Times New Roman" panose="02020603050405020304" pitchFamily="18" charset="0"/>
              </a:rPr>
              <a:t>Published and Granted  </a:t>
            </a:r>
            <a:r>
              <a:rPr lang="en-IN" sz="1400" b="1" dirty="0" smtClean="0">
                <a:cs typeface="Times New Roman" panose="02020603050405020304" pitchFamily="18" charset="0"/>
              </a:rPr>
              <a:t>04 Patents </a:t>
            </a:r>
            <a:endParaRPr lang="en-US" sz="1400" b="1" dirty="0" smtClean="0">
              <a:cs typeface="Times New Roman" panose="02020603050405020304" pitchFamily="18" charset="0"/>
            </a:endParaRPr>
          </a:p>
          <a:p>
            <a:pPr marL="285750" indent="-285750" algn="just">
              <a:buFont typeface="Arial" panose="020B0604020202020204" pitchFamily="34" charset="0"/>
              <a:buChar char="•"/>
            </a:pPr>
            <a:r>
              <a:rPr lang="en-US" sz="1400" dirty="0" smtClean="0">
                <a:cs typeface="Times New Roman" panose="02020603050405020304" pitchFamily="18" charset="0"/>
              </a:rPr>
              <a:t>Guided </a:t>
            </a:r>
            <a:r>
              <a:rPr lang="en-US" sz="1400" dirty="0">
                <a:cs typeface="Times New Roman" panose="02020603050405020304" pitchFamily="18" charset="0"/>
              </a:rPr>
              <a:t>around 120 PG thesis and projects of M.Tech and MCA </a:t>
            </a:r>
            <a:r>
              <a:rPr lang="en-US" sz="1400" dirty="0" smtClean="0">
                <a:cs typeface="Times New Roman" panose="02020603050405020304" pitchFamily="18" charset="0"/>
              </a:rPr>
              <a:t>Students</a:t>
            </a:r>
          </a:p>
          <a:p>
            <a:pPr marL="285750" lvl="0" indent="-285750" algn="just">
              <a:buFont typeface="Arial" panose="020B0604020202020204" pitchFamily="34" charset="0"/>
              <a:buChar char="•"/>
            </a:pPr>
            <a:r>
              <a:rPr lang="en-US" sz="1400" b="1" dirty="0" smtClean="0">
                <a:solidFill>
                  <a:schemeClr val="accent2">
                    <a:lumMod val="75000"/>
                  </a:schemeClr>
                </a:solidFill>
                <a:cs typeface="Times New Roman" panose="02020603050405020304" pitchFamily="18" charset="0"/>
              </a:rPr>
              <a:t>Awarded </a:t>
            </a:r>
            <a:r>
              <a:rPr lang="en-US" sz="1400" dirty="0">
                <a:cs typeface="Times New Roman" panose="02020603050405020304" pitchFamily="18" charset="0"/>
              </a:rPr>
              <a:t>as </a:t>
            </a:r>
            <a:r>
              <a:rPr lang="en-US" sz="1400" b="1" dirty="0">
                <a:cs typeface="Times New Roman" panose="02020603050405020304" pitchFamily="18" charset="0"/>
              </a:rPr>
              <a:t>“Corona Warrior”</a:t>
            </a:r>
            <a:r>
              <a:rPr lang="en-US" sz="1400" dirty="0">
                <a:cs typeface="Times New Roman" panose="02020603050405020304" pitchFamily="18" charset="0"/>
              </a:rPr>
              <a:t> </a:t>
            </a:r>
            <a:r>
              <a:rPr lang="en-US" sz="1400" dirty="0"/>
              <a:t>by Engineering and Management College Teachers Development </a:t>
            </a:r>
            <a:r>
              <a:rPr lang="en-US" sz="1400" dirty="0" smtClean="0"/>
              <a:t>Association</a:t>
            </a:r>
          </a:p>
          <a:p>
            <a:pPr marL="285750" lvl="0" indent="-285750" algn="just">
              <a:buFont typeface="Arial" panose="020B0604020202020204" pitchFamily="34" charset="0"/>
              <a:buChar char="•"/>
            </a:pPr>
            <a:r>
              <a:rPr lang="en-US" sz="1400" b="1" dirty="0" smtClean="0"/>
              <a:t>Research </a:t>
            </a:r>
            <a:r>
              <a:rPr lang="en-US" sz="1400" b="1" dirty="0"/>
              <a:t>Excellence Award 2020</a:t>
            </a:r>
            <a:r>
              <a:rPr lang="en-US" sz="1400" dirty="0"/>
              <a:t> from </a:t>
            </a:r>
            <a:r>
              <a:rPr lang="en-US" sz="1400" i="1" dirty="0"/>
              <a:t>Institute of Scholars for research work.</a:t>
            </a:r>
            <a:endParaRPr lang="en-US" sz="1400" dirty="0"/>
          </a:p>
          <a:p>
            <a:pPr marL="285750" indent="-285750" algn="just">
              <a:buFont typeface="Arial" panose="020B0604020202020204" pitchFamily="34" charset="0"/>
              <a:buChar char="•"/>
            </a:pPr>
            <a:r>
              <a:rPr lang="en-US" sz="1400" b="1" dirty="0" smtClean="0"/>
              <a:t>Best </a:t>
            </a:r>
            <a:r>
              <a:rPr lang="en-US" sz="1400" b="1" dirty="0"/>
              <a:t>Research Paper Award</a:t>
            </a:r>
            <a:r>
              <a:rPr lang="en-US" sz="1400" dirty="0"/>
              <a:t>, in ICFCCT 2021 organized by IFERP on 27-28</a:t>
            </a:r>
            <a:r>
              <a:rPr lang="en-US" sz="1400" baseline="30000" dirty="0"/>
              <a:t>th</a:t>
            </a:r>
            <a:r>
              <a:rPr lang="en-US" sz="1400" dirty="0"/>
              <a:t> Oct 2021 </a:t>
            </a:r>
            <a:r>
              <a:rPr lang="en-US" sz="1400" dirty="0" smtClean="0"/>
              <a:t>Mumbai</a:t>
            </a:r>
          </a:p>
          <a:p>
            <a:pPr marL="285750" indent="-285750" algn="just">
              <a:buFont typeface="Arial" panose="020B0604020202020204" pitchFamily="34" charset="0"/>
              <a:buChar char="•"/>
            </a:pPr>
            <a:r>
              <a:rPr lang="en-US" sz="1400" b="1" dirty="0" smtClean="0"/>
              <a:t>Humanitarian </a:t>
            </a:r>
            <a:r>
              <a:rPr lang="en-US" sz="1400" b="1" dirty="0"/>
              <a:t>Excellence Awards 2021</a:t>
            </a:r>
            <a:r>
              <a:rPr lang="en-US" sz="1400" dirty="0"/>
              <a:t>, Certificate of Appreciation by I Can Foundation</a:t>
            </a:r>
          </a:p>
          <a:p>
            <a:pPr marL="285750" indent="-285750" algn="just">
              <a:buFont typeface="Arial" panose="020B0604020202020204" pitchFamily="34" charset="0"/>
              <a:buChar char="•"/>
            </a:pPr>
            <a:r>
              <a:rPr lang="en-US" sz="1400" b="1" dirty="0" smtClean="0">
                <a:solidFill>
                  <a:srgbClr val="C00000"/>
                </a:solidFill>
                <a:cs typeface="Times New Roman" panose="02020603050405020304" pitchFamily="18" charset="0"/>
              </a:rPr>
              <a:t>Member </a:t>
            </a:r>
            <a:r>
              <a:rPr lang="en-US" sz="1400" dirty="0">
                <a:cs typeface="Times New Roman" panose="02020603050405020304" pitchFamily="18" charset="0"/>
              </a:rPr>
              <a:t>of professional societies like ISTE, IFERP, C# Corner, Oracle Incorp. </a:t>
            </a:r>
            <a:r>
              <a:rPr lang="en-US" sz="1400" dirty="0" smtClean="0">
                <a:cs typeface="Times New Roman" panose="02020603050405020304" pitchFamily="18" charset="0"/>
              </a:rPr>
              <a:t>IAENG, </a:t>
            </a:r>
            <a:r>
              <a:rPr lang="en-US" sz="1400" dirty="0" err="1" smtClean="0">
                <a:cs typeface="Times New Roman" panose="02020603050405020304" pitchFamily="18" charset="0"/>
              </a:rPr>
              <a:t>InSc</a:t>
            </a:r>
            <a:r>
              <a:rPr lang="en-US" sz="1400" dirty="0" smtClean="0">
                <a:cs typeface="Times New Roman" panose="02020603050405020304" pitchFamily="18" charset="0"/>
              </a:rPr>
              <a:t>.  </a:t>
            </a:r>
          </a:p>
          <a:p>
            <a:pPr marL="285750" indent="-285750" algn="just">
              <a:buFont typeface="Arial" panose="020B0604020202020204" pitchFamily="34" charset="0"/>
              <a:buChar char="•"/>
            </a:pPr>
            <a:r>
              <a:rPr lang="en-US" sz="1400" dirty="0" smtClean="0">
                <a:cs typeface="Times New Roman" panose="02020603050405020304" pitchFamily="18" charset="0"/>
              </a:rPr>
              <a:t>Brand </a:t>
            </a:r>
            <a:r>
              <a:rPr lang="en-US" sz="1400" dirty="0">
                <a:cs typeface="Times New Roman" panose="02020603050405020304" pitchFamily="18" charset="0"/>
              </a:rPr>
              <a:t>ambassador of IFERP. </a:t>
            </a:r>
            <a:r>
              <a:rPr lang="en-US" sz="1400" dirty="0" smtClean="0">
                <a:cs typeface="Times New Roman" panose="02020603050405020304" pitchFamily="18" charset="0"/>
              </a:rPr>
              <a:t>And Coordinator </a:t>
            </a:r>
            <a:r>
              <a:rPr lang="en-US" sz="1400" dirty="0">
                <a:cs typeface="Times New Roman" panose="02020603050405020304" pitchFamily="18" charset="0"/>
              </a:rPr>
              <a:t>for IIRS-ISRO </a:t>
            </a:r>
            <a:r>
              <a:rPr lang="en-US" sz="1400" dirty="0" smtClean="0">
                <a:cs typeface="Times New Roman" panose="02020603050405020304" pitchFamily="18" charset="0"/>
              </a:rPr>
              <a:t>Dehra dun.</a:t>
            </a:r>
          </a:p>
          <a:p>
            <a:pPr marL="285750" indent="-285750" algn="just">
              <a:buFont typeface="Arial" panose="020B0604020202020204" pitchFamily="34" charset="0"/>
              <a:buChar char="•"/>
            </a:pPr>
            <a:r>
              <a:rPr lang="en-IN" sz="1400" dirty="0" smtClean="0">
                <a:cs typeface="Times New Roman" panose="02020603050405020304" pitchFamily="18" charset="0"/>
              </a:rPr>
              <a:t>Member of Editorial board of International Journal.</a:t>
            </a:r>
            <a:endParaRPr lang="en-US" dirty="0"/>
          </a:p>
        </p:txBody>
      </p:sp>
      <p:sp>
        <p:nvSpPr>
          <p:cNvPr id="10" name="TextBox 9"/>
          <p:cNvSpPr txBox="1"/>
          <p:nvPr/>
        </p:nvSpPr>
        <p:spPr>
          <a:xfrm>
            <a:off x="6715140" y="3643314"/>
            <a:ext cx="2099235" cy="369332"/>
          </a:xfrm>
          <a:prstGeom prst="rect">
            <a:avLst/>
          </a:prstGeom>
          <a:noFill/>
        </p:spPr>
        <p:txBody>
          <a:bodyPr wrap="square" rtlCol="0">
            <a:spAutoFit/>
          </a:bodyPr>
          <a:lstStyle/>
          <a:p>
            <a:r>
              <a:rPr lang="en-US" b="1" dirty="0"/>
              <a:t>Dr. Ritesh Rastogi</a:t>
            </a:r>
          </a:p>
        </p:txBody>
      </p:sp>
      <p:pic>
        <p:nvPicPr>
          <p:cNvPr id="11" name="Picture 10" descr="download.jpg"/>
          <p:cNvPicPr/>
          <p:nvPr/>
        </p:nvPicPr>
        <p:blipFill>
          <a:blip r:embed="rId2"/>
          <a:stretch>
            <a:fillRect/>
          </a:stretch>
        </p:blipFill>
        <p:spPr>
          <a:xfrm>
            <a:off x="6500826" y="1285861"/>
            <a:ext cx="2285183" cy="2143140"/>
          </a:xfrm>
          <a:prstGeom prst="rect">
            <a:avLst/>
          </a:prstGeom>
        </p:spPr>
      </p:pic>
      <p:pic>
        <p:nvPicPr>
          <p:cNvPr id="12" name="Picture 11" descr="C:\Users\seemant\Desktop\Hirdesh\Logo11.png"/>
          <p:cNvPicPr>
            <a:picLocks noChangeAspect="1" noChangeArrowheads="1"/>
          </p:cNvPicPr>
          <p:nvPr/>
        </p:nvPicPr>
        <p:blipFill>
          <a:blip r:embed="rId3"/>
          <a:srcRect/>
          <a:stretch>
            <a:fillRect/>
          </a:stretch>
        </p:blipFill>
        <p:spPr bwMode="auto">
          <a:xfrm>
            <a:off x="0" y="0"/>
            <a:ext cx="1371600" cy="642918"/>
          </a:xfrm>
          <a:prstGeom prst="rect">
            <a:avLst/>
          </a:prstGeom>
          <a:noFill/>
        </p:spPr>
      </p:pic>
      <p:sp>
        <p:nvSpPr>
          <p:cNvPr id="8" name="Date Placeholder 7"/>
          <p:cNvSpPr>
            <a:spLocks noGrp="1"/>
          </p:cNvSpPr>
          <p:nvPr>
            <p:ph type="dt" sz="half" idx="10"/>
          </p:nvPr>
        </p:nvSpPr>
        <p:spPr/>
        <p:txBody>
          <a:bodyPr/>
          <a:lstStyle/>
          <a:p>
            <a:fld id="{CDF84E01-FB31-4E4C-BA6C-FD89A2E6D0E9}" type="datetime1">
              <a:rPr lang="en-US" smtClean="0"/>
              <a:pPr/>
              <a:t>11/3/2022</a:t>
            </a:fld>
            <a:endParaRPr lang="en-US"/>
          </a:p>
        </p:txBody>
      </p:sp>
      <p:sp>
        <p:nvSpPr>
          <p:cNvPr id="13" name="Slide Number Placeholder 1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5366" y="1097429"/>
            <a:ext cx="4796761" cy="442516"/>
          </a:xfrm>
          <a:prstGeom prst="rect">
            <a:avLst/>
          </a:prstGeom>
        </p:spPr>
        <p:txBody>
          <a:bodyPr vert="horz" wrap="square" lIns="0" tIns="11516" rIns="0" bIns="0" rtlCol="0" anchor="ctr">
            <a:spAutoFit/>
          </a:bodyPr>
          <a:lstStyle/>
          <a:p>
            <a:pPr marL="11516">
              <a:spcBef>
                <a:spcPts val="91"/>
              </a:spcBef>
            </a:pPr>
            <a:r>
              <a:rPr sz="2800" b="1" spc="-5" dirty="0"/>
              <a:t>Stack</a:t>
            </a:r>
            <a:r>
              <a:rPr sz="2800" b="1" spc="-82" dirty="0"/>
              <a:t> </a:t>
            </a:r>
            <a:r>
              <a:rPr sz="2800" b="1" spc="-5" dirty="0"/>
              <a:t>Operations</a:t>
            </a:r>
          </a:p>
        </p:txBody>
      </p:sp>
      <p:sp>
        <p:nvSpPr>
          <p:cNvPr id="10" name="object 10"/>
          <p:cNvSpPr txBox="1"/>
          <p:nvPr/>
        </p:nvSpPr>
        <p:spPr>
          <a:xfrm>
            <a:off x="899870" y="2248473"/>
            <a:ext cx="7461458" cy="670360"/>
          </a:xfrm>
          <a:prstGeom prst="rect">
            <a:avLst/>
          </a:prstGeom>
        </p:spPr>
        <p:txBody>
          <a:bodyPr vert="horz" wrap="square" lIns="0" tIns="40307" rIns="0" bIns="0" rtlCol="0">
            <a:spAutoFit/>
          </a:bodyPr>
          <a:lstStyle/>
          <a:p>
            <a:pPr marL="11516" marR="4607">
              <a:lnSpc>
                <a:spcPct val="93400"/>
              </a:lnSpc>
              <a:spcBef>
                <a:spcPts val="317"/>
              </a:spcBef>
            </a:pPr>
            <a:r>
              <a:rPr sz="2200" spc="-9" dirty="0">
                <a:latin typeface="Times New Roman"/>
                <a:cs typeface="Times New Roman"/>
              </a:rPr>
              <a:t>IsEmpty: </a:t>
            </a:r>
            <a:r>
              <a:rPr sz="2200" spc="-5" dirty="0">
                <a:latin typeface="Times New Roman"/>
                <a:cs typeface="Times New Roman"/>
              </a:rPr>
              <a:t>Stack considered empty when there </a:t>
            </a:r>
            <a:r>
              <a:rPr sz="2200" dirty="0">
                <a:latin typeface="Times New Roman"/>
                <a:cs typeface="Times New Roman"/>
              </a:rPr>
              <a:t>is no </a:t>
            </a:r>
            <a:r>
              <a:rPr sz="2200" spc="-5" dirty="0">
                <a:latin typeface="Times New Roman"/>
                <a:cs typeface="Times New Roman"/>
              </a:rPr>
              <a:t>item </a:t>
            </a:r>
            <a:r>
              <a:rPr sz="2200" dirty="0">
                <a:latin typeface="Times New Roman"/>
                <a:cs typeface="Times New Roman"/>
              </a:rPr>
              <a:t>on </a:t>
            </a:r>
            <a:r>
              <a:rPr sz="2200" spc="-41" dirty="0">
                <a:latin typeface="Times New Roman"/>
                <a:cs typeface="Times New Roman"/>
              </a:rPr>
              <a:t>Top.  </a:t>
            </a:r>
            <a:r>
              <a:rPr sz="2200" spc="-5" dirty="0">
                <a:latin typeface="Times New Roman"/>
                <a:cs typeface="Times New Roman"/>
              </a:rPr>
              <a:t>IsEmpty </a:t>
            </a:r>
            <a:r>
              <a:rPr sz="2200" dirty="0">
                <a:latin typeface="Times New Roman"/>
                <a:cs typeface="Times New Roman"/>
              </a:rPr>
              <a:t>operation return true </a:t>
            </a:r>
            <a:r>
              <a:rPr sz="2200" spc="-5" dirty="0">
                <a:latin typeface="Times New Roman"/>
                <a:cs typeface="Times New Roman"/>
              </a:rPr>
              <a:t>when </a:t>
            </a:r>
            <a:r>
              <a:rPr sz="2200" dirty="0">
                <a:latin typeface="Times New Roman"/>
                <a:cs typeface="Times New Roman"/>
              </a:rPr>
              <a:t>no item in </a:t>
            </a:r>
            <a:r>
              <a:rPr sz="2200" spc="-5" dirty="0">
                <a:latin typeface="Times New Roman"/>
                <a:cs typeface="Times New Roman"/>
              </a:rPr>
              <a:t>stack else</a:t>
            </a:r>
            <a:r>
              <a:rPr sz="2200" spc="5" dirty="0">
                <a:latin typeface="Times New Roman"/>
                <a:cs typeface="Times New Roman"/>
              </a:rPr>
              <a:t> </a:t>
            </a:r>
            <a:r>
              <a:rPr sz="2200" spc="-5" dirty="0">
                <a:latin typeface="Times New Roman"/>
                <a:cs typeface="Times New Roman"/>
              </a:rPr>
              <a:t>false.</a:t>
            </a:r>
            <a:endParaRPr sz="2200" dirty="0">
              <a:latin typeface="Times New Roman"/>
              <a:cs typeface="Times New Roman"/>
            </a:endParaRPr>
          </a:p>
        </p:txBody>
      </p:sp>
      <p:sp>
        <p:nvSpPr>
          <p:cNvPr id="12" name="object 12"/>
          <p:cNvSpPr txBox="1"/>
          <p:nvPr/>
        </p:nvSpPr>
        <p:spPr>
          <a:xfrm>
            <a:off x="813290" y="3519581"/>
            <a:ext cx="7624990" cy="988679"/>
          </a:xfrm>
          <a:prstGeom prst="rect">
            <a:avLst/>
          </a:prstGeom>
        </p:spPr>
        <p:txBody>
          <a:bodyPr vert="horz" wrap="square" lIns="0" tIns="43762" rIns="0" bIns="0" rtlCol="0">
            <a:spAutoFit/>
          </a:bodyPr>
          <a:lstStyle/>
          <a:p>
            <a:pPr marL="11516" marR="4607">
              <a:lnSpc>
                <a:spcPct val="92700"/>
              </a:lnSpc>
              <a:spcBef>
                <a:spcPts val="345"/>
              </a:spcBef>
            </a:pPr>
            <a:r>
              <a:rPr sz="2200" spc="-5" dirty="0">
                <a:latin typeface="Times New Roman"/>
                <a:cs typeface="Times New Roman"/>
              </a:rPr>
              <a:t>IsFull: Stack considered </a:t>
            </a:r>
            <a:r>
              <a:rPr sz="2200" dirty="0">
                <a:latin typeface="Times New Roman"/>
                <a:cs typeface="Times New Roman"/>
              </a:rPr>
              <a:t>full </a:t>
            </a:r>
            <a:r>
              <a:rPr sz="2200" spc="5" dirty="0">
                <a:latin typeface="Times New Roman"/>
                <a:cs typeface="Times New Roman"/>
              </a:rPr>
              <a:t>if </a:t>
            </a:r>
            <a:r>
              <a:rPr sz="2200" dirty="0">
                <a:latin typeface="Times New Roman"/>
                <a:cs typeface="Times New Roman"/>
              </a:rPr>
              <a:t>no </a:t>
            </a:r>
            <a:r>
              <a:rPr sz="2200" spc="-5" dirty="0">
                <a:latin typeface="Times New Roman"/>
                <a:cs typeface="Times New Roman"/>
              </a:rPr>
              <a:t>other element can </a:t>
            </a:r>
            <a:r>
              <a:rPr sz="2200" dirty="0">
                <a:latin typeface="Times New Roman"/>
                <a:cs typeface="Times New Roman"/>
              </a:rPr>
              <a:t>be </a:t>
            </a:r>
            <a:r>
              <a:rPr sz="2200" spc="-5" dirty="0">
                <a:latin typeface="Times New Roman"/>
                <a:cs typeface="Times New Roman"/>
              </a:rPr>
              <a:t>inserted</a:t>
            </a:r>
            <a:r>
              <a:rPr sz="2200" spc="-127" dirty="0">
                <a:latin typeface="Times New Roman"/>
                <a:cs typeface="Times New Roman"/>
              </a:rPr>
              <a:t> </a:t>
            </a:r>
            <a:r>
              <a:rPr sz="2200" dirty="0">
                <a:latin typeface="Times New Roman"/>
                <a:cs typeface="Times New Roman"/>
              </a:rPr>
              <a:t>on  top of the </a:t>
            </a:r>
            <a:r>
              <a:rPr sz="2200" spc="-5" dirty="0">
                <a:latin typeface="Times New Roman"/>
                <a:cs typeface="Times New Roman"/>
              </a:rPr>
              <a:t>stack. </a:t>
            </a:r>
            <a:r>
              <a:rPr sz="2200" dirty="0">
                <a:latin typeface="Times New Roman"/>
                <a:cs typeface="Times New Roman"/>
              </a:rPr>
              <a:t>This </a:t>
            </a:r>
            <a:r>
              <a:rPr sz="2200" spc="-5" dirty="0">
                <a:latin typeface="Times New Roman"/>
                <a:cs typeface="Times New Roman"/>
              </a:rPr>
              <a:t>condition normally </a:t>
            </a:r>
            <a:r>
              <a:rPr sz="2200" dirty="0">
                <a:latin typeface="Times New Roman"/>
                <a:cs typeface="Times New Roman"/>
              </a:rPr>
              <a:t>occur </a:t>
            </a:r>
            <a:r>
              <a:rPr sz="2200" spc="-5" dirty="0">
                <a:latin typeface="Times New Roman"/>
                <a:cs typeface="Times New Roman"/>
              </a:rPr>
              <a:t>when stack  </a:t>
            </a:r>
            <a:r>
              <a:rPr sz="2200" dirty="0">
                <a:latin typeface="Times New Roman"/>
                <a:cs typeface="Times New Roman"/>
              </a:rPr>
              <a:t>implement ed through</a:t>
            </a:r>
            <a:r>
              <a:rPr sz="2200" spc="-5" dirty="0">
                <a:latin typeface="Times New Roman"/>
                <a:cs typeface="Times New Roman"/>
              </a:rPr>
              <a:t> </a:t>
            </a:r>
            <a:r>
              <a:rPr sz="2200" spc="-27" dirty="0">
                <a:latin typeface="Times New Roman"/>
                <a:cs typeface="Times New Roman"/>
              </a:rPr>
              <a:t>array</a:t>
            </a:r>
            <a:r>
              <a:rPr sz="2176" spc="-27" dirty="0">
                <a:solidFill>
                  <a:srgbClr val="00007F"/>
                </a:solidFill>
                <a:latin typeface="Times New Roman"/>
                <a:cs typeface="Times New Roman"/>
              </a:rPr>
              <a:t>.</a:t>
            </a:r>
            <a:endParaRPr sz="2176" dirty="0">
              <a:latin typeface="Times New Roman"/>
              <a:cs typeface="Times New Roman"/>
            </a:endParaRPr>
          </a:p>
        </p:txBody>
      </p:sp>
      <p:sp>
        <p:nvSpPr>
          <p:cNvPr id="13" name="Date Placeholder 12">
            <a:extLst>
              <a:ext uri="{FF2B5EF4-FFF2-40B4-BE49-F238E27FC236}">
                <a16:creationId xmlns:a16="http://schemas.microsoft.com/office/drawing/2014/main" xmlns="" id="{90D72254-179A-40DD-83A1-0F5DF5BF2BCA}"/>
              </a:ext>
            </a:extLst>
          </p:cNvPr>
          <p:cNvSpPr>
            <a:spLocks noGrp="1"/>
          </p:cNvSpPr>
          <p:nvPr>
            <p:ph type="dt" sz="half" idx="10"/>
          </p:nvPr>
        </p:nvSpPr>
        <p:spPr/>
        <p:txBody>
          <a:bodyPr/>
          <a:lstStyle/>
          <a:p>
            <a:fld id="{E2B5F7C4-2265-41BB-B053-612605A917E8}" type="datetime1">
              <a:rPr lang="en-US" smtClean="0"/>
              <a:pPr/>
              <a:t>11/3/2022</a:t>
            </a:fld>
            <a:endParaRPr lang="en-US"/>
          </a:p>
        </p:txBody>
      </p:sp>
      <p:sp>
        <p:nvSpPr>
          <p:cNvPr id="15" name="Slide Number Placeholder 14">
            <a:extLst>
              <a:ext uri="{FF2B5EF4-FFF2-40B4-BE49-F238E27FC236}">
                <a16:creationId xmlns:a16="http://schemas.microsoft.com/office/drawing/2014/main" xmlns="" id="{6ED8AF69-7D7F-499B-8747-D7E9DEFB4E22}"/>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16" name="Title 1">
            <a:extLst>
              <a:ext uri="{FF2B5EF4-FFF2-40B4-BE49-F238E27FC236}">
                <a16:creationId xmlns:a16="http://schemas.microsoft.com/office/drawing/2014/main" xmlns="" id="{96A14B98-11BE-4124-AF67-591F6818680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7" name="Picture 2" descr="E:\NIET\Project\xLogo11.png.pagespeed.ic.pydHLuCQEZ.png">
            <a:extLst>
              <a:ext uri="{FF2B5EF4-FFF2-40B4-BE49-F238E27FC236}">
                <a16:creationId xmlns:a16="http://schemas.microsoft.com/office/drawing/2014/main" xmlns="" id="{D37BE28E-D019-4418-829D-CB6AB1B1384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29181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991727"/>
            <a:ext cx="6969132" cy="442516"/>
          </a:xfrm>
          <a:prstGeom prst="rect">
            <a:avLst/>
          </a:prstGeom>
        </p:spPr>
        <p:txBody>
          <a:bodyPr vert="horz" wrap="square" lIns="0" tIns="11516" rIns="0" bIns="0" rtlCol="0" anchor="ctr">
            <a:spAutoFit/>
          </a:bodyPr>
          <a:lstStyle/>
          <a:p>
            <a:pPr marL="11516">
              <a:spcBef>
                <a:spcPts val="91"/>
              </a:spcBef>
            </a:pPr>
            <a:r>
              <a:rPr sz="2800" b="1" spc="-5" dirty="0"/>
              <a:t>Stack Abstract Data</a:t>
            </a:r>
            <a:r>
              <a:rPr sz="2800" b="1" spc="-363" dirty="0"/>
              <a:t> </a:t>
            </a:r>
            <a:r>
              <a:rPr sz="2800" b="1" spc="-73" dirty="0"/>
              <a:t>Type</a:t>
            </a:r>
          </a:p>
        </p:txBody>
      </p:sp>
      <p:sp>
        <p:nvSpPr>
          <p:cNvPr id="3" name="object 3"/>
          <p:cNvSpPr txBox="1"/>
          <p:nvPr/>
        </p:nvSpPr>
        <p:spPr>
          <a:xfrm>
            <a:off x="641462" y="1578939"/>
            <a:ext cx="6343794" cy="4828519"/>
          </a:xfrm>
          <a:prstGeom prst="rect">
            <a:avLst/>
          </a:prstGeom>
        </p:spPr>
        <p:txBody>
          <a:bodyPr vert="horz" wrap="square" lIns="0" tIns="180231" rIns="0" bIns="0" rtlCol="0">
            <a:spAutoFit/>
          </a:bodyPr>
          <a:lstStyle/>
          <a:p>
            <a:pPr marL="11516">
              <a:spcBef>
                <a:spcPts val="1419"/>
              </a:spcBef>
            </a:pPr>
            <a:r>
              <a:rPr sz="2200" spc="-5" dirty="0">
                <a:latin typeface="Times New Roman"/>
                <a:cs typeface="Times New Roman"/>
              </a:rPr>
              <a:t>ADT</a:t>
            </a:r>
            <a:r>
              <a:rPr lang="en-US" sz="2200" spc="-5" dirty="0">
                <a:latin typeface="Times New Roman"/>
                <a:cs typeface="Times New Roman"/>
              </a:rPr>
              <a:t> </a:t>
            </a:r>
            <a:r>
              <a:rPr sz="2200" spc="-5" dirty="0">
                <a:latin typeface="Times New Roman"/>
                <a:cs typeface="Times New Roman"/>
              </a:rPr>
              <a:t>Stack </a:t>
            </a:r>
            <a:r>
              <a:rPr sz="2200" dirty="0">
                <a:latin typeface="Times New Roman"/>
                <a:cs typeface="Times New Roman"/>
              </a:rPr>
              <a:t>{</a:t>
            </a:r>
          </a:p>
          <a:p>
            <a:pPr marL="11516">
              <a:spcBef>
                <a:spcPts val="1079"/>
              </a:spcBef>
            </a:pPr>
            <a:r>
              <a:rPr sz="2200" spc="-18" dirty="0">
                <a:latin typeface="Times New Roman"/>
                <a:cs typeface="Times New Roman"/>
              </a:rPr>
              <a:t>Data/Attributes/Values:</a:t>
            </a:r>
            <a:endParaRPr sz="2200" dirty="0">
              <a:latin typeface="Times New Roman"/>
              <a:cs typeface="Times New Roman"/>
            </a:endParaRPr>
          </a:p>
          <a:p>
            <a:pPr marL="11516" marR="4858176">
              <a:lnSpc>
                <a:spcPct val="137500"/>
              </a:lnSpc>
              <a:spcBef>
                <a:spcPts val="9"/>
              </a:spcBef>
            </a:pPr>
            <a:r>
              <a:rPr sz="2200" spc="-5" dirty="0">
                <a:latin typeface="Times New Roman"/>
                <a:cs typeface="Times New Roman"/>
              </a:rPr>
              <a:t>int size;</a:t>
            </a:r>
            <a:r>
              <a:rPr sz="2200" spc="-131" dirty="0">
                <a:latin typeface="Times New Roman"/>
                <a:cs typeface="Times New Roman"/>
              </a:rPr>
              <a:t> </a:t>
            </a:r>
            <a:r>
              <a:rPr sz="2200" spc="-54" dirty="0">
                <a:latin typeface="Times New Roman"/>
                <a:cs typeface="Times New Roman"/>
              </a:rPr>
              <a:t>Top  </a:t>
            </a:r>
            <a:r>
              <a:rPr sz="2200" spc="-41" dirty="0">
                <a:latin typeface="Times New Roman"/>
                <a:cs typeface="Times New Roman"/>
              </a:rPr>
              <a:t>Type</a:t>
            </a:r>
            <a:r>
              <a:rPr sz="2200" spc="-50" dirty="0">
                <a:latin typeface="Times New Roman"/>
                <a:cs typeface="Times New Roman"/>
              </a:rPr>
              <a:t> </a:t>
            </a:r>
            <a:r>
              <a:rPr sz="2200" spc="-5" dirty="0">
                <a:latin typeface="Times New Roman"/>
                <a:cs typeface="Times New Roman"/>
              </a:rPr>
              <a:t>items;</a:t>
            </a:r>
            <a:endParaRPr sz="2200" dirty="0">
              <a:latin typeface="Times New Roman"/>
              <a:cs typeface="Times New Roman"/>
            </a:endParaRPr>
          </a:p>
          <a:p>
            <a:pPr marL="11516">
              <a:spcBef>
                <a:spcPts val="1070"/>
              </a:spcBef>
            </a:pPr>
            <a:r>
              <a:rPr sz="2200" spc="-5" dirty="0">
                <a:latin typeface="Times New Roman"/>
                <a:cs typeface="Times New Roman"/>
              </a:rPr>
              <a:t>Functions/Operations:</a:t>
            </a:r>
            <a:endParaRPr sz="2200" dirty="0">
              <a:latin typeface="Times New Roman"/>
              <a:cs typeface="Times New Roman"/>
            </a:endParaRPr>
          </a:p>
          <a:p>
            <a:pPr marL="11516" marR="1131482">
              <a:lnSpc>
                <a:spcPct val="137800"/>
              </a:lnSpc>
              <a:tabLst>
                <a:tab pos="2200201" algn="l"/>
              </a:tabLst>
            </a:pPr>
            <a:r>
              <a:rPr sz="2200" spc="-5" dirty="0">
                <a:latin typeface="Times New Roman"/>
                <a:cs typeface="Times New Roman"/>
              </a:rPr>
              <a:t>CreateStack (int size); --create stack </a:t>
            </a:r>
            <a:r>
              <a:rPr sz="2200" dirty="0">
                <a:latin typeface="Times New Roman"/>
                <a:cs typeface="Times New Roman"/>
              </a:rPr>
              <a:t>of </a:t>
            </a:r>
            <a:r>
              <a:rPr sz="2200" spc="-5" dirty="0">
                <a:latin typeface="Times New Roman"/>
                <a:cs typeface="Times New Roman"/>
              </a:rPr>
              <a:t>size  </a:t>
            </a:r>
            <a:r>
              <a:rPr sz="2200" spc="-77" dirty="0">
                <a:latin typeface="Times New Roman"/>
                <a:cs typeface="Times New Roman"/>
              </a:rPr>
              <a:t>Void</a:t>
            </a:r>
            <a:r>
              <a:rPr sz="2200" spc="5" dirty="0">
                <a:latin typeface="Times New Roman"/>
                <a:cs typeface="Times New Roman"/>
              </a:rPr>
              <a:t> </a:t>
            </a:r>
            <a:r>
              <a:rPr sz="2200" spc="-5" dirty="0">
                <a:latin typeface="Times New Roman"/>
                <a:cs typeface="Times New Roman"/>
              </a:rPr>
              <a:t>Push(int</a:t>
            </a:r>
            <a:r>
              <a:rPr sz="2200" dirty="0">
                <a:latin typeface="Times New Roman"/>
                <a:cs typeface="Times New Roman"/>
              </a:rPr>
              <a:t> n);	- - </a:t>
            </a:r>
            <a:r>
              <a:rPr sz="2200" spc="-5" dirty="0">
                <a:latin typeface="Times New Roman"/>
                <a:cs typeface="Times New Roman"/>
              </a:rPr>
              <a:t>if stack is </a:t>
            </a:r>
            <a:r>
              <a:rPr sz="2200" dirty="0">
                <a:latin typeface="Times New Roman"/>
                <a:cs typeface="Times New Roman"/>
              </a:rPr>
              <a:t>not</a:t>
            </a:r>
            <a:r>
              <a:rPr sz="2200" spc="-27" dirty="0">
                <a:latin typeface="Times New Roman"/>
                <a:cs typeface="Times New Roman"/>
              </a:rPr>
              <a:t> </a:t>
            </a:r>
            <a:r>
              <a:rPr sz="2200" dirty="0">
                <a:latin typeface="Times New Roman"/>
                <a:cs typeface="Times New Roman"/>
              </a:rPr>
              <a:t>full</a:t>
            </a:r>
          </a:p>
          <a:p>
            <a:pPr marL="11516" marR="4607">
              <a:lnSpc>
                <a:spcPts val="3899"/>
              </a:lnSpc>
              <a:spcBef>
                <a:spcPts val="299"/>
              </a:spcBef>
              <a:tabLst>
                <a:tab pos="1578893" algn="l"/>
              </a:tabLst>
            </a:pPr>
            <a:r>
              <a:rPr sz="2200" spc="-41" dirty="0">
                <a:latin typeface="Times New Roman"/>
                <a:cs typeface="Times New Roman"/>
              </a:rPr>
              <a:t>Type</a:t>
            </a:r>
            <a:r>
              <a:rPr sz="2200" spc="-5" dirty="0">
                <a:latin typeface="Times New Roman"/>
                <a:cs typeface="Times New Roman"/>
              </a:rPr>
              <a:t> </a:t>
            </a:r>
            <a:r>
              <a:rPr sz="2200" dirty="0">
                <a:latin typeface="Times New Roman"/>
                <a:cs typeface="Times New Roman"/>
              </a:rPr>
              <a:t>Pop();	- - </a:t>
            </a:r>
            <a:r>
              <a:rPr sz="2200" spc="-5" dirty="0">
                <a:latin typeface="Times New Roman"/>
                <a:cs typeface="Times New Roman"/>
              </a:rPr>
              <a:t>if stack is </a:t>
            </a:r>
            <a:r>
              <a:rPr sz="2200" dirty="0">
                <a:latin typeface="Times New Roman"/>
                <a:cs typeface="Times New Roman"/>
              </a:rPr>
              <a:t>not </a:t>
            </a:r>
            <a:r>
              <a:rPr sz="2200" spc="-5" dirty="0">
                <a:latin typeface="Times New Roman"/>
                <a:cs typeface="Times New Roman"/>
              </a:rPr>
              <a:t>empty return top item  </a:t>
            </a:r>
            <a:r>
              <a:rPr sz="2200" dirty="0">
                <a:latin typeface="Times New Roman"/>
                <a:cs typeface="Times New Roman"/>
              </a:rPr>
              <a:t>Int </a:t>
            </a:r>
            <a:r>
              <a:rPr sz="2200" spc="-5" dirty="0">
                <a:latin typeface="Times New Roman"/>
                <a:cs typeface="Times New Roman"/>
              </a:rPr>
              <a:t>isEmpty(); </a:t>
            </a:r>
            <a:r>
              <a:rPr sz="2200" dirty="0">
                <a:latin typeface="Times New Roman"/>
                <a:cs typeface="Times New Roman"/>
              </a:rPr>
              <a:t>- - </a:t>
            </a:r>
            <a:r>
              <a:rPr sz="2200" spc="-5" dirty="0">
                <a:latin typeface="Times New Roman"/>
                <a:cs typeface="Times New Roman"/>
              </a:rPr>
              <a:t>return true if empty otherwise false  </a:t>
            </a:r>
            <a:r>
              <a:rPr sz="2200" dirty="0">
                <a:latin typeface="Times New Roman"/>
                <a:cs typeface="Times New Roman"/>
              </a:rPr>
              <a:t>Int </a:t>
            </a:r>
            <a:r>
              <a:rPr sz="2200" spc="-5" dirty="0">
                <a:latin typeface="Times New Roman"/>
                <a:cs typeface="Times New Roman"/>
              </a:rPr>
              <a:t>isFull(); </a:t>
            </a:r>
            <a:r>
              <a:rPr sz="2200" dirty="0">
                <a:latin typeface="Times New Roman"/>
                <a:cs typeface="Times New Roman"/>
              </a:rPr>
              <a:t>- - </a:t>
            </a:r>
            <a:r>
              <a:rPr sz="2200" spc="-5" dirty="0">
                <a:latin typeface="Times New Roman"/>
                <a:cs typeface="Times New Roman"/>
              </a:rPr>
              <a:t>return true if </a:t>
            </a:r>
            <a:r>
              <a:rPr sz="2200" dirty="0">
                <a:latin typeface="Times New Roman"/>
                <a:cs typeface="Times New Roman"/>
              </a:rPr>
              <a:t>full </a:t>
            </a:r>
            <a:r>
              <a:rPr sz="2200" spc="-5" dirty="0">
                <a:latin typeface="Times New Roman"/>
                <a:cs typeface="Times New Roman"/>
              </a:rPr>
              <a:t>otherwise false</a:t>
            </a:r>
            <a:r>
              <a:rPr sz="2200" spc="5" dirty="0">
                <a:latin typeface="Times New Roman"/>
                <a:cs typeface="Times New Roman"/>
              </a:rPr>
              <a:t> </a:t>
            </a:r>
            <a:r>
              <a:rPr sz="2200" dirty="0">
                <a:latin typeface="Times New Roman"/>
                <a:cs typeface="Times New Roman"/>
              </a:rPr>
              <a:t>}</a:t>
            </a:r>
          </a:p>
        </p:txBody>
      </p:sp>
      <p:sp>
        <p:nvSpPr>
          <p:cNvPr id="4" name="Date Placeholder 3">
            <a:extLst>
              <a:ext uri="{FF2B5EF4-FFF2-40B4-BE49-F238E27FC236}">
                <a16:creationId xmlns:a16="http://schemas.microsoft.com/office/drawing/2014/main" xmlns="" id="{6D685EC9-BC60-4EEC-95B0-5866B77704B8}"/>
              </a:ext>
            </a:extLst>
          </p:cNvPr>
          <p:cNvSpPr>
            <a:spLocks noGrp="1"/>
          </p:cNvSpPr>
          <p:nvPr>
            <p:ph type="dt" sz="half" idx="10"/>
          </p:nvPr>
        </p:nvSpPr>
        <p:spPr/>
        <p:txBody>
          <a:bodyPr/>
          <a:lstStyle/>
          <a:p>
            <a:fld id="{19134CD4-9C22-4CC4-B58F-C05BA86D5DA1}" type="datetime1">
              <a:rPr lang="en-US" smtClean="0"/>
              <a:pPr/>
              <a:t>11/3/2022</a:t>
            </a:fld>
            <a:endParaRPr lang="en-US"/>
          </a:p>
        </p:txBody>
      </p:sp>
      <p:sp>
        <p:nvSpPr>
          <p:cNvPr id="6" name="Slide Number Placeholder 5">
            <a:extLst>
              <a:ext uri="{FF2B5EF4-FFF2-40B4-BE49-F238E27FC236}">
                <a16:creationId xmlns:a16="http://schemas.microsoft.com/office/drawing/2014/main" xmlns="" id="{3CB9A80E-CEF8-4B1B-9C9A-9929FE8F96DE}"/>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a:extLst>
              <a:ext uri="{FF2B5EF4-FFF2-40B4-BE49-F238E27FC236}">
                <a16:creationId xmlns:a16="http://schemas.microsoft.com/office/drawing/2014/main" xmlns="" id="{587E01C7-6E12-4657-B03B-DC1B91AE57A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21435D50-B5DA-45AB-89AD-1AF471C2F3C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5428" y="1196882"/>
            <a:ext cx="3073144" cy="442516"/>
          </a:xfrm>
          <a:prstGeom prst="rect">
            <a:avLst/>
          </a:prstGeom>
        </p:spPr>
        <p:txBody>
          <a:bodyPr vert="horz" wrap="square" lIns="0" tIns="11516" rIns="0" bIns="0" rtlCol="0" anchor="ctr">
            <a:spAutoFit/>
          </a:bodyPr>
          <a:lstStyle/>
          <a:p>
            <a:pPr marL="11516">
              <a:spcBef>
                <a:spcPts val="91"/>
              </a:spcBef>
            </a:pPr>
            <a:r>
              <a:rPr sz="2800" b="1" spc="-5" dirty="0"/>
              <a:t>Stack</a:t>
            </a:r>
            <a:r>
              <a:rPr sz="2800" b="1" spc="-82" dirty="0"/>
              <a:t> </a:t>
            </a:r>
            <a:r>
              <a:rPr sz="2800" b="1" spc="-5" dirty="0"/>
              <a:t>Example</a:t>
            </a:r>
          </a:p>
        </p:txBody>
      </p:sp>
      <p:sp>
        <p:nvSpPr>
          <p:cNvPr id="3" name="object 3"/>
          <p:cNvSpPr/>
          <p:nvPr/>
        </p:nvSpPr>
        <p:spPr>
          <a:xfrm>
            <a:off x="395536" y="1977937"/>
            <a:ext cx="8499083" cy="4658373"/>
          </a:xfrm>
          <a:prstGeom prst="rect">
            <a:avLst/>
          </a:prstGeom>
          <a:blipFill>
            <a:blip r:embed="rId2" cstate="print"/>
            <a:stretch>
              <a:fillRect/>
            </a:stretch>
          </a:blipFill>
        </p:spPr>
        <p:txBody>
          <a:bodyPr wrap="square" lIns="0" tIns="0" rIns="0" bIns="0" rtlCol="0"/>
          <a:lstStyle/>
          <a:p>
            <a:endParaRPr sz="1632"/>
          </a:p>
        </p:txBody>
      </p:sp>
      <p:sp>
        <p:nvSpPr>
          <p:cNvPr id="4" name="Date Placeholder 3">
            <a:extLst>
              <a:ext uri="{FF2B5EF4-FFF2-40B4-BE49-F238E27FC236}">
                <a16:creationId xmlns:a16="http://schemas.microsoft.com/office/drawing/2014/main" xmlns="" id="{468F702C-981B-4F90-9ACD-DC91E06CE668}"/>
              </a:ext>
            </a:extLst>
          </p:cNvPr>
          <p:cNvSpPr>
            <a:spLocks noGrp="1"/>
          </p:cNvSpPr>
          <p:nvPr>
            <p:ph type="dt" sz="half" idx="10"/>
          </p:nvPr>
        </p:nvSpPr>
        <p:spPr/>
        <p:txBody>
          <a:bodyPr/>
          <a:lstStyle/>
          <a:p>
            <a:fld id="{C1F9EF8B-0A63-4AED-A122-5A35FF613705}" type="datetime1">
              <a:rPr lang="en-US" smtClean="0"/>
              <a:pPr/>
              <a:t>11/3/2022</a:t>
            </a:fld>
            <a:endParaRPr lang="en-US"/>
          </a:p>
        </p:txBody>
      </p:sp>
      <p:sp>
        <p:nvSpPr>
          <p:cNvPr id="6" name="Slide Number Placeholder 5">
            <a:extLst>
              <a:ext uri="{FF2B5EF4-FFF2-40B4-BE49-F238E27FC236}">
                <a16:creationId xmlns:a16="http://schemas.microsoft.com/office/drawing/2014/main" xmlns="" id="{1DE06ACC-8FD2-45E3-8E0A-35728EE074F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a:extLst>
              <a:ext uri="{FF2B5EF4-FFF2-40B4-BE49-F238E27FC236}">
                <a16:creationId xmlns:a16="http://schemas.microsoft.com/office/drawing/2014/main" xmlns="" id="{1CA952D8-F33C-4FCF-ACEF-CC711B5C5FE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08F7EBC3-C7B5-4645-A4DA-586F0C3E6AE6}"/>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858373" y="2896575"/>
            <a:ext cx="3919022" cy="3279863"/>
          </a:xfrm>
          <a:prstGeom prst="rect">
            <a:avLst/>
          </a:prstGeom>
          <a:blipFill>
            <a:blip r:embed="rId2" cstate="print"/>
            <a:stretch>
              <a:fillRect/>
            </a:stretch>
          </a:blipFill>
        </p:spPr>
        <p:txBody>
          <a:bodyPr wrap="square" lIns="0" tIns="0" rIns="0" bIns="0" rtlCol="0"/>
          <a:lstStyle/>
          <a:p>
            <a:endParaRPr sz="1632"/>
          </a:p>
        </p:txBody>
      </p:sp>
      <p:sp>
        <p:nvSpPr>
          <p:cNvPr id="4" name="object 4"/>
          <p:cNvSpPr/>
          <p:nvPr/>
        </p:nvSpPr>
        <p:spPr>
          <a:xfrm>
            <a:off x="920926" y="3000222"/>
            <a:ext cx="3919022" cy="3167003"/>
          </a:xfrm>
          <a:prstGeom prst="rect">
            <a:avLst/>
          </a:prstGeom>
          <a:blipFill>
            <a:blip r:embed="rId3"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xmlns="" id="{053C3A21-8B96-4EA0-8D45-91C142BC6791}"/>
              </a:ext>
            </a:extLst>
          </p:cNvPr>
          <p:cNvSpPr>
            <a:spLocks noGrp="1"/>
          </p:cNvSpPr>
          <p:nvPr>
            <p:ph type="dt" sz="half" idx="10"/>
          </p:nvPr>
        </p:nvSpPr>
        <p:spPr/>
        <p:txBody>
          <a:bodyPr/>
          <a:lstStyle/>
          <a:p>
            <a:fld id="{01E01A93-51E1-47FD-B75B-19AE010390DC}" type="datetime1">
              <a:rPr lang="en-US" smtClean="0"/>
              <a:pPr/>
              <a:t>11/3/2022</a:t>
            </a:fld>
            <a:endParaRPr lang="en-US"/>
          </a:p>
        </p:txBody>
      </p:sp>
      <p:sp>
        <p:nvSpPr>
          <p:cNvPr id="7" name="Slide Number Placeholder 6">
            <a:extLst>
              <a:ext uri="{FF2B5EF4-FFF2-40B4-BE49-F238E27FC236}">
                <a16:creationId xmlns:a16="http://schemas.microsoft.com/office/drawing/2014/main" xmlns="" id="{3C82FF7A-B11E-48A3-91F0-1ACAF6980825}"/>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8" name="Title 1">
            <a:extLst>
              <a:ext uri="{FF2B5EF4-FFF2-40B4-BE49-F238E27FC236}">
                <a16:creationId xmlns:a16="http://schemas.microsoft.com/office/drawing/2014/main" xmlns="" id="{A9153F27-2178-47B7-A348-F30962074AE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xmlns="" id="{A875A1D2-C9C7-4745-96F5-51512CF63867}"/>
              </a:ext>
            </a:extLst>
          </p:cNvPr>
          <p:cNvPicPr>
            <a:picLocks noChangeAspect="1" noChangeArrowheads="1"/>
          </p:cNvPicPr>
          <p:nvPr/>
        </p:nvPicPr>
        <p:blipFill>
          <a:blip r:embed="rId4"/>
          <a:srcRect/>
          <a:stretch>
            <a:fillRect/>
          </a:stretch>
        </p:blipFill>
        <p:spPr bwMode="auto">
          <a:xfrm>
            <a:off x="0" y="-29497"/>
            <a:ext cx="1447800" cy="817163"/>
          </a:xfrm>
          <a:prstGeom prst="rect">
            <a:avLst/>
          </a:prstGeom>
          <a:noFill/>
        </p:spPr>
      </p:pic>
      <p:sp>
        <p:nvSpPr>
          <p:cNvPr id="13" name="TextBox 12">
            <a:extLst>
              <a:ext uri="{FF2B5EF4-FFF2-40B4-BE49-F238E27FC236}">
                <a16:creationId xmlns:a16="http://schemas.microsoft.com/office/drawing/2014/main" xmlns="" id="{166736CE-2142-4B56-8F86-AC9C4F179C94}"/>
              </a:ext>
            </a:extLst>
          </p:cNvPr>
          <p:cNvSpPr txBox="1"/>
          <p:nvPr/>
        </p:nvSpPr>
        <p:spPr>
          <a:xfrm>
            <a:off x="579688" y="1067714"/>
            <a:ext cx="8107111" cy="1754326"/>
          </a:xfrm>
          <a:prstGeom prst="rect">
            <a:avLst/>
          </a:prstGeom>
          <a:noFill/>
        </p:spPr>
        <p:txBody>
          <a:bodyPr wrap="square">
            <a:spAutoFit/>
          </a:bodyPr>
          <a:lstStyle/>
          <a:p>
            <a:r>
              <a:rPr lang="en-US" sz="1800" dirty="0"/>
              <a:t>Implementation of Stack</a:t>
            </a:r>
          </a:p>
          <a:p>
            <a:endParaRPr lang="en-US" sz="1800" dirty="0"/>
          </a:p>
          <a:p>
            <a:pPr marL="342900" indent="-342900">
              <a:buFont typeface="Arial" panose="020B0604020202020204" pitchFamily="34" charset="0"/>
              <a:buChar char="•"/>
            </a:pPr>
            <a:r>
              <a:rPr lang="en-US" sz="1800" dirty="0"/>
              <a:t>Using Array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Using Link List</a:t>
            </a:r>
          </a:p>
          <a:p>
            <a:endParaRPr lang="en-IN" sz="1800" dirty="0"/>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792614" y="1270515"/>
            <a:ext cx="7494280" cy="442516"/>
          </a:xfrm>
          <a:prstGeom prst="rect">
            <a:avLst/>
          </a:prstGeom>
        </p:spPr>
        <p:txBody>
          <a:bodyPr vert="horz" wrap="square" lIns="0" tIns="11516" rIns="0" bIns="0" rtlCol="0" anchor="ctr">
            <a:spAutoFit/>
          </a:bodyPr>
          <a:lstStyle/>
          <a:p>
            <a:pPr marL="11516">
              <a:spcBef>
                <a:spcPts val="91"/>
              </a:spcBef>
              <a:tabLst>
                <a:tab pos="4597907" algn="l"/>
              </a:tabLst>
            </a:pPr>
            <a:r>
              <a:rPr sz="2800" b="1" spc="-5" dirty="0"/>
              <a:t>Stack Implementation</a:t>
            </a:r>
            <a:r>
              <a:rPr lang="en-US" sz="2800" b="1" spc="-5" dirty="0"/>
              <a:t> </a:t>
            </a:r>
            <a:r>
              <a:rPr sz="2800" b="1" dirty="0"/>
              <a:t>using </a:t>
            </a:r>
            <a:r>
              <a:rPr sz="2800" b="1" spc="-5" dirty="0"/>
              <a:t>Array</a:t>
            </a:r>
            <a:r>
              <a:rPr sz="2800" b="1" spc="-304" dirty="0"/>
              <a:t> </a:t>
            </a:r>
            <a:r>
              <a:rPr sz="2800" b="1" dirty="0"/>
              <a:t>...</a:t>
            </a:r>
          </a:p>
        </p:txBody>
      </p:sp>
      <p:sp>
        <p:nvSpPr>
          <p:cNvPr id="6" name="Date Placeholder 5">
            <a:extLst>
              <a:ext uri="{FF2B5EF4-FFF2-40B4-BE49-F238E27FC236}">
                <a16:creationId xmlns:a16="http://schemas.microsoft.com/office/drawing/2014/main" xmlns="" id="{A97A1B68-2FAD-4E1B-9506-591C80516C3D}"/>
              </a:ext>
            </a:extLst>
          </p:cNvPr>
          <p:cNvSpPr>
            <a:spLocks noGrp="1"/>
          </p:cNvSpPr>
          <p:nvPr>
            <p:ph type="dt" sz="half" idx="10"/>
          </p:nvPr>
        </p:nvSpPr>
        <p:spPr/>
        <p:txBody>
          <a:bodyPr/>
          <a:lstStyle/>
          <a:p>
            <a:fld id="{F74E286A-3DA5-4E4B-A766-3CCDC49EAA49}" type="datetime1">
              <a:rPr lang="en-US" smtClean="0"/>
              <a:pPr/>
              <a:t>11/3/2022</a:t>
            </a:fld>
            <a:endParaRPr lang="en-US"/>
          </a:p>
        </p:txBody>
      </p:sp>
      <p:sp>
        <p:nvSpPr>
          <p:cNvPr id="9" name="Slide Number Placeholder 8">
            <a:extLst>
              <a:ext uri="{FF2B5EF4-FFF2-40B4-BE49-F238E27FC236}">
                <a16:creationId xmlns:a16="http://schemas.microsoft.com/office/drawing/2014/main" xmlns="" id="{AEE5D891-6A02-4BC4-84E2-3B4058C112D0}"/>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10" name="Title 1">
            <a:extLst>
              <a:ext uri="{FF2B5EF4-FFF2-40B4-BE49-F238E27FC236}">
                <a16:creationId xmlns:a16="http://schemas.microsoft.com/office/drawing/2014/main" xmlns="" id="{8FE29D0A-A858-4305-B4CF-D12C3D2D5EE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1" name="Picture 2" descr="E:\NIET\Project\xLogo11.png.pagespeed.ic.pydHLuCQEZ.png">
            <a:extLst>
              <a:ext uri="{FF2B5EF4-FFF2-40B4-BE49-F238E27FC236}">
                <a16:creationId xmlns:a16="http://schemas.microsoft.com/office/drawing/2014/main" xmlns="" id="{D5EB777D-8671-4CD8-8016-91F8491796B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3" name="Picture 12">
            <a:extLst>
              <a:ext uri="{FF2B5EF4-FFF2-40B4-BE49-F238E27FC236}">
                <a16:creationId xmlns:a16="http://schemas.microsoft.com/office/drawing/2014/main" xmlns="" id="{82C0DBCD-EC19-4211-BAE8-00AF33A6DABA}"/>
              </a:ext>
            </a:extLst>
          </p:cNvPr>
          <p:cNvPicPr>
            <a:picLocks noChangeAspect="1"/>
          </p:cNvPicPr>
          <p:nvPr/>
        </p:nvPicPr>
        <p:blipFill>
          <a:blip r:embed="rId3"/>
          <a:stretch>
            <a:fillRect/>
          </a:stretch>
        </p:blipFill>
        <p:spPr>
          <a:xfrm>
            <a:off x="-9525" y="1844823"/>
            <a:ext cx="2762250" cy="2971800"/>
          </a:xfrm>
          <a:prstGeom prst="rect">
            <a:avLst/>
          </a:prstGeom>
        </p:spPr>
      </p:pic>
      <p:pic>
        <p:nvPicPr>
          <p:cNvPr id="15" name="Picture 14">
            <a:extLst>
              <a:ext uri="{FF2B5EF4-FFF2-40B4-BE49-F238E27FC236}">
                <a16:creationId xmlns:a16="http://schemas.microsoft.com/office/drawing/2014/main" xmlns="" id="{D602BBD8-81D5-4967-BB84-F4EE9542B5E5}"/>
              </a:ext>
            </a:extLst>
          </p:cNvPr>
          <p:cNvPicPr>
            <a:picLocks noChangeAspect="1"/>
          </p:cNvPicPr>
          <p:nvPr/>
        </p:nvPicPr>
        <p:blipFill>
          <a:blip r:embed="rId4"/>
          <a:stretch>
            <a:fillRect/>
          </a:stretch>
        </p:blipFill>
        <p:spPr>
          <a:xfrm>
            <a:off x="2796817" y="1963886"/>
            <a:ext cx="2905125" cy="2733675"/>
          </a:xfrm>
          <a:prstGeom prst="rect">
            <a:avLst/>
          </a:prstGeom>
        </p:spPr>
      </p:pic>
      <p:pic>
        <p:nvPicPr>
          <p:cNvPr id="19" name="Picture 18">
            <a:extLst>
              <a:ext uri="{FF2B5EF4-FFF2-40B4-BE49-F238E27FC236}">
                <a16:creationId xmlns:a16="http://schemas.microsoft.com/office/drawing/2014/main" xmlns="" id="{C02F6A5B-4C63-42BC-9102-522BFDF52599}"/>
              </a:ext>
            </a:extLst>
          </p:cNvPr>
          <p:cNvPicPr>
            <a:picLocks noChangeAspect="1"/>
          </p:cNvPicPr>
          <p:nvPr/>
        </p:nvPicPr>
        <p:blipFill>
          <a:blip r:embed="rId5"/>
          <a:stretch>
            <a:fillRect/>
          </a:stretch>
        </p:blipFill>
        <p:spPr>
          <a:xfrm>
            <a:off x="5886450" y="1963886"/>
            <a:ext cx="2800350" cy="2714625"/>
          </a:xfrm>
          <a:prstGeom prst="rect">
            <a:avLst/>
          </a:prstGeom>
        </p:spPr>
      </p:pic>
      <p:sp>
        <p:nvSpPr>
          <p:cNvPr id="12" name="Footer Placeholder 11"/>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951094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07518B4D-EAD1-4C25-B5A4-48725F5A4BFF}"/>
              </a:ext>
            </a:extLst>
          </p:cNvPr>
          <p:cNvSpPr>
            <a:spLocks noGrp="1"/>
          </p:cNvSpPr>
          <p:nvPr>
            <p:ph type="dt" sz="half" idx="10"/>
          </p:nvPr>
        </p:nvSpPr>
        <p:spPr/>
        <p:txBody>
          <a:bodyPr/>
          <a:lstStyle/>
          <a:p>
            <a:fld id="{1A601C50-9CD7-4961-B5D3-5F00F29FF7F2}" type="datetime1">
              <a:rPr lang="en-US" smtClean="0"/>
              <a:pPr/>
              <a:t>11/3/2022</a:t>
            </a:fld>
            <a:endParaRPr lang="en-US"/>
          </a:p>
        </p:txBody>
      </p:sp>
      <p:sp>
        <p:nvSpPr>
          <p:cNvPr id="5" name="Slide Number Placeholder 4">
            <a:extLst>
              <a:ext uri="{FF2B5EF4-FFF2-40B4-BE49-F238E27FC236}">
                <a16:creationId xmlns:a16="http://schemas.microsoft.com/office/drawing/2014/main" xmlns="" id="{B38CB049-0161-49A0-991B-2A94CA27BC51}"/>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a:extLst>
              <a:ext uri="{FF2B5EF4-FFF2-40B4-BE49-F238E27FC236}">
                <a16:creationId xmlns:a16="http://schemas.microsoft.com/office/drawing/2014/main" xmlns="" id="{1E111613-6DCB-4810-B3E4-85BC5B381E7B}"/>
              </a:ext>
            </a:extLst>
          </p:cNvPr>
          <p:cNvSpPr txBox="1">
            <a:spLocks/>
          </p:cNvSpPr>
          <p:nvPr/>
        </p:nvSpPr>
        <p:spPr>
          <a:xfrm>
            <a:off x="1371600" y="-3972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xmlns="" id="{FFC2FE6E-4ABB-4676-B96A-CDED18A4018F}"/>
              </a:ext>
            </a:extLst>
          </p:cNvPr>
          <p:cNvPicPr>
            <a:picLocks noChangeAspect="1" noChangeArrowheads="1"/>
          </p:cNvPicPr>
          <p:nvPr/>
        </p:nvPicPr>
        <p:blipFill>
          <a:blip r:embed="rId2"/>
          <a:srcRect/>
          <a:stretch>
            <a:fillRect/>
          </a:stretch>
        </p:blipFill>
        <p:spPr bwMode="auto">
          <a:xfrm>
            <a:off x="0" y="-39728"/>
            <a:ext cx="1447800" cy="817163"/>
          </a:xfrm>
          <a:prstGeom prst="rect">
            <a:avLst/>
          </a:prstGeom>
          <a:noFill/>
        </p:spPr>
      </p:pic>
      <p:pic>
        <p:nvPicPr>
          <p:cNvPr id="6" name="Picture 5">
            <a:extLst>
              <a:ext uri="{FF2B5EF4-FFF2-40B4-BE49-F238E27FC236}">
                <a16:creationId xmlns:a16="http://schemas.microsoft.com/office/drawing/2014/main" xmlns="" id="{A2EFEE8E-6046-498A-A36C-B7B226D38B6B}"/>
              </a:ext>
            </a:extLst>
          </p:cNvPr>
          <p:cNvPicPr>
            <a:picLocks noChangeAspect="1"/>
          </p:cNvPicPr>
          <p:nvPr/>
        </p:nvPicPr>
        <p:blipFill>
          <a:blip r:embed="rId3"/>
          <a:stretch>
            <a:fillRect/>
          </a:stretch>
        </p:blipFill>
        <p:spPr>
          <a:xfrm>
            <a:off x="338137" y="1771650"/>
            <a:ext cx="8467725" cy="3314700"/>
          </a:xfrm>
          <a:prstGeom prst="rect">
            <a:avLst/>
          </a:prstGeom>
        </p:spPr>
      </p:pic>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751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328C4368-63AB-4F97-AF3F-2A407FECF29A}"/>
              </a:ext>
            </a:extLst>
          </p:cNvPr>
          <p:cNvSpPr>
            <a:spLocks noGrp="1"/>
          </p:cNvSpPr>
          <p:nvPr>
            <p:ph type="dt" sz="half" idx="10"/>
          </p:nvPr>
        </p:nvSpPr>
        <p:spPr/>
        <p:txBody>
          <a:bodyPr/>
          <a:lstStyle/>
          <a:p>
            <a:fld id="{BA88A1D9-A1F0-443A-B5F5-ECD6C8B87B1F}" type="datetime1">
              <a:rPr lang="en-US" smtClean="0"/>
              <a:pPr/>
              <a:t>11/3/2022</a:t>
            </a:fld>
            <a:endParaRPr lang="en-US"/>
          </a:p>
        </p:txBody>
      </p:sp>
      <p:sp>
        <p:nvSpPr>
          <p:cNvPr id="5" name="Slide Number Placeholder 4">
            <a:extLst>
              <a:ext uri="{FF2B5EF4-FFF2-40B4-BE49-F238E27FC236}">
                <a16:creationId xmlns:a16="http://schemas.microsoft.com/office/drawing/2014/main" xmlns="" id="{781BAB0C-BCEC-4167-907E-CC0B24700652}"/>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13" name="Title 1">
            <a:extLst>
              <a:ext uri="{FF2B5EF4-FFF2-40B4-BE49-F238E27FC236}">
                <a16:creationId xmlns:a16="http://schemas.microsoft.com/office/drawing/2014/main" xmlns="" id="{232A037C-F06F-4AE4-801C-86861E3FFB7D}"/>
              </a:ext>
            </a:extLst>
          </p:cNvPr>
          <p:cNvSpPr txBox="1">
            <a:spLocks/>
          </p:cNvSpPr>
          <p:nvPr/>
        </p:nvSpPr>
        <p:spPr>
          <a:xfrm>
            <a:off x="1371600" y="-3972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5" name="Picture 2" descr="E:\NIET\Project\xLogo11.png.pagespeed.ic.pydHLuCQEZ.png">
            <a:extLst>
              <a:ext uri="{FF2B5EF4-FFF2-40B4-BE49-F238E27FC236}">
                <a16:creationId xmlns:a16="http://schemas.microsoft.com/office/drawing/2014/main" xmlns="" id="{1D7996F3-9A2E-45B4-941D-D7B0AB2E741E}"/>
              </a:ext>
            </a:extLst>
          </p:cNvPr>
          <p:cNvPicPr>
            <a:picLocks noChangeAspect="1" noChangeArrowheads="1"/>
          </p:cNvPicPr>
          <p:nvPr/>
        </p:nvPicPr>
        <p:blipFill>
          <a:blip r:embed="rId2"/>
          <a:srcRect/>
          <a:stretch>
            <a:fillRect/>
          </a:stretch>
        </p:blipFill>
        <p:spPr bwMode="auto">
          <a:xfrm>
            <a:off x="0" y="-39728"/>
            <a:ext cx="1447800" cy="817163"/>
          </a:xfrm>
          <a:prstGeom prst="rect">
            <a:avLst/>
          </a:prstGeom>
          <a:noFill/>
        </p:spPr>
      </p:pic>
      <p:pic>
        <p:nvPicPr>
          <p:cNvPr id="17" name="Picture 16">
            <a:extLst>
              <a:ext uri="{FF2B5EF4-FFF2-40B4-BE49-F238E27FC236}">
                <a16:creationId xmlns:a16="http://schemas.microsoft.com/office/drawing/2014/main" xmlns="" id="{E030C51F-4677-487B-A41D-DECDBF1AF9BE}"/>
              </a:ext>
            </a:extLst>
          </p:cNvPr>
          <p:cNvPicPr>
            <a:picLocks noChangeAspect="1"/>
          </p:cNvPicPr>
          <p:nvPr/>
        </p:nvPicPr>
        <p:blipFill>
          <a:blip r:embed="rId3"/>
          <a:stretch>
            <a:fillRect/>
          </a:stretch>
        </p:blipFill>
        <p:spPr>
          <a:xfrm>
            <a:off x="147637" y="2000250"/>
            <a:ext cx="8848725" cy="2857500"/>
          </a:xfrm>
          <a:prstGeom prst="rect">
            <a:avLst/>
          </a:prstGeom>
        </p:spPr>
      </p:pic>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09343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01777" y="881390"/>
            <a:ext cx="7886700" cy="442516"/>
          </a:xfrm>
          <a:prstGeom prst="rect">
            <a:avLst/>
          </a:prstGeom>
        </p:spPr>
        <p:txBody>
          <a:bodyPr vert="horz" wrap="square" lIns="0" tIns="11516" rIns="0" bIns="0" rtlCol="0" anchor="ctr">
            <a:spAutoFit/>
          </a:bodyPr>
          <a:lstStyle/>
          <a:p>
            <a:pPr marL="423226">
              <a:spcBef>
                <a:spcPts val="91"/>
              </a:spcBef>
              <a:tabLst>
                <a:tab pos="5010192" algn="l"/>
              </a:tabLst>
            </a:pPr>
            <a:r>
              <a:rPr sz="2800" b="1" spc="-5" dirty="0"/>
              <a:t>Stack Implementation</a:t>
            </a:r>
            <a:r>
              <a:rPr lang="en-US" sz="2800" b="1" spc="-5" dirty="0"/>
              <a:t> </a:t>
            </a:r>
            <a:r>
              <a:rPr sz="2800" b="1" dirty="0"/>
              <a:t>using</a:t>
            </a:r>
            <a:r>
              <a:rPr sz="2800" b="1" spc="-299" dirty="0"/>
              <a:t> </a:t>
            </a:r>
            <a:r>
              <a:rPr sz="2800" b="1" spc="-5" dirty="0"/>
              <a:t>Array</a:t>
            </a:r>
          </a:p>
        </p:txBody>
      </p:sp>
      <p:sp>
        <p:nvSpPr>
          <p:cNvPr id="2" name="Date Placeholder 1">
            <a:extLst>
              <a:ext uri="{FF2B5EF4-FFF2-40B4-BE49-F238E27FC236}">
                <a16:creationId xmlns:a16="http://schemas.microsoft.com/office/drawing/2014/main" xmlns="" id="{A60D3F5E-B516-4318-98A6-E02EC0C89E3A}"/>
              </a:ext>
            </a:extLst>
          </p:cNvPr>
          <p:cNvSpPr>
            <a:spLocks noGrp="1"/>
          </p:cNvSpPr>
          <p:nvPr>
            <p:ph type="dt" sz="half" idx="10"/>
          </p:nvPr>
        </p:nvSpPr>
        <p:spPr/>
        <p:txBody>
          <a:bodyPr/>
          <a:lstStyle/>
          <a:p>
            <a:fld id="{B9FD2B2D-3471-4EEB-BA23-15F71BADF230}" type="datetime1">
              <a:rPr lang="en-US" smtClean="0"/>
              <a:pPr/>
              <a:t>11/3/2022</a:t>
            </a:fld>
            <a:endParaRPr lang="en-US"/>
          </a:p>
        </p:txBody>
      </p:sp>
      <p:sp>
        <p:nvSpPr>
          <p:cNvPr id="5" name="Slide Number Placeholder 4">
            <a:extLst>
              <a:ext uri="{FF2B5EF4-FFF2-40B4-BE49-F238E27FC236}">
                <a16:creationId xmlns:a16="http://schemas.microsoft.com/office/drawing/2014/main" xmlns="" id="{7787B290-05E4-4F2D-AEEB-28C28BDB975D}"/>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6" name="Title 1">
            <a:extLst>
              <a:ext uri="{FF2B5EF4-FFF2-40B4-BE49-F238E27FC236}">
                <a16:creationId xmlns:a16="http://schemas.microsoft.com/office/drawing/2014/main" xmlns="" id="{EA33F17D-5420-4735-9AD8-0B9BA8A5EF5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92B9225D-5D53-4100-9F9A-A9CD686684A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a:extLst>
              <a:ext uri="{FF2B5EF4-FFF2-40B4-BE49-F238E27FC236}">
                <a16:creationId xmlns:a16="http://schemas.microsoft.com/office/drawing/2014/main" xmlns="" id="{CB873047-A8EF-4B34-A5C9-805C242E7175}"/>
              </a:ext>
            </a:extLst>
          </p:cNvPr>
          <p:cNvSpPr/>
          <p:nvPr/>
        </p:nvSpPr>
        <p:spPr>
          <a:xfrm>
            <a:off x="228600" y="1547178"/>
            <a:ext cx="8686800" cy="4493538"/>
          </a:xfrm>
          <a:prstGeom prst="rect">
            <a:avLst/>
          </a:prstGeom>
        </p:spPr>
        <p:txBody>
          <a:bodyPr wrap="square">
            <a:spAutoFit/>
          </a:bodyPr>
          <a:lstStyle/>
          <a:p>
            <a:r>
              <a:rPr lang="en-US" sz="2200" dirty="0"/>
              <a:t>A stack can be implemented using array as follows...</a:t>
            </a:r>
          </a:p>
          <a:p>
            <a:endParaRPr lang="en-US" sz="2200" dirty="0"/>
          </a:p>
          <a:p>
            <a:r>
              <a:rPr lang="en-US" sz="2200" dirty="0"/>
              <a:t>Before implementing actual operations, first follow the below steps to create an empty stack.</a:t>
            </a:r>
          </a:p>
          <a:p>
            <a:endParaRPr lang="en-US" sz="2200" dirty="0"/>
          </a:p>
          <a:p>
            <a:r>
              <a:rPr lang="en-US" sz="2200" dirty="0"/>
              <a:t>Step 1 - Include all the header files which are used in the program and define a constant 'SIZE' with specific value.</a:t>
            </a:r>
          </a:p>
          <a:p>
            <a:r>
              <a:rPr lang="en-US" sz="2200" dirty="0"/>
              <a:t>Step 2 - Declare all the functions used in stack implementation.</a:t>
            </a:r>
          </a:p>
          <a:p>
            <a:r>
              <a:rPr lang="en-US" sz="2200" dirty="0"/>
              <a:t>Step 3 - Create a one dimensional array with fixed size (int stack[SIZE])</a:t>
            </a:r>
          </a:p>
          <a:p>
            <a:r>
              <a:rPr lang="en-US" sz="2200" dirty="0"/>
              <a:t>Step 4 - Define a integer variable 'top' and initialize with '-1'. (int top = -1)</a:t>
            </a:r>
          </a:p>
          <a:p>
            <a:r>
              <a:rPr lang="en-US" sz="2200" dirty="0"/>
              <a:t>Step 5 - In main method, display menu with list of operations and make suitable function calls to perform operation selected by the user on the stack.</a:t>
            </a:r>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01777" y="881390"/>
            <a:ext cx="7886700" cy="442516"/>
          </a:xfrm>
          <a:prstGeom prst="rect">
            <a:avLst/>
          </a:prstGeom>
        </p:spPr>
        <p:txBody>
          <a:bodyPr vert="horz" wrap="square" lIns="0" tIns="11516" rIns="0" bIns="0" rtlCol="0" anchor="ctr">
            <a:spAutoFit/>
          </a:bodyPr>
          <a:lstStyle/>
          <a:p>
            <a:pPr marL="423226">
              <a:spcBef>
                <a:spcPts val="91"/>
              </a:spcBef>
              <a:tabLst>
                <a:tab pos="5010192" algn="l"/>
              </a:tabLst>
            </a:pPr>
            <a:r>
              <a:rPr sz="2800" b="1" spc="-5" dirty="0"/>
              <a:t>Stack Implementation</a:t>
            </a:r>
            <a:r>
              <a:rPr lang="en-US" sz="2800" b="1" spc="-5" dirty="0"/>
              <a:t> </a:t>
            </a:r>
            <a:r>
              <a:rPr sz="2800" b="1" dirty="0"/>
              <a:t>using</a:t>
            </a:r>
            <a:r>
              <a:rPr sz="2800" b="1" spc="-299" dirty="0"/>
              <a:t> </a:t>
            </a:r>
            <a:r>
              <a:rPr sz="2800" b="1" spc="-5" dirty="0"/>
              <a:t>Array</a:t>
            </a:r>
          </a:p>
        </p:txBody>
      </p:sp>
      <p:sp>
        <p:nvSpPr>
          <p:cNvPr id="2" name="Date Placeholder 1">
            <a:extLst>
              <a:ext uri="{FF2B5EF4-FFF2-40B4-BE49-F238E27FC236}">
                <a16:creationId xmlns:a16="http://schemas.microsoft.com/office/drawing/2014/main" xmlns="" id="{A60D3F5E-B516-4318-98A6-E02EC0C89E3A}"/>
              </a:ext>
            </a:extLst>
          </p:cNvPr>
          <p:cNvSpPr>
            <a:spLocks noGrp="1"/>
          </p:cNvSpPr>
          <p:nvPr>
            <p:ph type="dt" sz="half" idx="10"/>
          </p:nvPr>
        </p:nvSpPr>
        <p:spPr/>
        <p:txBody>
          <a:bodyPr/>
          <a:lstStyle/>
          <a:p>
            <a:fld id="{6A66F0E7-3147-4761-80CF-4401D31FC060}" type="datetime1">
              <a:rPr lang="en-US" smtClean="0"/>
              <a:pPr/>
              <a:t>11/3/2022</a:t>
            </a:fld>
            <a:endParaRPr lang="en-US"/>
          </a:p>
        </p:txBody>
      </p:sp>
      <p:sp>
        <p:nvSpPr>
          <p:cNvPr id="5" name="Slide Number Placeholder 4">
            <a:extLst>
              <a:ext uri="{FF2B5EF4-FFF2-40B4-BE49-F238E27FC236}">
                <a16:creationId xmlns:a16="http://schemas.microsoft.com/office/drawing/2014/main" xmlns="" id="{7787B290-05E4-4F2D-AEEB-28C28BDB975D}"/>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6" name="Title 1">
            <a:extLst>
              <a:ext uri="{FF2B5EF4-FFF2-40B4-BE49-F238E27FC236}">
                <a16:creationId xmlns:a16="http://schemas.microsoft.com/office/drawing/2014/main" xmlns="" id="{EA33F17D-5420-4735-9AD8-0B9BA8A5EF5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92B9225D-5D53-4100-9F9A-A9CD686684A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a:extLst>
              <a:ext uri="{FF2B5EF4-FFF2-40B4-BE49-F238E27FC236}">
                <a16:creationId xmlns:a16="http://schemas.microsoft.com/office/drawing/2014/main" xmlns="" id="{CB873047-A8EF-4B34-A5C9-805C242E7175}"/>
              </a:ext>
            </a:extLst>
          </p:cNvPr>
          <p:cNvSpPr/>
          <p:nvPr/>
        </p:nvSpPr>
        <p:spPr>
          <a:xfrm>
            <a:off x="228600" y="1547178"/>
            <a:ext cx="8686800" cy="4862870"/>
          </a:xfrm>
          <a:prstGeom prst="rect">
            <a:avLst/>
          </a:prstGeom>
        </p:spPr>
        <p:txBody>
          <a:bodyPr wrap="square">
            <a:spAutoFit/>
          </a:bodyPr>
          <a:lstStyle/>
          <a:p>
            <a:r>
              <a:rPr lang="en-US" sz="2400" dirty="0" smtClean="0"/>
              <a:t>A=[]</a:t>
            </a:r>
          </a:p>
          <a:p>
            <a:r>
              <a:rPr lang="en-US" sz="2400" dirty="0" smtClean="0"/>
              <a:t>While true</a:t>
            </a:r>
          </a:p>
          <a:p>
            <a:r>
              <a:rPr lang="en-US" sz="2400" dirty="0" smtClean="0"/>
              <a:t>Choice=</a:t>
            </a:r>
            <a:r>
              <a:rPr lang="en-US" sz="2400" dirty="0" err="1" smtClean="0"/>
              <a:t>int</a:t>
            </a:r>
            <a:r>
              <a:rPr lang="en-US" sz="2400" dirty="0" smtClean="0"/>
              <a:t>(input(‘1 Push\n2.Pop\n3.Peek\n4.Display\n5.Exit\n Enter Choice”)</a:t>
            </a:r>
          </a:p>
          <a:p>
            <a:r>
              <a:rPr lang="en-US" sz="2400" dirty="0" smtClean="0"/>
              <a:t>If choice==1:</a:t>
            </a:r>
          </a:p>
          <a:p>
            <a:r>
              <a:rPr lang="en-US" sz="2400" dirty="0" smtClean="0"/>
              <a:t>Val=</a:t>
            </a:r>
            <a:r>
              <a:rPr lang="en-US" sz="2400" dirty="0" err="1" smtClean="0"/>
              <a:t>int</a:t>
            </a:r>
            <a:r>
              <a:rPr lang="en-US" sz="2400" dirty="0" smtClean="0"/>
              <a:t>(input(Enter Number to be pushed”))</a:t>
            </a:r>
          </a:p>
          <a:p>
            <a:r>
              <a:rPr lang="en-US" sz="2400" dirty="0" smtClean="0"/>
              <a:t>Push(</a:t>
            </a:r>
            <a:r>
              <a:rPr lang="en-US" sz="2400" dirty="0" err="1" smtClean="0"/>
              <a:t>a,val</a:t>
            </a:r>
            <a:r>
              <a:rPr lang="en-US" sz="2400" dirty="0" smtClean="0"/>
              <a:t>)</a:t>
            </a:r>
          </a:p>
          <a:p>
            <a:r>
              <a:rPr lang="en-US" sz="2400" dirty="0" err="1" smtClean="0"/>
              <a:t>Elif</a:t>
            </a:r>
            <a:r>
              <a:rPr lang="en-US" sz="2400" dirty="0" smtClean="0"/>
              <a:t> choice==2:</a:t>
            </a:r>
          </a:p>
          <a:p>
            <a:r>
              <a:rPr lang="en-US" sz="2400" dirty="0" smtClean="0"/>
              <a:t>If Len(a)==0</a:t>
            </a:r>
          </a:p>
          <a:p>
            <a:r>
              <a:rPr lang="en-US" sz="2400" dirty="0" err="1" smtClean="0"/>
              <a:t>Printf</a:t>
            </a:r>
            <a:r>
              <a:rPr lang="en-US" sz="2400" dirty="0" smtClean="0"/>
              <a:t>(“Empty Stack”)</a:t>
            </a:r>
          </a:p>
          <a:p>
            <a:r>
              <a:rPr lang="en-US" sz="2400" dirty="0" smtClean="0"/>
              <a:t>Else:</a:t>
            </a:r>
          </a:p>
          <a:p>
            <a:r>
              <a:rPr lang="en-US" sz="2400" dirty="0" err="1" smtClean="0"/>
              <a:t>Popitem</a:t>
            </a:r>
            <a:r>
              <a:rPr lang="en-US" sz="2400" dirty="0" smtClean="0"/>
              <a:t>(a)</a:t>
            </a:r>
          </a:p>
          <a:p>
            <a:endParaRPr lang="en-US" sz="2200" dirty="0"/>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01777" y="881390"/>
            <a:ext cx="7886700" cy="442516"/>
          </a:xfrm>
          <a:prstGeom prst="rect">
            <a:avLst/>
          </a:prstGeom>
        </p:spPr>
        <p:txBody>
          <a:bodyPr vert="horz" wrap="square" lIns="0" tIns="11516" rIns="0" bIns="0" rtlCol="0" anchor="ctr">
            <a:spAutoFit/>
          </a:bodyPr>
          <a:lstStyle/>
          <a:p>
            <a:pPr marL="423226">
              <a:spcBef>
                <a:spcPts val="91"/>
              </a:spcBef>
              <a:tabLst>
                <a:tab pos="5010192" algn="l"/>
              </a:tabLst>
            </a:pPr>
            <a:r>
              <a:rPr sz="2800" b="1" spc="-5" dirty="0"/>
              <a:t>Stack Implementation</a:t>
            </a:r>
            <a:r>
              <a:rPr lang="en-US" sz="2800" b="1" spc="-5" dirty="0"/>
              <a:t> </a:t>
            </a:r>
            <a:r>
              <a:rPr sz="2800" b="1" dirty="0"/>
              <a:t>using</a:t>
            </a:r>
            <a:r>
              <a:rPr sz="2800" b="1" spc="-299" dirty="0"/>
              <a:t> </a:t>
            </a:r>
            <a:r>
              <a:rPr sz="2800" b="1" spc="-5" dirty="0"/>
              <a:t>Array</a:t>
            </a:r>
          </a:p>
        </p:txBody>
      </p:sp>
      <p:sp>
        <p:nvSpPr>
          <p:cNvPr id="2" name="Date Placeholder 1">
            <a:extLst>
              <a:ext uri="{FF2B5EF4-FFF2-40B4-BE49-F238E27FC236}">
                <a16:creationId xmlns:a16="http://schemas.microsoft.com/office/drawing/2014/main" xmlns="" id="{A60D3F5E-B516-4318-98A6-E02EC0C89E3A}"/>
              </a:ext>
            </a:extLst>
          </p:cNvPr>
          <p:cNvSpPr>
            <a:spLocks noGrp="1"/>
          </p:cNvSpPr>
          <p:nvPr>
            <p:ph type="dt" sz="half" idx="10"/>
          </p:nvPr>
        </p:nvSpPr>
        <p:spPr/>
        <p:txBody>
          <a:bodyPr/>
          <a:lstStyle/>
          <a:p>
            <a:fld id="{75D9C791-3E63-4F38-A877-2D616E3B3AFA}" type="datetime1">
              <a:rPr lang="en-US" smtClean="0"/>
              <a:pPr/>
              <a:t>11/3/2022</a:t>
            </a:fld>
            <a:endParaRPr lang="en-US"/>
          </a:p>
        </p:txBody>
      </p:sp>
      <p:sp>
        <p:nvSpPr>
          <p:cNvPr id="5" name="Slide Number Placeholder 4">
            <a:extLst>
              <a:ext uri="{FF2B5EF4-FFF2-40B4-BE49-F238E27FC236}">
                <a16:creationId xmlns:a16="http://schemas.microsoft.com/office/drawing/2014/main" xmlns="" id="{7787B290-05E4-4F2D-AEEB-28C28BDB975D}"/>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6" name="Title 1">
            <a:extLst>
              <a:ext uri="{FF2B5EF4-FFF2-40B4-BE49-F238E27FC236}">
                <a16:creationId xmlns:a16="http://schemas.microsoft.com/office/drawing/2014/main" xmlns="" id="{EA33F17D-5420-4735-9AD8-0B9BA8A5EF5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92B9225D-5D53-4100-9F9A-A9CD686684A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a:extLst>
              <a:ext uri="{FF2B5EF4-FFF2-40B4-BE49-F238E27FC236}">
                <a16:creationId xmlns:a16="http://schemas.microsoft.com/office/drawing/2014/main" xmlns="" id="{CB873047-A8EF-4B34-A5C9-805C242E7175}"/>
              </a:ext>
            </a:extLst>
          </p:cNvPr>
          <p:cNvSpPr/>
          <p:nvPr/>
        </p:nvSpPr>
        <p:spPr>
          <a:xfrm>
            <a:off x="228600" y="1600200"/>
            <a:ext cx="8686800" cy="4862870"/>
          </a:xfrm>
          <a:prstGeom prst="rect">
            <a:avLst/>
          </a:prstGeom>
        </p:spPr>
        <p:txBody>
          <a:bodyPr wrap="square">
            <a:spAutoFit/>
          </a:bodyPr>
          <a:lstStyle/>
          <a:p>
            <a:r>
              <a:rPr lang="en-US" sz="2400" dirty="0" err="1" smtClean="0"/>
              <a:t>Elif</a:t>
            </a:r>
            <a:r>
              <a:rPr lang="en-US" sz="2400" dirty="0" smtClean="0"/>
              <a:t> choice==3:</a:t>
            </a:r>
          </a:p>
          <a:p>
            <a:r>
              <a:rPr lang="en-US" sz="2400" dirty="0" smtClean="0"/>
              <a:t>If </a:t>
            </a:r>
            <a:r>
              <a:rPr lang="en-US" sz="2400" dirty="0" err="1" smtClean="0"/>
              <a:t>len</a:t>
            </a:r>
            <a:r>
              <a:rPr lang="en-US" sz="2400" dirty="0" smtClean="0"/>
              <a:t>(a)==0:</a:t>
            </a:r>
          </a:p>
          <a:p>
            <a:r>
              <a:rPr lang="en-US" sz="2400" dirty="0" smtClean="0"/>
              <a:t>Print(“EMPTY STACK”)</a:t>
            </a:r>
          </a:p>
          <a:p>
            <a:r>
              <a:rPr lang="en-US" sz="2400" dirty="0" smtClean="0"/>
              <a:t>Else:</a:t>
            </a:r>
          </a:p>
          <a:p>
            <a:r>
              <a:rPr lang="en-US" sz="2400" dirty="0" smtClean="0"/>
              <a:t>Peek(a)</a:t>
            </a:r>
          </a:p>
          <a:p>
            <a:r>
              <a:rPr lang="en-US" sz="2400" dirty="0" err="1" smtClean="0"/>
              <a:t>Elif</a:t>
            </a:r>
            <a:r>
              <a:rPr lang="en-US" sz="2400" dirty="0" smtClean="0"/>
              <a:t> choice==5:</a:t>
            </a:r>
          </a:p>
          <a:p>
            <a:r>
              <a:rPr lang="en-US" sz="2400" dirty="0" smtClean="0"/>
              <a:t>If </a:t>
            </a:r>
            <a:r>
              <a:rPr lang="en-US" sz="2400" dirty="0" err="1" smtClean="0"/>
              <a:t>len</a:t>
            </a:r>
            <a:r>
              <a:rPr lang="en-US" sz="2400" dirty="0" smtClean="0"/>
              <a:t>(a)=0</a:t>
            </a:r>
          </a:p>
          <a:p>
            <a:r>
              <a:rPr lang="en-US" sz="2400" dirty="0" smtClean="0"/>
              <a:t>Print(“EMPTY STACK”)</a:t>
            </a:r>
          </a:p>
          <a:p>
            <a:r>
              <a:rPr lang="en-US" sz="2400" dirty="0" smtClean="0"/>
              <a:t>Else</a:t>
            </a:r>
          </a:p>
          <a:p>
            <a:r>
              <a:rPr lang="en-US" sz="2400" dirty="0" smtClean="0"/>
              <a:t>Display(a)</a:t>
            </a:r>
          </a:p>
          <a:p>
            <a:r>
              <a:rPr lang="en-US" sz="2400" dirty="0" smtClean="0"/>
              <a:t>Else: </a:t>
            </a:r>
          </a:p>
          <a:p>
            <a:r>
              <a:rPr lang="en-US" sz="2400" dirty="0" smtClean="0"/>
              <a:t>break;</a:t>
            </a:r>
          </a:p>
          <a:p>
            <a:endParaRPr lang="en-US" sz="2200" dirty="0"/>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696200" cy="817563"/>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0" i="0" u="none" strike="noStrike" kern="1200" cap="none" spc="0" normalizeH="0" baseline="0" noProof="0" dirty="0">
                <a:ln>
                  <a:noFill/>
                </a:ln>
                <a:solidFill>
                  <a:schemeClr val="dk1"/>
                </a:solidFill>
                <a:effectLst/>
                <a:uLnTx/>
                <a:uFillTx/>
                <a:latin typeface="+mn-lt"/>
                <a:ea typeface="+mn-ea"/>
                <a:cs typeface="+mn-cs"/>
              </a:rPr>
              <a:t>Evaluation Scheme</a:t>
            </a:r>
            <a:endParaRPr kumimoji="0" lang="en-IN" sz="4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09C1A5E-41ED-4C99-96F6-F9AA4C329E2A}"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11/3/2022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pPr marL="0" indent="0" algn="r" eaLnBrk="1" hangingPunct="1">
                <a:spcBef>
                  <a:spcPct val="0"/>
                </a:spcBef>
                <a:buFontTx/>
                <a:buNone/>
              </a:pPr>
              <a:t>3</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3" name="Content Placeholder 2"/>
          <p:cNvPicPr>
            <a:picLocks noGrp="1" noChangeAspect="1"/>
          </p:cNvPicPr>
          <p:nvPr>
            <p:ph idx="1"/>
          </p:nvPr>
        </p:nvPicPr>
        <p:blipFill>
          <a:blip r:embed="rId3"/>
          <a:srcRect l="26909" t="18185" r="26405" b="10260"/>
          <a:stretch>
            <a:fillRect/>
          </a:stretch>
        </p:blipFill>
        <p:spPr>
          <a:xfrm>
            <a:off x="971550" y="857885"/>
            <a:ext cx="7838440" cy="5457825"/>
          </a:xfrm>
          <a:prstGeom prst="rect">
            <a:avLst/>
          </a:prstGeom>
        </p:spPr>
      </p:pic>
      <p:pic>
        <p:nvPicPr>
          <p:cNvPr id="6" name="Picture 5" descr="E:\Master Folder 2017-18\Approved Logo by BOG\NIET logo_.png"/>
          <p:cNvPicPr/>
          <p:nvPr/>
        </p:nvPicPr>
        <p:blipFill>
          <a:blip r:embed="rId4" cstate="print"/>
          <a:srcRect/>
          <a:stretch>
            <a:fillRect/>
          </a:stretch>
        </p:blipFill>
        <p:spPr bwMode="auto">
          <a:xfrm>
            <a:off x="83820" y="44450"/>
            <a:ext cx="1287780" cy="667385"/>
          </a:xfrm>
          <a:prstGeom prst="rect">
            <a:avLst/>
          </a:prstGeom>
          <a:noFill/>
          <a:ln w="9525">
            <a:noFill/>
            <a:miter lim="800000"/>
            <a:headEnd/>
            <a:tailEnd/>
          </a:ln>
        </p:spPr>
      </p:pic>
      <p:sp>
        <p:nvSpPr>
          <p:cNvPr id="8" name="Footer Placeholder 7"/>
          <p:cNvSpPr>
            <a:spLocks noGrp="1"/>
          </p:cNvSpPr>
          <p:nvPr>
            <p:ph type="ftr" sz="quarter" idx="11"/>
          </p:nvPr>
        </p:nvSpPr>
        <p:spPr>
          <a:xfrm>
            <a:off x="3124200" y="6356350"/>
            <a:ext cx="4495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Dr. Ritesh Rastogi, AMICSE 0301/ACSE0301-DS,          Unit -2</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01777" y="881390"/>
            <a:ext cx="7886700" cy="442516"/>
          </a:xfrm>
          <a:prstGeom prst="rect">
            <a:avLst/>
          </a:prstGeom>
        </p:spPr>
        <p:txBody>
          <a:bodyPr vert="horz" wrap="square" lIns="0" tIns="11516" rIns="0" bIns="0" rtlCol="0" anchor="ctr">
            <a:spAutoFit/>
          </a:bodyPr>
          <a:lstStyle/>
          <a:p>
            <a:pPr marL="423226">
              <a:spcBef>
                <a:spcPts val="91"/>
              </a:spcBef>
              <a:tabLst>
                <a:tab pos="5010192" algn="l"/>
              </a:tabLst>
            </a:pPr>
            <a:r>
              <a:rPr sz="2800" b="1" spc="-5" dirty="0"/>
              <a:t>Stack Implementation</a:t>
            </a:r>
            <a:r>
              <a:rPr lang="en-US" sz="2800" b="1" spc="-5" dirty="0"/>
              <a:t> </a:t>
            </a:r>
            <a:r>
              <a:rPr sz="2800" b="1" dirty="0"/>
              <a:t>using</a:t>
            </a:r>
            <a:r>
              <a:rPr sz="2800" b="1" spc="-299" dirty="0"/>
              <a:t> </a:t>
            </a:r>
            <a:r>
              <a:rPr sz="2800" b="1" spc="-5" dirty="0"/>
              <a:t>Array</a:t>
            </a:r>
          </a:p>
        </p:txBody>
      </p:sp>
      <p:sp>
        <p:nvSpPr>
          <p:cNvPr id="2" name="Date Placeholder 1">
            <a:extLst>
              <a:ext uri="{FF2B5EF4-FFF2-40B4-BE49-F238E27FC236}">
                <a16:creationId xmlns:a16="http://schemas.microsoft.com/office/drawing/2014/main" xmlns="" id="{A60D3F5E-B516-4318-98A6-E02EC0C89E3A}"/>
              </a:ext>
            </a:extLst>
          </p:cNvPr>
          <p:cNvSpPr>
            <a:spLocks noGrp="1"/>
          </p:cNvSpPr>
          <p:nvPr>
            <p:ph type="dt" sz="half" idx="10"/>
          </p:nvPr>
        </p:nvSpPr>
        <p:spPr/>
        <p:txBody>
          <a:bodyPr/>
          <a:lstStyle/>
          <a:p>
            <a:fld id="{0B4CBA62-5D87-4046-911B-829F6EB5B311}" type="datetime1">
              <a:rPr lang="en-US" smtClean="0"/>
              <a:pPr/>
              <a:t>11/3/2022</a:t>
            </a:fld>
            <a:endParaRPr lang="en-US"/>
          </a:p>
        </p:txBody>
      </p:sp>
      <p:sp>
        <p:nvSpPr>
          <p:cNvPr id="5" name="Slide Number Placeholder 4">
            <a:extLst>
              <a:ext uri="{FF2B5EF4-FFF2-40B4-BE49-F238E27FC236}">
                <a16:creationId xmlns:a16="http://schemas.microsoft.com/office/drawing/2014/main" xmlns="" id="{7787B290-05E4-4F2D-AEEB-28C28BDB975D}"/>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6" name="Title 1">
            <a:extLst>
              <a:ext uri="{FF2B5EF4-FFF2-40B4-BE49-F238E27FC236}">
                <a16:creationId xmlns:a16="http://schemas.microsoft.com/office/drawing/2014/main" xmlns="" id="{EA33F17D-5420-4735-9AD8-0B9BA8A5EF5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92B9225D-5D53-4100-9F9A-A9CD686684A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p:cNvSpPr txBox="1"/>
          <p:nvPr/>
        </p:nvSpPr>
        <p:spPr>
          <a:xfrm>
            <a:off x="685800" y="1600200"/>
            <a:ext cx="8077200" cy="5416868"/>
          </a:xfrm>
          <a:prstGeom prst="rect">
            <a:avLst/>
          </a:prstGeom>
          <a:noFill/>
        </p:spPr>
        <p:txBody>
          <a:bodyPr wrap="square" rtlCol="0">
            <a:spAutoFit/>
          </a:bodyPr>
          <a:lstStyle/>
          <a:p>
            <a:r>
              <a:rPr lang="en-US" sz="2000" dirty="0" smtClean="0"/>
              <a:t>Def push(</a:t>
            </a:r>
            <a:r>
              <a:rPr lang="en-US" sz="2000" dirty="0" err="1" smtClean="0"/>
              <a:t>a,val</a:t>
            </a:r>
            <a:r>
              <a:rPr lang="en-US" sz="2000" dirty="0" smtClean="0"/>
              <a:t>)</a:t>
            </a:r>
          </a:p>
          <a:p>
            <a:r>
              <a:rPr lang="en-US" sz="2000" dirty="0" err="1" smtClean="0"/>
              <a:t>a.append</a:t>
            </a:r>
            <a:r>
              <a:rPr lang="en-US" sz="2000" dirty="0" smtClean="0"/>
              <a:t>(</a:t>
            </a:r>
            <a:r>
              <a:rPr lang="en-US" sz="2000" dirty="0" err="1" smtClean="0"/>
              <a:t>val</a:t>
            </a:r>
            <a:r>
              <a:rPr lang="en-US" sz="2000" dirty="0" smtClean="0"/>
              <a:t>)</a:t>
            </a:r>
          </a:p>
          <a:p>
            <a:r>
              <a:rPr lang="en-US" sz="2000" dirty="0" smtClean="0"/>
              <a:t>print(“Element Inserted”)</a:t>
            </a:r>
          </a:p>
          <a:p>
            <a:r>
              <a:rPr lang="en-US" dirty="0" smtClean="0"/>
              <a:t> </a:t>
            </a:r>
          </a:p>
          <a:p>
            <a:r>
              <a:rPr lang="en-US" sz="2800" dirty="0" smtClean="0"/>
              <a:t>def </a:t>
            </a:r>
            <a:r>
              <a:rPr lang="en-US" sz="2800" dirty="0" err="1" smtClean="0"/>
              <a:t>popitem</a:t>
            </a:r>
            <a:r>
              <a:rPr lang="en-US" sz="2800" dirty="0" smtClean="0"/>
              <a:t>(a)</a:t>
            </a:r>
          </a:p>
          <a:p>
            <a:r>
              <a:rPr lang="en-US" sz="2800" dirty="0" err="1" smtClean="0"/>
              <a:t>val</a:t>
            </a:r>
            <a:r>
              <a:rPr lang="en-US" sz="2800" dirty="0" smtClean="0"/>
              <a:t>=a.pop()</a:t>
            </a:r>
          </a:p>
          <a:p>
            <a:r>
              <a:rPr lang="en-US" sz="2800" dirty="0" err="1" smtClean="0"/>
              <a:t>printf</a:t>
            </a:r>
            <a:r>
              <a:rPr lang="en-US" sz="2800" dirty="0" smtClean="0"/>
              <a:t>(“Popped </a:t>
            </a:r>
            <a:r>
              <a:rPr lang="en-US" sz="2800" dirty="0" err="1" smtClean="0"/>
              <a:t>item”,val</a:t>
            </a:r>
            <a:r>
              <a:rPr lang="en-US" sz="2800" dirty="0" smtClean="0"/>
              <a:t>)</a:t>
            </a:r>
          </a:p>
          <a:p>
            <a:r>
              <a:rPr lang="en-US" dirty="0" smtClean="0"/>
              <a:t> </a:t>
            </a:r>
          </a:p>
          <a:p>
            <a:r>
              <a:rPr lang="en-US" sz="2000" dirty="0" smtClean="0"/>
              <a:t>def peek(a) </a:t>
            </a:r>
          </a:p>
          <a:p>
            <a:r>
              <a:rPr lang="en-US" sz="2000" dirty="0" smtClean="0"/>
              <a:t>index=</a:t>
            </a:r>
            <a:r>
              <a:rPr lang="en-US" sz="2000" dirty="0" err="1" smtClean="0"/>
              <a:t>len</a:t>
            </a:r>
            <a:r>
              <a:rPr lang="en-US" sz="2000" dirty="0" smtClean="0"/>
              <a:t>(a)-1</a:t>
            </a:r>
          </a:p>
          <a:p>
            <a:r>
              <a:rPr lang="en-US" sz="2000" dirty="0" smtClean="0"/>
              <a:t>print(“PEEKED ELEMENT”, a[index])</a:t>
            </a:r>
          </a:p>
          <a:p>
            <a:endParaRPr lang="en-US" dirty="0" smtClean="0"/>
          </a:p>
          <a:p>
            <a:r>
              <a:rPr lang="en-US" dirty="0" smtClean="0"/>
              <a:t>display(a)</a:t>
            </a:r>
          </a:p>
          <a:p>
            <a:r>
              <a:rPr lang="en-US" dirty="0" smtClean="0"/>
              <a:t>for I in range(</a:t>
            </a:r>
            <a:r>
              <a:rPr lang="en-US" dirty="0" err="1" smtClean="0"/>
              <a:t>len</a:t>
            </a:r>
            <a:r>
              <a:rPr lang="en-US" dirty="0" smtClean="0"/>
              <a:t>(a)-1,-1,-1):</a:t>
            </a:r>
          </a:p>
          <a:p>
            <a:r>
              <a:rPr lang="en-US" dirty="0" smtClean="0"/>
              <a:t>print(a[</a:t>
            </a:r>
            <a:r>
              <a:rPr lang="en-US" dirty="0" err="1" smtClean="0"/>
              <a:t>i</a:t>
            </a:r>
            <a:r>
              <a:rPr lang="en-US" dirty="0" smtClean="0"/>
              <a:t>])</a:t>
            </a:r>
          </a:p>
          <a:p>
            <a:endParaRPr lang="en-US" dirty="0" smtClean="0"/>
          </a:p>
          <a:p>
            <a:endParaRPr lang="en-US" dirty="0"/>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81422" y="956665"/>
            <a:ext cx="9448800" cy="442516"/>
          </a:xfrm>
          <a:prstGeom prst="rect">
            <a:avLst/>
          </a:prstGeom>
        </p:spPr>
        <p:txBody>
          <a:bodyPr vert="horz" wrap="square" lIns="0" tIns="11516" rIns="0" bIns="0" rtlCol="0" anchor="ctr">
            <a:spAutoFit/>
          </a:bodyPr>
          <a:lstStyle/>
          <a:p>
            <a:pPr marL="423226">
              <a:spcBef>
                <a:spcPts val="91"/>
              </a:spcBef>
              <a:tabLst>
                <a:tab pos="5010192" algn="l"/>
              </a:tabLst>
            </a:pPr>
            <a:r>
              <a:rPr lang="en-IN" sz="2800" b="1" dirty="0">
                <a:ea typeface="Times New Roman" panose="02020603050405020304" pitchFamily="18" charset="0"/>
                <a:cs typeface="Times New Roman" panose="02020603050405020304" pitchFamily="18" charset="0"/>
              </a:rPr>
              <a:t>push(value) - Inserting value into the stack using array</a:t>
            </a:r>
            <a:endParaRPr sz="2800" b="1" spc="-5" dirty="0"/>
          </a:p>
        </p:txBody>
      </p:sp>
      <p:sp>
        <p:nvSpPr>
          <p:cNvPr id="2" name="Date Placeholder 1">
            <a:extLst>
              <a:ext uri="{FF2B5EF4-FFF2-40B4-BE49-F238E27FC236}">
                <a16:creationId xmlns:a16="http://schemas.microsoft.com/office/drawing/2014/main" xmlns="" id="{AA9B7A85-69C0-449E-8D51-2B0CA370CB4C}"/>
              </a:ext>
            </a:extLst>
          </p:cNvPr>
          <p:cNvSpPr>
            <a:spLocks noGrp="1"/>
          </p:cNvSpPr>
          <p:nvPr>
            <p:ph type="dt" sz="half" idx="10"/>
          </p:nvPr>
        </p:nvSpPr>
        <p:spPr/>
        <p:txBody>
          <a:bodyPr/>
          <a:lstStyle/>
          <a:p>
            <a:fld id="{71643C2D-014F-4D1F-B2FF-E9CC1C5E6A10}" type="datetime1">
              <a:rPr lang="en-US" smtClean="0"/>
              <a:pPr/>
              <a:t>11/3/2022</a:t>
            </a:fld>
            <a:endParaRPr lang="en-US"/>
          </a:p>
        </p:txBody>
      </p:sp>
      <p:sp>
        <p:nvSpPr>
          <p:cNvPr id="5" name="Slide Number Placeholder 4">
            <a:extLst>
              <a:ext uri="{FF2B5EF4-FFF2-40B4-BE49-F238E27FC236}">
                <a16:creationId xmlns:a16="http://schemas.microsoft.com/office/drawing/2014/main" xmlns="" id="{976BFEEC-CF00-492B-B0B5-D322D4E9D226}"/>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6" name="Title 1">
            <a:extLst>
              <a:ext uri="{FF2B5EF4-FFF2-40B4-BE49-F238E27FC236}">
                <a16:creationId xmlns:a16="http://schemas.microsoft.com/office/drawing/2014/main" xmlns="" id="{74266441-EC1B-4173-AC67-C583432C508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30F565CE-EF3A-4ECD-8231-F2158F892D4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a:extLst>
              <a:ext uri="{FF2B5EF4-FFF2-40B4-BE49-F238E27FC236}">
                <a16:creationId xmlns:a16="http://schemas.microsoft.com/office/drawing/2014/main" xmlns="" id="{C69F3FD0-BAD3-400F-81F7-546D17DB023B}"/>
              </a:ext>
            </a:extLst>
          </p:cNvPr>
          <p:cNvSpPr/>
          <p:nvPr/>
        </p:nvSpPr>
        <p:spPr>
          <a:xfrm>
            <a:off x="342900" y="1679887"/>
            <a:ext cx="8458200" cy="4401205"/>
          </a:xfrm>
          <a:prstGeom prst="rect">
            <a:avLst/>
          </a:prstGeom>
        </p:spPr>
        <p:txBody>
          <a:bodyPr wrap="square">
            <a:spAutoFit/>
          </a:bodyPr>
          <a:lstStyle/>
          <a:p>
            <a:pPr algn="just">
              <a:lnSpc>
                <a:spcPts val="2400"/>
              </a:lnSpc>
              <a:spcAft>
                <a:spcPts val="750"/>
              </a:spcAft>
            </a:pPr>
            <a:r>
              <a:rPr lang="en-IN" sz="2200" dirty="0">
                <a:solidFill>
                  <a:srgbClr val="333333"/>
                </a:solidFill>
                <a:ea typeface="Times New Roman" panose="02020603050405020304" pitchFamily="18" charset="0"/>
                <a:cs typeface="Times New Roman" panose="02020603050405020304" pitchFamily="18" charset="0"/>
              </a:rPr>
              <a:t>In a stack, push() is a function used to insert an element into the stack. In a stack, the new element is always inserted at </a:t>
            </a:r>
            <a:r>
              <a:rPr lang="en-IN" sz="2200" b="1" dirty="0">
                <a:solidFill>
                  <a:srgbClr val="333333"/>
                </a:solidFill>
                <a:ea typeface="Times New Roman" panose="02020603050405020304" pitchFamily="18" charset="0"/>
                <a:cs typeface="Times New Roman" panose="02020603050405020304" pitchFamily="18" charset="0"/>
              </a:rPr>
              <a:t>top</a:t>
            </a:r>
            <a:r>
              <a:rPr lang="en-IN" sz="2200" dirty="0">
                <a:solidFill>
                  <a:srgbClr val="333333"/>
                </a:solidFill>
                <a:ea typeface="Times New Roman" panose="02020603050405020304" pitchFamily="18" charset="0"/>
                <a:cs typeface="Times New Roman" panose="02020603050405020304" pitchFamily="18" charset="0"/>
              </a:rPr>
              <a:t> position. Push function takes one integer value as parameter and inserts that value into the stack. We can use the following steps to push an element on to the stack...</a:t>
            </a:r>
          </a:p>
          <a:p>
            <a:pPr algn="just">
              <a:lnSpc>
                <a:spcPts val="2400"/>
              </a:lnSpc>
              <a:spcAft>
                <a:spcPts val="750"/>
              </a:spcAft>
            </a:pPr>
            <a:endParaRPr lang="en-IN" sz="2200" dirty="0">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solidFill>
                  <a:srgbClr val="162F59"/>
                </a:solidFill>
                <a:ea typeface="Times New Roman" panose="02020603050405020304" pitchFamily="18" charset="0"/>
                <a:cs typeface="Times New Roman" panose="02020603050405020304" pitchFamily="18" charset="0"/>
              </a:rPr>
              <a:t>Step 1 - </a:t>
            </a:r>
            <a:r>
              <a:rPr lang="en-IN" sz="2200" dirty="0">
                <a:solidFill>
                  <a:srgbClr val="333333"/>
                </a:solidFill>
                <a:ea typeface="Times New Roman" panose="02020603050405020304" pitchFamily="18" charset="0"/>
                <a:cs typeface="Times New Roman" panose="02020603050405020304" pitchFamily="18" charset="0"/>
              </a:rPr>
              <a:t>Check whether </a:t>
            </a:r>
            <a:r>
              <a:rPr lang="en-IN" sz="2200" b="1" dirty="0">
                <a:solidFill>
                  <a:srgbClr val="333333"/>
                </a:solidFill>
                <a:ea typeface="Times New Roman" panose="02020603050405020304" pitchFamily="18" charset="0"/>
                <a:cs typeface="Times New Roman" panose="02020603050405020304" pitchFamily="18" charset="0"/>
              </a:rPr>
              <a:t>stack</a:t>
            </a:r>
            <a:r>
              <a:rPr lang="en-IN" sz="2200" dirty="0">
                <a:solidFill>
                  <a:srgbClr val="333333"/>
                </a:solidFill>
                <a:ea typeface="Times New Roman" panose="02020603050405020304" pitchFamily="18" charset="0"/>
                <a:cs typeface="Times New Roman" panose="02020603050405020304" pitchFamily="18" charset="0"/>
              </a:rPr>
              <a:t> is </a:t>
            </a:r>
            <a:r>
              <a:rPr lang="en-IN" sz="2200" b="1" dirty="0">
                <a:solidFill>
                  <a:srgbClr val="333333"/>
                </a:solidFill>
                <a:ea typeface="Times New Roman" panose="02020603050405020304" pitchFamily="18" charset="0"/>
                <a:cs typeface="Times New Roman" panose="02020603050405020304" pitchFamily="18" charset="0"/>
              </a:rPr>
              <a:t>FULL</a:t>
            </a:r>
            <a:r>
              <a:rPr lang="en-IN" sz="2200" dirty="0">
                <a:solidFill>
                  <a:srgbClr val="333333"/>
                </a:solidFill>
                <a:ea typeface="Times New Roman" panose="02020603050405020304" pitchFamily="18" charset="0"/>
                <a:cs typeface="Times New Roman" panose="02020603050405020304" pitchFamily="18" charset="0"/>
              </a:rPr>
              <a:t>. (</a:t>
            </a:r>
            <a:r>
              <a:rPr lang="en-IN" sz="2200" b="1" dirty="0">
                <a:solidFill>
                  <a:srgbClr val="333333"/>
                </a:solidFill>
                <a:ea typeface="Times New Roman" panose="02020603050405020304" pitchFamily="18" charset="0"/>
                <a:cs typeface="Times New Roman" panose="02020603050405020304" pitchFamily="18" charset="0"/>
              </a:rPr>
              <a:t>top == SIZE-1</a:t>
            </a:r>
            <a:r>
              <a:rPr lang="en-IN" sz="2200" dirty="0">
                <a:solidFill>
                  <a:srgbClr val="333333"/>
                </a:solidFill>
                <a:ea typeface="Times New Roman" panose="02020603050405020304" pitchFamily="18" charset="0"/>
                <a:cs typeface="Times New Roman" panose="02020603050405020304" pitchFamily="18" charset="0"/>
              </a:rPr>
              <a:t>)</a:t>
            </a:r>
          </a:p>
          <a:p>
            <a:pPr marL="342900" lvl="0" indent="-342900" algn="just">
              <a:lnSpc>
                <a:spcPts val="2400"/>
              </a:lnSpc>
              <a:spcAft>
                <a:spcPts val="800"/>
              </a:spcAft>
              <a:buSzPts val="1000"/>
              <a:buFont typeface="Symbol" panose="05050102010706020507" pitchFamily="18" charset="2"/>
              <a:buChar char=""/>
              <a:tabLst>
                <a:tab pos="457200" algn="l"/>
              </a:tabLst>
            </a:pPr>
            <a:endParaRPr lang="en-IN" sz="2200" dirty="0">
              <a:solidFill>
                <a:srgbClr val="333333"/>
              </a:solidFill>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solidFill>
                  <a:srgbClr val="162F59"/>
                </a:solidFill>
                <a:ea typeface="Times New Roman" panose="02020603050405020304" pitchFamily="18" charset="0"/>
                <a:cs typeface="Times New Roman" panose="02020603050405020304" pitchFamily="18" charset="0"/>
              </a:rPr>
              <a:t>Step 2 - </a:t>
            </a:r>
            <a:r>
              <a:rPr lang="en-IN" sz="2200" dirty="0">
                <a:solidFill>
                  <a:srgbClr val="333333"/>
                </a:solidFill>
                <a:ea typeface="Times New Roman" panose="02020603050405020304" pitchFamily="18" charset="0"/>
                <a:cs typeface="Times New Roman" panose="02020603050405020304" pitchFamily="18" charset="0"/>
              </a:rPr>
              <a:t>If it is </a:t>
            </a:r>
            <a:r>
              <a:rPr lang="en-IN" sz="2200" b="1" dirty="0">
                <a:solidFill>
                  <a:srgbClr val="333333"/>
                </a:solidFill>
                <a:ea typeface="Times New Roman" panose="02020603050405020304" pitchFamily="18" charset="0"/>
                <a:cs typeface="Times New Roman" panose="02020603050405020304" pitchFamily="18" charset="0"/>
              </a:rPr>
              <a:t>FULL</a:t>
            </a:r>
            <a:r>
              <a:rPr lang="en-IN" sz="2200" dirty="0">
                <a:solidFill>
                  <a:srgbClr val="333333"/>
                </a:solidFill>
                <a:ea typeface="Times New Roman" panose="02020603050405020304" pitchFamily="18" charset="0"/>
                <a:cs typeface="Times New Roman" panose="02020603050405020304" pitchFamily="18" charset="0"/>
              </a:rPr>
              <a:t>, then display </a:t>
            </a:r>
            <a:r>
              <a:rPr lang="en-IN" sz="2200" b="1" dirty="0">
                <a:solidFill>
                  <a:srgbClr val="333333"/>
                </a:solidFill>
                <a:ea typeface="Times New Roman" panose="02020603050405020304" pitchFamily="18" charset="0"/>
                <a:cs typeface="Times New Roman" panose="02020603050405020304" pitchFamily="18" charset="0"/>
              </a:rPr>
              <a:t>"Stack is FULL!!! Insertion is not possible!!!"</a:t>
            </a:r>
            <a:r>
              <a:rPr lang="en-IN" sz="2200" dirty="0">
                <a:solidFill>
                  <a:srgbClr val="333333"/>
                </a:solidFill>
                <a:ea typeface="Times New Roman" panose="02020603050405020304" pitchFamily="18" charset="0"/>
                <a:cs typeface="Times New Roman" panose="02020603050405020304" pitchFamily="18" charset="0"/>
              </a:rPr>
              <a:t> and terminate the function.</a:t>
            </a:r>
          </a:p>
          <a:p>
            <a:pPr marL="342900" lvl="0" indent="-342900" algn="just">
              <a:lnSpc>
                <a:spcPts val="2400"/>
              </a:lnSpc>
              <a:spcAft>
                <a:spcPts val="800"/>
              </a:spcAft>
              <a:buSzPts val="1000"/>
              <a:buFont typeface="Symbol" panose="05050102010706020507" pitchFamily="18" charset="2"/>
              <a:buChar char=""/>
              <a:tabLst>
                <a:tab pos="457200" algn="l"/>
              </a:tabLst>
            </a:pPr>
            <a:endParaRPr lang="en-IN" sz="2200" dirty="0">
              <a:solidFill>
                <a:srgbClr val="333333"/>
              </a:solidFill>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solidFill>
                  <a:srgbClr val="162F59"/>
                </a:solidFill>
                <a:ea typeface="Times New Roman" panose="02020603050405020304" pitchFamily="18" charset="0"/>
                <a:cs typeface="Times New Roman" panose="02020603050405020304" pitchFamily="18" charset="0"/>
              </a:rPr>
              <a:t>Step 3 - </a:t>
            </a:r>
            <a:r>
              <a:rPr lang="en-IN" sz="2200" dirty="0">
                <a:solidFill>
                  <a:srgbClr val="333333"/>
                </a:solidFill>
                <a:ea typeface="Times New Roman" panose="02020603050405020304" pitchFamily="18" charset="0"/>
                <a:cs typeface="Times New Roman" panose="02020603050405020304" pitchFamily="18" charset="0"/>
              </a:rPr>
              <a:t>If it is </a:t>
            </a:r>
            <a:r>
              <a:rPr lang="en-IN" sz="2200" b="1" dirty="0">
                <a:solidFill>
                  <a:srgbClr val="333333"/>
                </a:solidFill>
                <a:ea typeface="Times New Roman" panose="02020603050405020304" pitchFamily="18" charset="0"/>
                <a:cs typeface="Times New Roman" panose="02020603050405020304" pitchFamily="18" charset="0"/>
              </a:rPr>
              <a:t>NOT FULL</a:t>
            </a:r>
            <a:r>
              <a:rPr lang="en-IN" sz="2200" dirty="0">
                <a:solidFill>
                  <a:srgbClr val="333333"/>
                </a:solidFill>
                <a:ea typeface="Times New Roman" panose="02020603050405020304" pitchFamily="18" charset="0"/>
                <a:cs typeface="Times New Roman" panose="02020603050405020304" pitchFamily="18" charset="0"/>
              </a:rPr>
              <a:t>, then increment </a:t>
            </a:r>
            <a:r>
              <a:rPr lang="en-IN" sz="2200" b="1" dirty="0">
                <a:solidFill>
                  <a:srgbClr val="333333"/>
                </a:solidFill>
                <a:ea typeface="Times New Roman" panose="02020603050405020304" pitchFamily="18" charset="0"/>
                <a:cs typeface="Times New Roman" panose="02020603050405020304" pitchFamily="18" charset="0"/>
              </a:rPr>
              <a:t>top</a:t>
            </a:r>
            <a:r>
              <a:rPr lang="en-IN" sz="2200" dirty="0">
                <a:solidFill>
                  <a:srgbClr val="333333"/>
                </a:solidFill>
                <a:ea typeface="Times New Roman" panose="02020603050405020304" pitchFamily="18" charset="0"/>
                <a:cs typeface="Times New Roman" panose="02020603050405020304" pitchFamily="18" charset="0"/>
              </a:rPr>
              <a:t> value by one (</a:t>
            </a:r>
            <a:r>
              <a:rPr lang="en-IN" sz="2200" b="1" dirty="0">
                <a:solidFill>
                  <a:srgbClr val="333333"/>
                </a:solidFill>
                <a:ea typeface="Times New Roman" panose="02020603050405020304" pitchFamily="18" charset="0"/>
                <a:cs typeface="Times New Roman" panose="02020603050405020304" pitchFamily="18" charset="0"/>
              </a:rPr>
              <a:t>top++</a:t>
            </a:r>
            <a:r>
              <a:rPr lang="en-IN" sz="2200" dirty="0">
                <a:solidFill>
                  <a:srgbClr val="333333"/>
                </a:solidFill>
                <a:ea typeface="Times New Roman" panose="02020603050405020304" pitchFamily="18" charset="0"/>
                <a:cs typeface="Times New Roman" panose="02020603050405020304" pitchFamily="18" charset="0"/>
              </a:rPr>
              <a:t>) and set stack[top] to value (</a:t>
            </a:r>
            <a:r>
              <a:rPr lang="en-IN" sz="2200" b="1" dirty="0">
                <a:solidFill>
                  <a:srgbClr val="333333"/>
                </a:solidFill>
                <a:ea typeface="Times New Roman" panose="02020603050405020304" pitchFamily="18" charset="0"/>
                <a:cs typeface="Times New Roman" panose="02020603050405020304" pitchFamily="18" charset="0"/>
              </a:rPr>
              <a:t>stack[top] = value</a:t>
            </a:r>
            <a:r>
              <a:rPr lang="en-IN" sz="2200" dirty="0">
                <a:solidFill>
                  <a:srgbClr val="333333"/>
                </a:solidFill>
                <a:ea typeface="Times New Roman" panose="02020603050405020304" pitchFamily="18" charset="0"/>
                <a:cs typeface="Times New Roman" panose="02020603050405020304" pitchFamily="18" charset="0"/>
              </a:rPr>
              <a:t>).</a:t>
            </a:r>
            <a:endParaRPr lang="en-IN" sz="2200" dirty="0">
              <a:solidFill>
                <a:srgbClr val="333333"/>
              </a:solidFill>
              <a:effectLst/>
              <a:ea typeface="Calibri" panose="020F0502020204030204" pitchFamily="34" charset="0"/>
              <a:cs typeface="Times New Roman" panose="02020603050405020304" pitchFamily="18" charset="0"/>
            </a:endParaRPr>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684736A-64E6-490B-966B-1C389AC156E1}"/>
              </a:ext>
            </a:extLst>
          </p:cNvPr>
          <p:cNvSpPr>
            <a:spLocks noGrp="1"/>
          </p:cNvSpPr>
          <p:nvPr>
            <p:ph type="dt" sz="half" idx="10"/>
          </p:nvPr>
        </p:nvSpPr>
        <p:spPr/>
        <p:txBody>
          <a:bodyPr/>
          <a:lstStyle/>
          <a:p>
            <a:fld id="{BE0AADBC-38CB-4DDC-8800-3FD72285CFC9}" type="datetime1">
              <a:rPr lang="en-US" smtClean="0"/>
              <a:pPr/>
              <a:t>11/3/2022</a:t>
            </a:fld>
            <a:endParaRPr lang="en-US"/>
          </a:p>
        </p:txBody>
      </p:sp>
      <p:sp>
        <p:nvSpPr>
          <p:cNvPr id="5" name="Slide Number Placeholder 4">
            <a:extLst>
              <a:ext uri="{FF2B5EF4-FFF2-40B4-BE49-F238E27FC236}">
                <a16:creationId xmlns:a16="http://schemas.microsoft.com/office/drawing/2014/main" xmlns="" id="{6CECE367-CFCD-45CD-92F4-1CB20E5F1AB3}"/>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6" name="Title 1">
            <a:extLst>
              <a:ext uri="{FF2B5EF4-FFF2-40B4-BE49-F238E27FC236}">
                <a16:creationId xmlns:a16="http://schemas.microsoft.com/office/drawing/2014/main" xmlns="" id="{2C8D021E-1F07-45EE-95F1-E6F258B5C64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FD74656B-7DC9-484A-BE64-99AEECB95F5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a:extLst>
              <a:ext uri="{FF2B5EF4-FFF2-40B4-BE49-F238E27FC236}">
                <a16:creationId xmlns:a16="http://schemas.microsoft.com/office/drawing/2014/main" xmlns="" id="{26550448-E017-46D7-A8E6-A4520B952F07}"/>
              </a:ext>
            </a:extLst>
          </p:cNvPr>
          <p:cNvSpPr/>
          <p:nvPr/>
        </p:nvSpPr>
        <p:spPr>
          <a:xfrm>
            <a:off x="457200" y="1006475"/>
            <a:ext cx="8534400" cy="4964821"/>
          </a:xfrm>
          <a:prstGeom prst="rect">
            <a:avLst/>
          </a:prstGeom>
        </p:spPr>
        <p:txBody>
          <a:bodyPr wrap="square">
            <a:spAutoFit/>
          </a:bodyPr>
          <a:lstStyle/>
          <a:p>
            <a:pPr algn="just">
              <a:lnSpc>
                <a:spcPct val="107000"/>
              </a:lnSpc>
              <a:spcBef>
                <a:spcPts val="1500"/>
              </a:spcBef>
              <a:spcAft>
                <a:spcPts val="750"/>
              </a:spcAft>
            </a:pPr>
            <a:r>
              <a:rPr lang="en-IN" sz="2800" b="1" dirty="0">
                <a:ea typeface="Times New Roman" panose="02020603050405020304" pitchFamily="18" charset="0"/>
                <a:cs typeface="Times New Roman" panose="02020603050405020304" pitchFamily="18" charset="0"/>
              </a:rPr>
              <a:t>pop() - Delete a value from the Stack using array</a:t>
            </a:r>
          </a:p>
          <a:p>
            <a:pPr algn="just">
              <a:lnSpc>
                <a:spcPts val="2400"/>
              </a:lnSpc>
              <a:spcAft>
                <a:spcPts val="750"/>
              </a:spcAft>
            </a:pPr>
            <a:r>
              <a:rPr lang="en-IN" sz="2200" dirty="0">
                <a:ea typeface="Times New Roman" panose="02020603050405020304" pitchFamily="18" charset="0"/>
                <a:cs typeface="Times New Roman" panose="02020603050405020304" pitchFamily="18" charset="0"/>
              </a:rPr>
              <a:t>In a stack, pop() is a function used to delete an element from the stack. In a stack, the element is always deleted from </a:t>
            </a:r>
            <a:r>
              <a:rPr lang="en-IN" sz="2200" b="1" dirty="0">
                <a:ea typeface="Times New Roman" panose="02020603050405020304" pitchFamily="18" charset="0"/>
                <a:cs typeface="Times New Roman" panose="02020603050405020304" pitchFamily="18" charset="0"/>
              </a:rPr>
              <a:t>top</a:t>
            </a:r>
            <a:r>
              <a:rPr lang="en-IN" sz="2200" dirty="0">
                <a:ea typeface="Times New Roman" panose="02020603050405020304" pitchFamily="18" charset="0"/>
                <a:cs typeface="Times New Roman" panose="02020603050405020304" pitchFamily="18" charset="0"/>
              </a:rPr>
              <a:t> position. Pop function does not take any value as parameter. We can use the following steps to pop an element from the stack...</a:t>
            </a:r>
          </a:p>
          <a:p>
            <a:pPr algn="just">
              <a:lnSpc>
                <a:spcPts val="2400"/>
              </a:lnSpc>
              <a:spcAft>
                <a:spcPts val="750"/>
              </a:spcAft>
            </a:pPr>
            <a:endParaRPr lang="en-IN" sz="2200" dirty="0">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1 - </a:t>
            </a:r>
            <a:r>
              <a:rPr lang="en-IN" sz="2200" dirty="0">
                <a:ea typeface="Times New Roman" panose="02020603050405020304" pitchFamily="18" charset="0"/>
                <a:cs typeface="Times New Roman" panose="02020603050405020304" pitchFamily="18" charset="0"/>
              </a:rPr>
              <a:t>Check whether </a:t>
            </a:r>
            <a:r>
              <a:rPr lang="en-IN" sz="2200" b="1" dirty="0">
                <a:ea typeface="Times New Roman" panose="02020603050405020304" pitchFamily="18" charset="0"/>
                <a:cs typeface="Times New Roman" panose="02020603050405020304" pitchFamily="18" charset="0"/>
              </a:rPr>
              <a:t>stack</a:t>
            </a:r>
            <a:r>
              <a:rPr lang="en-IN" sz="2200" dirty="0">
                <a:ea typeface="Times New Roman" panose="02020603050405020304" pitchFamily="18" charset="0"/>
                <a:cs typeface="Times New Roman" panose="02020603050405020304" pitchFamily="18" charset="0"/>
              </a:rPr>
              <a:t> is </a:t>
            </a:r>
            <a:r>
              <a:rPr lang="en-IN" sz="2200" b="1" dirty="0">
                <a:ea typeface="Times New Roman" panose="02020603050405020304" pitchFamily="18" charset="0"/>
                <a:cs typeface="Times New Roman" panose="02020603050405020304" pitchFamily="18" charset="0"/>
              </a:rPr>
              <a:t>EMPTY</a:t>
            </a:r>
            <a:r>
              <a:rPr lang="en-IN" sz="2200" dirty="0">
                <a:ea typeface="Times New Roman" panose="02020603050405020304" pitchFamily="18" charset="0"/>
                <a:cs typeface="Times New Roman" panose="02020603050405020304" pitchFamily="18" charset="0"/>
              </a:rPr>
              <a:t>. (</a:t>
            </a:r>
            <a:r>
              <a:rPr lang="en-IN" sz="2200" b="1" dirty="0">
                <a:ea typeface="Times New Roman" panose="02020603050405020304" pitchFamily="18" charset="0"/>
                <a:cs typeface="Times New Roman" panose="02020603050405020304" pitchFamily="18" charset="0"/>
              </a:rPr>
              <a:t>top == -1</a:t>
            </a:r>
            <a:r>
              <a:rPr lang="en-IN" sz="2200" dirty="0">
                <a:ea typeface="Times New Roman" panose="02020603050405020304" pitchFamily="18" charset="0"/>
                <a:cs typeface="Times New Roman" panose="02020603050405020304" pitchFamily="18" charset="0"/>
              </a:rPr>
              <a:t>)</a:t>
            </a:r>
          </a:p>
          <a:p>
            <a:pPr marL="342900" lvl="0" indent="-342900" algn="just">
              <a:lnSpc>
                <a:spcPts val="2400"/>
              </a:lnSpc>
              <a:spcAft>
                <a:spcPts val="800"/>
              </a:spcAft>
              <a:buSzPts val="1000"/>
              <a:buFont typeface="Symbol" panose="05050102010706020507" pitchFamily="18" charset="2"/>
              <a:buChar char=""/>
              <a:tabLst>
                <a:tab pos="457200" algn="l"/>
              </a:tabLst>
            </a:pPr>
            <a:endParaRPr lang="en-IN" sz="2200" dirty="0">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2 - </a:t>
            </a:r>
            <a:r>
              <a:rPr lang="en-IN" sz="2200" dirty="0">
                <a:ea typeface="Times New Roman" panose="02020603050405020304" pitchFamily="18" charset="0"/>
                <a:cs typeface="Times New Roman" panose="02020603050405020304" pitchFamily="18" charset="0"/>
              </a:rPr>
              <a:t>If it is </a:t>
            </a:r>
            <a:r>
              <a:rPr lang="en-IN" sz="2200" b="1" dirty="0">
                <a:ea typeface="Times New Roman" panose="02020603050405020304" pitchFamily="18" charset="0"/>
                <a:cs typeface="Times New Roman" panose="02020603050405020304" pitchFamily="18" charset="0"/>
              </a:rPr>
              <a:t>EMPTY</a:t>
            </a:r>
            <a:r>
              <a:rPr lang="en-IN" sz="2200" dirty="0">
                <a:ea typeface="Times New Roman" panose="02020603050405020304" pitchFamily="18" charset="0"/>
                <a:cs typeface="Times New Roman" panose="02020603050405020304" pitchFamily="18" charset="0"/>
              </a:rPr>
              <a:t>, then display </a:t>
            </a:r>
            <a:r>
              <a:rPr lang="en-IN" sz="2200" b="1" dirty="0">
                <a:ea typeface="Times New Roman" panose="02020603050405020304" pitchFamily="18" charset="0"/>
                <a:cs typeface="Times New Roman" panose="02020603050405020304" pitchFamily="18" charset="0"/>
              </a:rPr>
              <a:t>"Stack is EMPTY!!! Deletion is not possible!!!"</a:t>
            </a:r>
            <a:r>
              <a:rPr lang="en-IN" sz="2200" dirty="0">
                <a:ea typeface="Times New Roman" panose="02020603050405020304" pitchFamily="18" charset="0"/>
                <a:cs typeface="Times New Roman" panose="02020603050405020304" pitchFamily="18" charset="0"/>
              </a:rPr>
              <a:t> and terminate the function.</a:t>
            </a:r>
          </a:p>
          <a:p>
            <a:pPr marL="342900" lvl="0" indent="-342900" algn="just">
              <a:lnSpc>
                <a:spcPts val="2400"/>
              </a:lnSpc>
              <a:spcAft>
                <a:spcPts val="800"/>
              </a:spcAft>
              <a:buSzPts val="1000"/>
              <a:buFont typeface="Symbol" panose="05050102010706020507" pitchFamily="18" charset="2"/>
              <a:buChar char=""/>
              <a:tabLst>
                <a:tab pos="457200" algn="l"/>
              </a:tabLst>
            </a:pPr>
            <a:endParaRPr lang="en-IN" sz="2200" dirty="0">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3 - </a:t>
            </a:r>
            <a:r>
              <a:rPr lang="en-IN" sz="2200" dirty="0">
                <a:ea typeface="Times New Roman" panose="02020603050405020304" pitchFamily="18" charset="0"/>
                <a:cs typeface="Times New Roman" panose="02020603050405020304" pitchFamily="18" charset="0"/>
              </a:rPr>
              <a:t>If it is </a:t>
            </a:r>
            <a:r>
              <a:rPr lang="en-IN" sz="2200" b="1" dirty="0">
                <a:ea typeface="Times New Roman" panose="02020603050405020304" pitchFamily="18" charset="0"/>
                <a:cs typeface="Times New Roman" panose="02020603050405020304" pitchFamily="18" charset="0"/>
              </a:rPr>
              <a:t>NOT EMPTY</a:t>
            </a:r>
            <a:r>
              <a:rPr lang="en-IN" sz="2200" dirty="0">
                <a:ea typeface="Times New Roman" panose="02020603050405020304" pitchFamily="18" charset="0"/>
                <a:cs typeface="Times New Roman" panose="02020603050405020304" pitchFamily="18" charset="0"/>
              </a:rPr>
              <a:t>, then delete </a:t>
            </a:r>
            <a:r>
              <a:rPr lang="en-IN" sz="2200" b="1" dirty="0">
                <a:ea typeface="Times New Roman" panose="02020603050405020304" pitchFamily="18" charset="0"/>
                <a:cs typeface="Times New Roman" panose="02020603050405020304" pitchFamily="18" charset="0"/>
              </a:rPr>
              <a:t>stack[top]</a:t>
            </a:r>
            <a:r>
              <a:rPr lang="en-IN" sz="2200" dirty="0">
                <a:ea typeface="Times New Roman" panose="02020603050405020304" pitchFamily="18" charset="0"/>
                <a:cs typeface="Times New Roman" panose="02020603050405020304" pitchFamily="18" charset="0"/>
              </a:rPr>
              <a:t> and decrement </a:t>
            </a:r>
            <a:r>
              <a:rPr lang="en-IN" sz="2200" b="1" dirty="0">
                <a:ea typeface="Times New Roman" panose="02020603050405020304" pitchFamily="18" charset="0"/>
                <a:cs typeface="Times New Roman" panose="02020603050405020304" pitchFamily="18" charset="0"/>
              </a:rPr>
              <a:t>top</a:t>
            </a:r>
            <a:r>
              <a:rPr lang="en-IN" sz="2200" dirty="0">
                <a:ea typeface="Times New Roman" panose="02020603050405020304" pitchFamily="18" charset="0"/>
                <a:cs typeface="Times New Roman" panose="02020603050405020304" pitchFamily="18" charset="0"/>
              </a:rPr>
              <a:t> value by one (</a:t>
            </a:r>
            <a:r>
              <a:rPr lang="en-IN" sz="2200" b="1" dirty="0">
                <a:ea typeface="Times New Roman" panose="02020603050405020304" pitchFamily="18" charset="0"/>
                <a:cs typeface="Times New Roman" panose="02020603050405020304" pitchFamily="18" charset="0"/>
              </a:rPr>
              <a:t>top--</a:t>
            </a:r>
            <a:r>
              <a:rPr lang="en-IN" sz="2200" dirty="0">
                <a:ea typeface="Times New Roman" panose="02020603050405020304" pitchFamily="18" charset="0"/>
                <a:cs typeface="Times New Roman" panose="02020603050405020304" pitchFamily="18" charset="0"/>
              </a:rPr>
              <a:t>).</a:t>
            </a:r>
            <a:endParaRPr lang="en-IN" sz="2200" dirty="0">
              <a:effectLst/>
              <a:ea typeface="Calibri" panose="020F0502020204030204" pitchFamily="34" charset="0"/>
              <a:cs typeface="Times New Roman" panose="02020603050405020304" pitchFamily="18" charset="0"/>
            </a:endParaRPr>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6A506D7D-A69C-42A9-80A7-9A94D14FEE25}"/>
              </a:ext>
            </a:extLst>
          </p:cNvPr>
          <p:cNvSpPr>
            <a:spLocks noGrp="1"/>
          </p:cNvSpPr>
          <p:nvPr>
            <p:ph type="dt" sz="half" idx="6"/>
          </p:nvPr>
        </p:nvSpPr>
        <p:spPr/>
        <p:txBody>
          <a:bodyPr/>
          <a:lstStyle/>
          <a:p>
            <a:fld id="{742E6976-6B4A-4785-AA60-5C845C8D5838}" type="datetime1">
              <a:rPr lang="en-US" smtClean="0"/>
              <a:pPr/>
              <a:t>11/3/2022</a:t>
            </a:fld>
            <a:endParaRPr lang="en-US"/>
          </a:p>
        </p:txBody>
      </p:sp>
      <p:sp>
        <p:nvSpPr>
          <p:cNvPr id="5" name="Slide Number Placeholder 4">
            <a:extLst>
              <a:ext uri="{FF2B5EF4-FFF2-40B4-BE49-F238E27FC236}">
                <a16:creationId xmlns:a16="http://schemas.microsoft.com/office/drawing/2014/main" xmlns="" id="{E23201C6-73E8-4C9B-84FF-86EE679A1BB2}"/>
              </a:ext>
            </a:extLst>
          </p:cNvPr>
          <p:cNvSpPr>
            <a:spLocks noGrp="1"/>
          </p:cNvSpPr>
          <p:nvPr>
            <p:ph type="sldNum" sz="quarter" idx="7"/>
          </p:nvPr>
        </p:nvSpPr>
        <p:spPr/>
        <p:txBody>
          <a:bodyPr/>
          <a:lstStyle/>
          <a:p>
            <a:fld id="{B6F15528-21DE-4FAA-801E-634DDDAF4B2B}" type="slidenum">
              <a:rPr lang="en-IN" smtClean="0"/>
              <a:pPr/>
              <a:t>33</a:t>
            </a:fld>
            <a:endParaRPr lang="en-IN"/>
          </a:p>
        </p:txBody>
      </p:sp>
      <p:sp>
        <p:nvSpPr>
          <p:cNvPr id="6" name="Title 1">
            <a:extLst>
              <a:ext uri="{FF2B5EF4-FFF2-40B4-BE49-F238E27FC236}">
                <a16:creationId xmlns:a16="http://schemas.microsoft.com/office/drawing/2014/main" xmlns="" id="{DB8378B3-3993-486F-BFA6-A8AA748507C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7FA3ACAA-BB6A-42C6-9E5A-EAA30C2A43E6}"/>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a:extLst>
              <a:ext uri="{FF2B5EF4-FFF2-40B4-BE49-F238E27FC236}">
                <a16:creationId xmlns:a16="http://schemas.microsoft.com/office/drawing/2014/main" xmlns="" id="{D1EA47DF-D57B-4A57-9B28-FD693359C34F}"/>
              </a:ext>
            </a:extLst>
          </p:cNvPr>
          <p:cNvSpPr/>
          <p:nvPr/>
        </p:nvSpPr>
        <p:spPr>
          <a:xfrm>
            <a:off x="152400" y="1219200"/>
            <a:ext cx="8839200" cy="4862228"/>
          </a:xfrm>
          <a:prstGeom prst="rect">
            <a:avLst/>
          </a:prstGeom>
        </p:spPr>
        <p:txBody>
          <a:bodyPr wrap="square">
            <a:spAutoFit/>
          </a:bodyPr>
          <a:lstStyle/>
          <a:p>
            <a:pPr algn="just">
              <a:lnSpc>
                <a:spcPct val="107000"/>
              </a:lnSpc>
              <a:spcBef>
                <a:spcPts val="750"/>
              </a:spcBef>
              <a:spcAft>
                <a:spcPts val="750"/>
              </a:spcAft>
            </a:pPr>
            <a:r>
              <a:rPr lang="en-IN" sz="2800" b="1" dirty="0">
                <a:ea typeface="Times New Roman" panose="02020603050405020304" pitchFamily="18" charset="0"/>
                <a:cs typeface="Times New Roman" panose="02020603050405020304" pitchFamily="18" charset="0"/>
              </a:rPr>
              <a:t>display() - Displays the elements of a Stack using array</a:t>
            </a:r>
          </a:p>
          <a:p>
            <a:pPr algn="just">
              <a:lnSpc>
                <a:spcPts val="2400"/>
              </a:lnSpc>
              <a:spcAft>
                <a:spcPts val="750"/>
              </a:spcAft>
            </a:pPr>
            <a:r>
              <a:rPr lang="en-IN" sz="2200" dirty="0">
                <a:ea typeface="Times New Roman" panose="02020603050405020304" pitchFamily="18" charset="0"/>
                <a:cs typeface="Times New Roman" panose="02020603050405020304" pitchFamily="18" charset="0"/>
              </a:rPr>
              <a:t>We can use the following steps to display the elements of a stack...</a:t>
            </a:r>
          </a:p>
          <a:p>
            <a:pPr algn="just">
              <a:lnSpc>
                <a:spcPts val="2400"/>
              </a:lnSpc>
              <a:spcAft>
                <a:spcPts val="750"/>
              </a:spcAft>
            </a:pPr>
            <a:endParaRPr lang="en-IN" sz="2200" dirty="0">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1 - </a:t>
            </a:r>
            <a:r>
              <a:rPr lang="en-IN" sz="2200" dirty="0">
                <a:ea typeface="Times New Roman" panose="02020603050405020304" pitchFamily="18" charset="0"/>
                <a:cs typeface="Times New Roman" panose="02020603050405020304" pitchFamily="18" charset="0"/>
              </a:rPr>
              <a:t>Check whether </a:t>
            </a:r>
            <a:r>
              <a:rPr lang="en-IN" sz="2200" b="1" dirty="0">
                <a:ea typeface="Times New Roman" panose="02020603050405020304" pitchFamily="18" charset="0"/>
                <a:cs typeface="Times New Roman" panose="02020603050405020304" pitchFamily="18" charset="0"/>
              </a:rPr>
              <a:t>stack</a:t>
            </a:r>
            <a:r>
              <a:rPr lang="en-IN" sz="2200" dirty="0">
                <a:ea typeface="Times New Roman" panose="02020603050405020304" pitchFamily="18" charset="0"/>
                <a:cs typeface="Times New Roman" panose="02020603050405020304" pitchFamily="18" charset="0"/>
              </a:rPr>
              <a:t> is </a:t>
            </a:r>
            <a:r>
              <a:rPr lang="en-IN" sz="2200" b="1" dirty="0">
                <a:ea typeface="Times New Roman" panose="02020603050405020304" pitchFamily="18" charset="0"/>
                <a:cs typeface="Times New Roman" panose="02020603050405020304" pitchFamily="18" charset="0"/>
              </a:rPr>
              <a:t>EMPTY</a:t>
            </a:r>
            <a:r>
              <a:rPr lang="en-IN" sz="2200" dirty="0">
                <a:ea typeface="Times New Roman" panose="02020603050405020304" pitchFamily="18" charset="0"/>
                <a:cs typeface="Times New Roman" panose="02020603050405020304" pitchFamily="18" charset="0"/>
              </a:rPr>
              <a:t>. (</a:t>
            </a:r>
            <a:r>
              <a:rPr lang="en-IN" sz="2200" b="1" dirty="0">
                <a:ea typeface="Times New Roman" panose="02020603050405020304" pitchFamily="18" charset="0"/>
                <a:cs typeface="Times New Roman" panose="02020603050405020304" pitchFamily="18" charset="0"/>
              </a:rPr>
              <a:t>top == -1</a:t>
            </a:r>
            <a:r>
              <a:rPr lang="en-IN" sz="2200" dirty="0">
                <a:ea typeface="Times New Roman" panose="02020603050405020304" pitchFamily="18" charset="0"/>
                <a:cs typeface="Times New Roman" panose="02020603050405020304" pitchFamily="18" charset="0"/>
              </a:rPr>
              <a:t>)</a:t>
            </a:r>
          </a:p>
          <a:p>
            <a:pPr marL="342900" lvl="0" indent="-342900" algn="just">
              <a:lnSpc>
                <a:spcPts val="2400"/>
              </a:lnSpc>
              <a:spcAft>
                <a:spcPts val="800"/>
              </a:spcAft>
              <a:buSzPts val="1000"/>
              <a:buFont typeface="Symbol" panose="05050102010706020507" pitchFamily="18" charset="2"/>
              <a:buChar char=""/>
              <a:tabLst>
                <a:tab pos="457200" algn="l"/>
              </a:tabLst>
            </a:pPr>
            <a:endParaRPr lang="en-IN" sz="2200" dirty="0">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2 - </a:t>
            </a:r>
            <a:r>
              <a:rPr lang="en-IN" sz="2200" dirty="0">
                <a:ea typeface="Times New Roman" panose="02020603050405020304" pitchFamily="18" charset="0"/>
                <a:cs typeface="Times New Roman" panose="02020603050405020304" pitchFamily="18" charset="0"/>
              </a:rPr>
              <a:t>If it is </a:t>
            </a:r>
            <a:r>
              <a:rPr lang="en-IN" sz="2200" b="1" dirty="0">
                <a:ea typeface="Times New Roman" panose="02020603050405020304" pitchFamily="18" charset="0"/>
                <a:cs typeface="Times New Roman" panose="02020603050405020304" pitchFamily="18" charset="0"/>
              </a:rPr>
              <a:t>EMPTY</a:t>
            </a:r>
            <a:r>
              <a:rPr lang="en-IN" sz="2200" dirty="0">
                <a:ea typeface="Times New Roman" panose="02020603050405020304" pitchFamily="18" charset="0"/>
                <a:cs typeface="Times New Roman" panose="02020603050405020304" pitchFamily="18" charset="0"/>
              </a:rPr>
              <a:t>, then display </a:t>
            </a:r>
            <a:r>
              <a:rPr lang="en-IN" sz="2200" b="1" dirty="0">
                <a:ea typeface="Times New Roman" panose="02020603050405020304" pitchFamily="18" charset="0"/>
                <a:cs typeface="Times New Roman" panose="02020603050405020304" pitchFamily="18" charset="0"/>
              </a:rPr>
              <a:t>"Stack is EMPTY!!!"</a:t>
            </a:r>
            <a:r>
              <a:rPr lang="en-IN" sz="2200" dirty="0">
                <a:ea typeface="Times New Roman" panose="02020603050405020304" pitchFamily="18" charset="0"/>
                <a:cs typeface="Times New Roman" panose="02020603050405020304" pitchFamily="18" charset="0"/>
              </a:rPr>
              <a:t> and terminate the function.</a:t>
            </a:r>
          </a:p>
          <a:p>
            <a:pPr marL="342900" lvl="0" indent="-342900" algn="just">
              <a:lnSpc>
                <a:spcPts val="2400"/>
              </a:lnSpc>
              <a:spcAft>
                <a:spcPts val="800"/>
              </a:spcAft>
              <a:buSzPts val="1000"/>
              <a:buFont typeface="Symbol" panose="05050102010706020507" pitchFamily="18" charset="2"/>
              <a:buChar char=""/>
              <a:tabLst>
                <a:tab pos="457200" algn="l"/>
              </a:tabLst>
            </a:pPr>
            <a:endParaRPr lang="en-IN" sz="2200" dirty="0">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3 - </a:t>
            </a:r>
            <a:r>
              <a:rPr lang="en-IN" sz="2200" dirty="0">
                <a:ea typeface="Times New Roman" panose="02020603050405020304" pitchFamily="18" charset="0"/>
                <a:cs typeface="Times New Roman" panose="02020603050405020304" pitchFamily="18" charset="0"/>
              </a:rPr>
              <a:t>If it is </a:t>
            </a:r>
            <a:r>
              <a:rPr lang="en-IN" sz="2200" b="1" dirty="0">
                <a:ea typeface="Times New Roman" panose="02020603050405020304" pitchFamily="18" charset="0"/>
                <a:cs typeface="Times New Roman" panose="02020603050405020304" pitchFamily="18" charset="0"/>
              </a:rPr>
              <a:t>NOT EMPTY</a:t>
            </a:r>
            <a:r>
              <a:rPr lang="en-IN" sz="2200" dirty="0">
                <a:ea typeface="Times New Roman" panose="02020603050405020304" pitchFamily="18" charset="0"/>
                <a:cs typeface="Times New Roman" panose="02020603050405020304" pitchFamily="18" charset="0"/>
              </a:rPr>
              <a:t>, then define a variable '</a:t>
            </a:r>
            <a:r>
              <a:rPr lang="en-IN" sz="2200" b="1" dirty="0" err="1">
                <a:ea typeface="Times New Roman" panose="02020603050405020304" pitchFamily="18" charset="0"/>
                <a:cs typeface="Times New Roman" panose="02020603050405020304" pitchFamily="18" charset="0"/>
              </a:rPr>
              <a:t>i</a:t>
            </a:r>
            <a:r>
              <a:rPr lang="en-IN" sz="2200" dirty="0">
                <a:ea typeface="Times New Roman" panose="02020603050405020304" pitchFamily="18" charset="0"/>
                <a:cs typeface="Times New Roman" panose="02020603050405020304" pitchFamily="18" charset="0"/>
              </a:rPr>
              <a:t>' and initialize with top. Display </a:t>
            </a:r>
            <a:r>
              <a:rPr lang="en-IN" sz="2200" b="1" dirty="0">
                <a:ea typeface="Times New Roman" panose="02020603050405020304" pitchFamily="18" charset="0"/>
                <a:cs typeface="Times New Roman" panose="02020603050405020304" pitchFamily="18" charset="0"/>
              </a:rPr>
              <a:t>stack[</a:t>
            </a:r>
            <a:r>
              <a:rPr lang="en-IN" sz="2200" b="1" dirty="0" err="1">
                <a:ea typeface="Times New Roman" panose="02020603050405020304" pitchFamily="18" charset="0"/>
                <a:cs typeface="Times New Roman" panose="02020603050405020304" pitchFamily="18" charset="0"/>
              </a:rPr>
              <a:t>i</a:t>
            </a:r>
            <a:r>
              <a:rPr lang="en-IN" sz="2200" b="1" dirty="0">
                <a:ea typeface="Times New Roman" panose="02020603050405020304" pitchFamily="18" charset="0"/>
                <a:cs typeface="Times New Roman" panose="02020603050405020304" pitchFamily="18" charset="0"/>
              </a:rPr>
              <a:t>]</a:t>
            </a:r>
            <a:r>
              <a:rPr lang="en-IN" sz="2200" dirty="0">
                <a:ea typeface="Times New Roman" panose="02020603050405020304" pitchFamily="18" charset="0"/>
                <a:cs typeface="Times New Roman" panose="02020603050405020304" pitchFamily="18" charset="0"/>
              </a:rPr>
              <a:t> value and decrement </a:t>
            </a:r>
            <a:r>
              <a:rPr lang="en-IN" sz="2200" b="1" dirty="0" err="1">
                <a:ea typeface="Times New Roman" panose="02020603050405020304" pitchFamily="18" charset="0"/>
                <a:cs typeface="Times New Roman" panose="02020603050405020304" pitchFamily="18" charset="0"/>
              </a:rPr>
              <a:t>i</a:t>
            </a:r>
            <a:r>
              <a:rPr lang="en-IN" sz="2200" dirty="0">
                <a:ea typeface="Times New Roman" panose="02020603050405020304" pitchFamily="18" charset="0"/>
                <a:cs typeface="Times New Roman" panose="02020603050405020304" pitchFamily="18" charset="0"/>
              </a:rPr>
              <a:t> value by one (</a:t>
            </a:r>
            <a:r>
              <a:rPr lang="en-IN" sz="2200" b="1" dirty="0" err="1">
                <a:ea typeface="Times New Roman" panose="02020603050405020304" pitchFamily="18" charset="0"/>
                <a:cs typeface="Times New Roman" panose="02020603050405020304" pitchFamily="18" charset="0"/>
              </a:rPr>
              <a:t>i</a:t>
            </a:r>
            <a:r>
              <a:rPr lang="en-IN" sz="2200" b="1" dirty="0">
                <a:ea typeface="Times New Roman" panose="02020603050405020304" pitchFamily="18" charset="0"/>
                <a:cs typeface="Times New Roman" panose="02020603050405020304" pitchFamily="18" charset="0"/>
              </a:rPr>
              <a:t>--</a:t>
            </a:r>
            <a:r>
              <a:rPr lang="en-IN" sz="2200" dirty="0">
                <a:ea typeface="Times New Roman" panose="02020603050405020304" pitchFamily="18" charset="0"/>
                <a:cs typeface="Times New Roman" panose="02020603050405020304" pitchFamily="18" charset="0"/>
              </a:rPr>
              <a:t>).</a:t>
            </a:r>
          </a:p>
          <a:p>
            <a:pPr marL="342900" lvl="0" indent="-342900" algn="just">
              <a:lnSpc>
                <a:spcPts val="2400"/>
              </a:lnSpc>
              <a:spcAft>
                <a:spcPts val="800"/>
              </a:spcAft>
              <a:buSzPts val="1000"/>
              <a:buFont typeface="Symbol" panose="05050102010706020507" pitchFamily="18" charset="2"/>
              <a:buChar char=""/>
              <a:tabLst>
                <a:tab pos="457200" algn="l"/>
              </a:tabLst>
            </a:pPr>
            <a:endParaRPr lang="en-IN" sz="2200" dirty="0">
              <a:ea typeface="Calibri" panose="020F0502020204030204" pitchFamily="34" charset="0"/>
              <a:cs typeface="Times New Roman" panose="02020603050405020304" pitchFamily="18" charset="0"/>
            </a:endParaRPr>
          </a:p>
          <a:p>
            <a:pPr marL="342900" lvl="0" indent="-342900" algn="just">
              <a:lnSpc>
                <a:spcPts val="2400"/>
              </a:lnSpc>
              <a:spcAft>
                <a:spcPts val="800"/>
              </a:spcAft>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3 - </a:t>
            </a:r>
            <a:r>
              <a:rPr lang="en-IN" sz="2200" dirty="0">
                <a:ea typeface="Times New Roman" panose="02020603050405020304" pitchFamily="18" charset="0"/>
                <a:cs typeface="Times New Roman" panose="02020603050405020304" pitchFamily="18" charset="0"/>
              </a:rPr>
              <a:t>Repeat above step until </a:t>
            </a:r>
            <a:r>
              <a:rPr lang="en-IN" sz="2200" b="1" dirty="0" err="1">
                <a:ea typeface="Times New Roman" panose="02020603050405020304" pitchFamily="18" charset="0"/>
                <a:cs typeface="Times New Roman" panose="02020603050405020304" pitchFamily="18" charset="0"/>
              </a:rPr>
              <a:t>i</a:t>
            </a:r>
            <a:r>
              <a:rPr lang="en-IN" sz="2200" dirty="0">
                <a:ea typeface="Times New Roman" panose="02020603050405020304" pitchFamily="18" charset="0"/>
                <a:cs typeface="Times New Roman" panose="02020603050405020304" pitchFamily="18" charset="0"/>
              </a:rPr>
              <a:t> value becomes '0'.</a:t>
            </a:r>
            <a:endParaRPr lang="en-IN" sz="2200" dirty="0">
              <a:effectLst/>
              <a:ea typeface="Calibri" panose="020F0502020204030204" pitchFamily="34" charset="0"/>
              <a:cs typeface="Times New Roman" panose="02020603050405020304" pitchFamily="18" charset="0"/>
            </a:endParaRPr>
          </a:p>
        </p:txBody>
      </p:sp>
      <p:sp>
        <p:nvSpPr>
          <p:cNvPr id="9" name="Footer Placeholder 8"/>
          <p:cNvSpPr>
            <a:spLocks noGrp="1"/>
          </p:cNvSpPr>
          <p:nvPr>
            <p:ph type="ftr" sz="quarter" idx="5"/>
          </p:nvPr>
        </p:nvSpPr>
        <p:spPr/>
        <p:txBody>
          <a:bodyPr/>
          <a:lstStyle/>
          <a:p>
            <a:r>
              <a:rPr lang="en-IN" smtClean="0"/>
              <a:t>Dr. Ritesh Rastogi, AMICSE 0301/ACSE0301-DS,          Unit -2</a:t>
            </a:r>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282D67B-3F9A-29AD-BBA8-95C2F49AE630}"/>
              </a:ext>
            </a:extLst>
          </p:cNvPr>
          <p:cNvSpPr>
            <a:spLocks noGrp="1"/>
          </p:cNvSpPr>
          <p:nvPr>
            <p:ph idx="1"/>
          </p:nvPr>
        </p:nvSpPr>
        <p:spPr>
          <a:xfrm>
            <a:off x="457200" y="817164"/>
            <a:ext cx="8229600" cy="5670550"/>
          </a:xfrm>
        </p:spPr>
        <p:txBody>
          <a:bodyPr>
            <a:normAutofit fontScale="25000" lnSpcReduction="20000"/>
          </a:bodyPr>
          <a:lstStyle/>
          <a:p>
            <a:pPr marL="0" indent="0">
              <a:buNone/>
            </a:pPr>
            <a:endParaRPr lang="en-US" sz="6200" dirty="0"/>
          </a:p>
          <a:p>
            <a:pPr marL="0" indent="0">
              <a:buNone/>
            </a:pPr>
            <a:r>
              <a:rPr lang="en-US" sz="6200"/>
              <a:t>stack = []</a:t>
            </a:r>
            <a:endParaRPr lang="en-US" sz="6200" dirty="0"/>
          </a:p>
          <a:p>
            <a:pPr marL="0" indent="0">
              <a:buNone/>
            </a:pPr>
            <a:r>
              <a:rPr lang="en-US" sz="6200" dirty="0" err="1"/>
              <a:t>stack.append</a:t>
            </a:r>
            <a:r>
              <a:rPr lang="en-US" sz="6200" dirty="0"/>
              <a:t>('a')</a:t>
            </a:r>
          </a:p>
          <a:p>
            <a:pPr marL="0" indent="0">
              <a:buNone/>
            </a:pPr>
            <a:r>
              <a:rPr lang="en-US" sz="6200" dirty="0" err="1"/>
              <a:t>stack.append</a:t>
            </a:r>
            <a:r>
              <a:rPr lang="en-US" sz="6200" dirty="0"/>
              <a:t>('b')</a:t>
            </a:r>
          </a:p>
          <a:p>
            <a:pPr marL="0" indent="0">
              <a:buNone/>
            </a:pPr>
            <a:r>
              <a:rPr lang="en-US" sz="6200" dirty="0" err="1"/>
              <a:t>stack.append</a:t>
            </a:r>
            <a:r>
              <a:rPr lang="en-US" sz="6200" dirty="0"/>
              <a:t>('c')</a:t>
            </a:r>
          </a:p>
          <a:p>
            <a:pPr marL="0" indent="0">
              <a:buNone/>
            </a:pPr>
            <a:endParaRPr lang="en-US" sz="6200" dirty="0"/>
          </a:p>
          <a:p>
            <a:pPr marL="0" indent="0">
              <a:buNone/>
            </a:pPr>
            <a:r>
              <a:rPr lang="en-US" sz="6200" dirty="0"/>
              <a:t>print('Initial stack')</a:t>
            </a:r>
          </a:p>
          <a:p>
            <a:pPr marL="0" indent="0">
              <a:buNone/>
            </a:pPr>
            <a:r>
              <a:rPr lang="en-US" sz="6200" dirty="0"/>
              <a:t>print(stack)</a:t>
            </a:r>
          </a:p>
          <a:p>
            <a:pPr marL="0" indent="0">
              <a:buNone/>
            </a:pPr>
            <a:endParaRPr lang="en-US" sz="6200" dirty="0"/>
          </a:p>
          <a:p>
            <a:pPr marL="0" indent="0">
              <a:buNone/>
            </a:pPr>
            <a:r>
              <a:rPr lang="en-US" sz="6200" dirty="0"/>
              <a:t># pop() function to pop element from stack in LIFO order</a:t>
            </a:r>
          </a:p>
          <a:p>
            <a:pPr marL="0" indent="0">
              <a:buNone/>
            </a:pPr>
            <a:endParaRPr lang="en-US" sz="6200" dirty="0"/>
          </a:p>
          <a:p>
            <a:pPr marL="0" indent="0">
              <a:buNone/>
            </a:pPr>
            <a:r>
              <a:rPr lang="en-US" sz="6200" dirty="0"/>
              <a:t>print('\</a:t>
            </a:r>
            <a:r>
              <a:rPr lang="en-US" sz="6200" dirty="0" err="1"/>
              <a:t>nElements</a:t>
            </a:r>
            <a:r>
              <a:rPr lang="en-US" sz="6200" dirty="0"/>
              <a:t> popped from stack:')</a:t>
            </a:r>
          </a:p>
          <a:p>
            <a:pPr marL="0" indent="0">
              <a:buNone/>
            </a:pPr>
            <a:r>
              <a:rPr lang="en-US" sz="6200" dirty="0"/>
              <a:t>print(</a:t>
            </a:r>
            <a:r>
              <a:rPr lang="en-US" sz="6200" dirty="0" err="1"/>
              <a:t>stack.pop</a:t>
            </a:r>
            <a:r>
              <a:rPr lang="en-US" sz="6200" dirty="0"/>
              <a:t>())</a:t>
            </a:r>
          </a:p>
          <a:p>
            <a:pPr marL="0" indent="0">
              <a:buNone/>
            </a:pPr>
            <a:r>
              <a:rPr lang="en-US" sz="6200" dirty="0"/>
              <a:t>print(</a:t>
            </a:r>
            <a:r>
              <a:rPr lang="en-US" sz="6200" dirty="0" err="1"/>
              <a:t>stack.pop</a:t>
            </a:r>
            <a:r>
              <a:rPr lang="en-US" sz="6200" dirty="0"/>
              <a:t>())</a:t>
            </a:r>
          </a:p>
          <a:p>
            <a:pPr marL="0" indent="0">
              <a:buNone/>
            </a:pPr>
            <a:r>
              <a:rPr lang="en-US" sz="6200" dirty="0"/>
              <a:t>print(</a:t>
            </a:r>
            <a:r>
              <a:rPr lang="en-US" sz="6200" dirty="0" err="1"/>
              <a:t>stack.pop</a:t>
            </a:r>
            <a:r>
              <a:rPr lang="en-US" sz="6200" dirty="0"/>
              <a:t>())</a:t>
            </a:r>
          </a:p>
          <a:p>
            <a:pPr marL="0" indent="0">
              <a:buNone/>
            </a:pPr>
            <a:endParaRPr lang="en-US" sz="6200" dirty="0"/>
          </a:p>
          <a:p>
            <a:pPr marL="0" indent="0">
              <a:buNone/>
            </a:pPr>
            <a:r>
              <a:rPr lang="en-US" sz="6200" dirty="0"/>
              <a:t>print('\</a:t>
            </a:r>
            <a:r>
              <a:rPr lang="en-US" sz="6200" dirty="0" err="1"/>
              <a:t>nStack</a:t>
            </a:r>
            <a:r>
              <a:rPr lang="en-US" sz="6200" dirty="0"/>
              <a:t> after elements are popped:')</a:t>
            </a:r>
          </a:p>
          <a:p>
            <a:pPr marL="0" indent="0">
              <a:buNone/>
            </a:pPr>
            <a:r>
              <a:rPr lang="en-US" sz="6200" dirty="0"/>
              <a:t>print(stack)</a:t>
            </a:r>
          </a:p>
          <a:p>
            <a:pPr marL="0" indent="0">
              <a:buNone/>
            </a:pPr>
            <a:endParaRPr lang="en-US" sz="6200" dirty="0"/>
          </a:p>
          <a:p>
            <a:pPr marL="0" indent="0">
              <a:buNone/>
            </a:pPr>
            <a:r>
              <a:rPr lang="en-US" sz="6200" dirty="0"/>
              <a:t># uncommenting print(</a:t>
            </a:r>
            <a:r>
              <a:rPr lang="en-US" sz="6200" dirty="0" err="1"/>
              <a:t>stack.pop</a:t>
            </a:r>
            <a:r>
              <a:rPr lang="en-US" sz="6200" dirty="0"/>
              <a:t>()) will cause an </a:t>
            </a:r>
            <a:r>
              <a:rPr lang="en-US" sz="6200" dirty="0" err="1"/>
              <a:t>IndexError</a:t>
            </a:r>
            <a:r>
              <a:rPr lang="en-US" sz="6200" dirty="0"/>
              <a:t>  as the stack is now empty</a:t>
            </a:r>
          </a:p>
          <a:p>
            <a:endParaRPr lang="en-US" dirty="0"/>
          </a:p>
        </p:txBody>
      </p:sp>
      <p:sp>
        <p:nvSpPr>
          <p:cNvPr id="4" name="Date Placeholder 3">
            <a:extLst>
              <a:ext uri="{FF2B5EF4-FFF2-40B4-BE49-F238E27FC236}">
                <a16:creationId xmlns:a16="http://schemas.microsoft.com/office/drawing/2014/main" xmlns="" id="{CEAB7A7F-CD7E-6F26-6A28-31243791018D}"/>
              </a:ext>
            </a:extLst>
          </p:cNvPr>
          <p:cNvSpPr>
            <a:spLocks noGrp="1"/>
          </p:cNvSpPr>
          <p:nvPr>
            <p:ph type="dt" sz="half" idx="10"/>
          </p:nvPr>
        </p:nvSpPr>
        <p:spPr/>
        <p:txBody>
          <a:bodyPr/>
          <a:lstStyle/>
          <a:p>
            <a:fld id="{42A4795D-E27A-4F9E-8ACC-E145D454CDDA}" type="datetime1">
              <a:rPr lang="en-US" smtClean="0"/>
              <a:pPr/>
              <a:t>11/3/2022</a:t>
            </a:fld>
            <a:endParaRPr lang="en-US"/>
          </a:p>
        </p:txBody>
      </p:sp>
      <p:sp>
        <p:nvSpPr>
          <p:cNvPr id="6" name="Slide Number Placeholder 5">
            <a:extLst>
              <a:ext uri="{FF2B5EF4-FFF2-40B4-BE49-F238E27FC236}">
                <a16:creationId xmlns:a16="http://schemas.microsoft.com/office/drawing/2014/main" xmlns="" id="{A7B0D875-31B9-38C2-69C5-1AE631B43FB4}"/>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a:extLst>
              <a:ext uri="{FF2B5EF4-FFF2-40B4-BE49-F238E27FC236}">
                <a16:creationId xmlns:a16="http://schemas.microsoft.com/office/drawing/2014/main" xmlns="" id="{9C05959B-DCCB-ACAB-6816-424614AE6D8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1FDB637D-3DF4-FE4F-EA35-742BBD5185A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188823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959797"/>
            <a:ext cx="7462610" cy="442516"/>
          </a:xfrm>
          <a:prstGeom prst="rect">
            <a:avLst/>
          </a:prstGeom>
        </p:spPr>
        <p:txBody>
          <a:bodyPr vert="horz" wrap="square" lIns="0" tIns="11516" rIns="0" bIns="0" rtlCol="0" anchor="ctr">
            <a:spAutoFit/>
          </a:bodyPr>
          <a:lstStyle/>
          <a:p>
            <a:pPr marL="423226">
              <a:spcBef>
                <a:spcPts val="91"/>
              </a:spcBef>
              <a:tabLst>
                <a:tab pos="5010192" algn="l"/>
              </a:tabLst>
            </a:pPr>
            <a:r>
              <a:rPr sz="2800" b="1" spc="-5" dirty="0">
                <a:solidFill>
                  <a:schemeClr val="tx1"/>
                </a:solidFill>
                <a:latin typeface="+mj-lt"/>
              </a:rPr>
              <a:t>Stack Implementation</a:t>
            </a:r>
            <a:r>
              <a:rPr lang="en-US" sz="2800" b="1" spc="-5" dirty="0">
                <a:solidFill>
                  <a:schemeClr val="tx1"/>
                </a:solidFill>
                <a:latin typeface="+mj-lt"/>
              </a:rPr>
              <a:t> </a:t>
            </a:r>
            <a:r>
              <a:rPr sz="2800" b="1" dirty="0">
                <a:solidFill>
                  <a:schemeClr val="tx1"/>
                </a:solidFill>
                <a:latin typeface="+mj-lt"/>
              </a:rPr>
              <a:t>using</a:t>
            </a:r>
            <a:r>
              <a:rPr sz="2800" b="1" spc="-299" dirty="0">
                <a:solidFill>
                  <a:schemeClr val="tx1"/>
                </a:solidFill>
                <a:latin typeface="+mj-lt"/>
              </a:rPr>
              <a:t> </a:t>
            </a:r>
            <a:r>
              <a:rPr lang="en-US" sz="2800" b="1" spc="-5" dirty="0">
                <a:solidFill>
                  <a:schemeClr val="tx1"/>
                </a:solidFill>
                <a:latin typeface="+mj-lt"/>
              </a:rPr>
              <a:t>Link List</a:t>
            </a:r>
            <a:endParaRPr sz="2800" b="1" spc="-5" dirty="0">
              <a:solidFill>
                <a:schemeClr val="tx1"/>
              </a:solidFill>
              <a:latin typeface="+mj-lt"/>
            </a:endParaRPr>
          </a:p>
        </p:txBody>
      </p:sp>
      <p:sp>
        <p:nvSpPr>
          <p:cNvPr id="3" name="Date Placeholder 2">
            <a:extLst>
              <a:ext uri="{FF2B5EF4-FFF2-40B4-BE49-F238E27FC236}">
                <a16:creationId xmlns:a16="http://schemas.microsoft.com/office/drawing/2014/main" xmlns="" id="{518D2140-BB2E-4E5E-B454-2B16125BBF27}"/>
              </a:ext>
            </a:extLst>
          </p:cNvPr>
          <p:cNvSpPr>
            <a:spLocks noGrp="1"/>
          </p:cNvSpPr>
          <p:nvPr>
            <p:ph type="dt" sz="half" idx="6"/>
          </p:nvPr>
        </p:nvSpPr>
        <p:spPr/>
        <p:txBody>
          <a:bodyPr/>
          <a:lstStyle/>
          <a:p>
            <a:fld id="{0FF88E77-C5A8-40BE-BC4C-B313E46904C1}" type="datetime1">
              <a:rPr lang="en-US" smtClean="0"/>
              <a:pPr/>
              <a:t>11/3/2022</a:t>
            </a:fld>
            <a:endParaRPr lang="en-US"/>
          </a:p>
        </p:txBody>
      </p:sp>
      <p:sp>
        <p:nvSpPr>
          <p:cNvPr id="5" name="Slide Number Placeholder 4">
            <a:extLst>
              <a:ext uri="{FF2B5EF4-FFF2-40B4-BE49-F238E27FC236}">
                <a16:creationId xmlns:a16="http://schemas.microsoft.com/office/drawing/2014/main" xmlns="" id="{72FAB21F-DD42-4EEB-A96C-589AC03E2799}"/>
              </a:ext>
            </a:extLst>
          </p:cNvPr>
          <p:cNvSpPr>
            <a:spLocks noGrp="1"/>
          </p:cNvSpPr>
          <p:nvPr>
            <p:ph type="sldNum" sz="quarter" idx="7"/>
          </p:nvPr>
        </p:nvSpPr>
        <p:spPr/>
        <p:txBody>
          <a:bodyPr/>
          <a:lstStyle/>
          <a:p>
            <a:fld id="{B6F15528-21DE-4FAA-801E-634DDDAF4B2B}" type="slidenum">
              <a:rPr lang="en-IN" smtClean="0"/>
              <a:pPr/>
              <a:t>35</a:t>
            </a:fld>
            <a:endParaRPr lang="en-IN"/>
          </a:p>
        </p:txBody>
      </p:sp>
      <p:sp>
        <p:nvSpPr>
          <p:cNvPr id="6"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2"/>
          <a:srcRect/>
          <a:stretch>
            <a:fillRect/>
          </a:stretch>
        </p:blipFill>
        <p:spPr bwMode="auto">
          <a:xfrm>
            <a:off x="-152400" y="0"/>
            <a:ext cx="1447800" cy="817163"/>
          </a:xfrm>
          <a:prstGeom prst="rect">
            <a:avLst/>
          </a:prstGeom>
          <a:noFill/>
        </p:spPr>
      </p:pic>
      <p:sp>
        <p:nvSpPr>
          <p:cNvPr id="8" name="Rectangle 7">
            <a:extLst>
              <a:ext uri="{FF2B5EF4-FFF2-40B4-BE49-F238E27FC236}">
                <a16:creationId xmlns:a16="http://schemas.microsoft.com/office/drawing/2014/main" xmlns="" id="{FF0FAB01-1677-4D5D-A3A9-1E98B0EA3FAD}"/>
              </a:ext>
            </a:extLst>
          </p:cNvPr>
          <p:cNvSpPr/>
          <p:nvPr/>
        </p:nvSpPr>
        <p:spPr>
          <a:xfrm>
            <a:off x="266700" y="1823989"/>
            <a:ext cx="8610600" cy="3139321"/>
          </a:xfrm>
          <a:prstGeom prst="rect">
            <a:avLst/>
          </a:prstGeom>
        </p:spPr>
        <p:txBody>
          <a:bodyPr wrap="square">
            <a:spAutoFit/>
          </a:bodyPr>
          <a:lstStyle/>
          <a:p>
            <a:pPr algn="just"/>
            <a:r>
              <a:rPr lang="en-IN" sz="2200" dirty="0">
                <a:ea typeface="Calibri" panose="020F0502020204030204" pitchFamily="34" charset="0"/>
              </a:rPr>
              <a:t>The major problem with the stack implemented using an array is, it works only for a fixed number of data values. </a:t>
            </a:r>
          </a:p>
          <a:p>
            <a:pPr algn="just"/>
            <a:endParaRPr lang="en-IN" sz="2200" dirty="0">
              <a:ea typeface="Calibri" panose="020F0502020204030204" pitchFamily="34" charset="0"/>
            </a:endParaRPr>
          </a:p>
          <a:p>
            <a:pPr algn="just"/>
            <a:r>
              <a:rPr lang="en-IN" sz="2200" dirty="0">
                <a:ea typeface="Calibri" panose="020F0502020204030204" pitchFamily="34" charset="0"/>
              </a:rPr>
              <a:t>Stack implemented using an array is not suitable, when we don't know the size of data which we are going to use. </a:t>
            </a:r>
          </a:p>
          <a:p>
            <a:pPr algn="just"/>
            <a:endParaRPr lang="en-IN" sz="2200" dirty="0">
              <a:ea typeface="Calibri" panose="020F0502020204030204" pitchFamily="34" charset="0"/>
            </a:endParaRPr>
          </a:p>
          <a:p>
            <a:pPr algn="just"/>
            <a:r>
              <a:rPr lang="en-IN" sz="2200" dirty="0">
                <a:ea typeface="Calibri" panose="020F0502020204030204" pitchFamily="34" charset="0"/>
              </a:rPr>
              <a:t>Stack implemented using linked list works for the variable size of data.</a:t>
            </a:r>
          </a:p>
          <a:p>
            <a:pPr algn="just"/>
            <a:endParaRPr lang="en-IN" sz="2200" dirty="0">
              <a:ea typeface="Calibri" panose="020F0502020204030204" pitchFamily="34" charset="0"/>
            </a:endParaRPr>
          </a:p>
          <a:p>
            <a:pPr algn="just"/>
            <a:r>
              <a:rPr lang="en-IN" sz="2200" dirty="0">
                <a:ea typeface="Calibri" panose="020F0502020204030204" pitchFamily="34" charset="0"/>
              </a:rPr>
              <a:t>So, there is no need to fix the size at the beginning of the implementation. </a:t>
            </a:r>
            <a:endParaRPr lang="en-IN" sz="2200" dirty="0"/>
          </a:p>
        </p:txBody>
      </p:sp>
      <p:sp>
        <p:nvSpPr>
          <p:cNvPr id="9" name="Footer Placeholder 8"/>
          <p:cNvSpPr>
            <a:spLocks noGrp="1"/>
          </p:cNvSpPr>
          <p:nvPr>
            <p:ph type="ftr" sz="quarter" idx="5"/>
          </p:nvPr>
        </p:nvSpPr>
        <p:spPr/>
        <p:txBody>
          <a:bodyPr/>
          <a:lstStyle/>
          <a:p>
            <a:r>
              <a:rPr lang="en-IN" smtClean="0"/>
              <a:t>Dr. Ritesh Rastogi, AMICSE 0301/ACSE0301-DS,          Unit -2</a:t>
            </a:r>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959797"/>
            <a:ext cx="7462610" cy="442516"/>
          </a:xfrm>
          <a:prstGeom prst="rect">
            <a:avLst/>
          </a:prstGeom>
        </p:spPr>
        <p:txBody>
          <a:bodyPr vert="horz" wrap="square" lIns="0" tIns="11516" rIns="0" bIns="0" rtlCol="0" anchor="ctr">
            <a:spAutoFit/>
          </a:bodyPr>
          <a:lstStyle/>
          <a:p>
            <a:pPr marL="423226">
              <a:spcBef>
                <a:spcPts val="91"/>
              </a:spcBef>
              <a:tabLst>
                <a:tab pos="5010192" algn="l"/>
              </a:tabLst>
            </a:pPr>
            <a:r>
              <a:rPr sz="2800" b="1" spc="-5" dirty="0">
                <a:solidFill>
                  <a:schemeClr val="tx1"/>
                </a:solidFill>
                <a:latin typeface="+mj-lt"/>
              </a:rPr>
              <a:t>Stack Implementation</a:t>
            </a:r>
            <a:r>
              <a:rPr lang="en-US" sz="2800" b="1" spc="-5" dirty="0">
                <a:solidFill>
                  <a:schemeClr val="tx1"/>
                </a:solidFill>
                <a:latin typeface="+mj-lt"/>
              </a:rPr>
              <a:t> </a:t>
            </a:r>
            <a:r>
              <a:rPr sz="2800" b="1" dirty="0">
                <a:solidFill>
                  <a:schemeClr val="tx1"/>
                </a:solidFill>
                <a:latin typeface="+mj-lt"/>
              </a:rPr>
              <a:t>using</a:t>
            </a:r>
            <a:r>
              <a:rPr sz="2800" b="1" spc="-299" dirty="0">
                <a:solidFill>
                  <a:schemeClr val="tx1"/>
                </a:solidFill>
                <a:latin typeface="+mj-lt"/>
              </a:rPr>
              <a:t> </a:t>
            </a:r>
            <a:r>
              <a:rPr lang="en-US" sz="2800" b="1" spc="-5" dirty="0">
                <a:solidFill>
                  <a:schemeClr val="tx1"/>
                </a:solidFill>
                <a:latin typeface="+mj-lt"/>
              </a:rPr>
              <a:t>Link List</a:t>
            </a:r>
            <a:endParaRPr sz="2800" b="1" spc="-5" dirty="0">
              <a:solidFill>
                <a:schemeClr val="tx1"/>
              </a:solidFill>
              <a:latin typeface="+mj-lt"/>
            </a:endParaRPr>
          </a:p>
        </p:txBody>
      </p:sp>
      <p:sp>
        <p:nvSpPr>
          <p:cNvPr id="3" name="Date Placeholder 2">
            <a:extLst>
              <a:ext uri="{FF2B5EF4-FFF2-40B4-BE49-F238E27FC236}">
                <a16:creationId xmlns:a16="http://schemas.microsoft.com/office/drawing/2014/main" xmlns="" id="{518D2140-BB2E-4E5E-B454-2B16125BBF27}"/>
              </a:ext>
            </a:extLst>
          </p:cNvPr>
          <p:cNvSpPr>
            <a:spLocks noGrp="1"/>
          </p:cNvSpPr>
          <p:nvPr>
            <p:ph type="dt" sz="half" idx="6"/>
          </p:nvPr>
        </p:nvSpPr>
        <p:spPr/>
        <p:txBody>
          <a:bodyPr/>
          <a:lstStyle/>
          <a:p>
            <a:fld id="{3BE50C77-351D-4FA2-8C9B-E85FCA1D8399}" type="datetime1">
              <a:rPr lang="en-US" smtClean="0"/>
              <a:pPr/>
              <a:t>11/3/2022</a:t>
            </a:fld>
            <a:endParaRPr lang="en-US"/>
          </a:p>
        </p:txBody>
      </p:sp>
      <p:sp>
        <p:nvSpPr>
          <p:cNvPr id="5" name="Slide Number Placeholder 4">
            <a:extLst>
              <a:ext uri="{FF2B5EF4-FFF2-40B4-BE49-F238E27FC236}">
                <a16:creationId xmlns:a16="http://schemas.microsoft.com/office/drawing/2014/main" xmlns="" id="{72FAB21F-DD42-4EEB-A96C-589AC03E2799}"/>
              </a:ext>
            </a:extLst>
          </p:cNvPr>
          <p:cNvSpPr>
            <a:spLocks noGrp="1"/>
          </p:cNvSpPr>
          <p:nvPr>
            <p:ph type="sldNum" sz="quarter" idx="7"/>
          </p:nvPr>
        </p:nvSpPr>
        <p:spPr/>
        <p:txBody>
          <a:bodyPr/>
          <a:lstStyle/>
          <a:p>
            <a:fld id="{B6F15528-21DE-4FAA-801E-634DDDAF4B2B}" type="slidenum">
              <a:rPr lang="en-IN" smtClean="0"/>
              <a:pPr/>
              <a:t>36</a:t>
            </a:fld>
            <a:endParaRPr lang="en-IN"/>
          </a:p>
        </p:txBody>
      </p:sp>
      <p:sp>
        <p:nvSpPr>
          <p:cNvPr id="6"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xmlns="" id="{D55EFD29-AB2C-4FDD-874B-7B1EE2C03DB5}"/>
              </a:ext>
            </a:extLst>
          </p:cNvPr>
          <p:cNvSpPr/>
          <p:nvPr/>
        </p:nvSpPr>
        <p:spPr>
          <a:xfrm>
            <a:off x="457200" y="1460312"/>
            <a:ext cx="8382000" cy="1754326"/>
          </a:xfrm>
          <a:prstGeom prst="rect">
            <a:avLst/>
          </a:prstGeom>
        </p:spPr>
        <p:txBody>
          <a:bodyPr wrap="square">
            <a:spAutoFit/>
          </a:bodyPr>
          <a:lstStyle/>
          <a:p>
            <a:pPr algn="just"/>
            <a:r>
              <a:rPr lang="en-IN" dirty="0">
                <a:latin typeface="+mj-lt"/>
                <a:ea typeface="Calibri" panose="020F0502020204030204" pitchFamily="34" charset="0"/>
              </a:rPr>
              <a:t>In linked list implementation of a stack, every new element is inserted as '</a:t>
            </a:r>
            <a:r>
              <a:rPr lang="en-IN" b="1" dirty="0">
                <a:latin typeface="+mj-lt"/>
                <a:ea typeface="Calibri" panose="020F0502020204030204" pitchFamily="34" charset="0"/>
              </a:rPr>
              <a:t>top</a:t>
            </a:r>
            <a:r>
              <a:rPr lang="en-IN" dirty="0">
                <a:latin typeface="+mj-lt"/>
                <a:ea typeface="Calibri" panose="020F0502020204030204" pitchFamily="34" charset="0"/>
              </a:rPr>
              <a:t>' element. That means every newly inserted element is pointed by '</a:t>
            </a:r>
            <a:r>
              <a:rPr lang="en-IN" b="1" dirty="0">
                <a:latin typeface="+mj-lt"/>
                <a:ea typeface="Calibri" panose="020F0502020204030204" pitchFamily="34" charset="0"/>
              </a:rPr>
              <a:t>top</a:t>
            </a:r>
            <a:r>
              <a:rPr lang="en-IN" dirty="0">
                <a:latin typeface="+mj-lt"/>
                <a:ea typeface="Calibri" panose="020F0502020204030204" pitchFamily="34" charset="0"/>
              </a:rPr>
              <a:t>’. </a:t>
            </a:r>
          </a:p>
          <a:p>
            <a:pPr algn="just"/>
            <a:endParaRPr lang="en-IN" dirty="0">
              <a:latin typeface="+mj-lt"/>
              <a:ea typeface="Calibri" panose="020F0502020204030204" pitchFamily="34" charset="0"/>
            </a:endParaRPr>
          </a:p>
          <a:p>
            <a:pPr algn="just"/>
            <a:r>
              <a:rPr lang="en-IN" dirty="0">
                <a:latin typeface="+mj-lt"/>
                <a:ea typeface="Calibri" panose="020F0502020204030204" pitchFamily="34" charset="0"/>
              </a:rPr>
              <a:t>Whenever we want to remove an element from the stack, simply remove the node which is pointed by '</a:t>
            </a:r>
            <a:r>
              <a:rPr lang="en-IN" b="1" dirty="0">
                <a:latin typeface="+mj-lt"/>
                <a:ea typeface="Calibri" panose="020F0502020204030204" pitchFamily="34" charset="0"/>
              </a:rPr>
              <a:t>top</a:t>
            </a:r>
            <a:r>
              <a:rPr lang="en-IN" dirty="0">
                <a:latin typeface="+mj-lt"/>
                <a:ea typeface="Calibri" panose="020F0502020204030204" pitchFamily="34" charset="0"/>
              </a:rPr>
              <a:t>' by moving '</a:t>
            </a:r>
            <a:r>
              <a:rPr lang="en-IN" b="1" dirty="0">
                <a:latin typeface="+mj-lt"/>
                <a:ea typeface="Calibri" panose="020F0502020204030204" pitchFamily="34" charset="0"/>
              </a:rPr>
              <a:t>top</a:t>
            </a:r>
            <a:r>
              <a:rPr lang="en-IN" dirty="0">
                <a:latin typeface="+mj-lt"/>
                <a:ea typeface="Calibri" panose="020F0502020204030204" pitchFamily="34" charset="0"/>
              </a:rPr>
              <a:t>' to its previous node in the list. The </a:t>
            </a:r>
            <a:r>
              <a:rPr lang="en-IN" b="1" dirty="0">
                <a:latin typeface="+mj-lt"/>
                <a:ea typeface="Calibri" panose="020F0502020204030204" pitchFamily="34" charset="0"/>
              </a:rPr>
              <a:t>next</a:t>
            </a:r>
            <a:r>
              <a:rPr lang="en-IN" dirty="0">
                <a:latin typeface="+mj-lt"/>
                <a:ea typeface="Calibri" panose="020F0502020204030204" pitchFamily="34" charset="0"/>
              </a:rPr>
              <a:t> field of the first element must be always </a:t>
            </a:r>
            <a:r>
              <a:rPr lang="en-IN" b="1" dirty="0">
                <a:latin typeface="+mj-lt"/>
                <a:ea typeface="Calibri" panose="020F0502020204030204" pitchFamily="34" charset="0"/>
              </a:rPr>
              <a:t>NULL</a:t>
            </a:r>
            <a:r>
              <a:rPr lang="en-IN" dirty="0">
                <a:latin typeface="+mj-lt"/>
                <a:ea typeface="Calibri" panose="020F0502020204030204" pitchFamily="34" charset="0"/>
              </a:rPr>
              <a:t>.</a:t>
            </a:r>
            <a:endParaRPr lang="en-IN" dirty="0">
              <a:latin typeface="+mj-lt"/>
            </a:endParaRPr>
          </a:p>
        </p:txBody>
      </p:sp>
      <p:pic>
        <p:nvPicPr>
          <p:cNvPr id="10" name="Picture 9" descr="stack implementation using linked list">
            <a:extLst>
              <a:ext uri="{FF2B5EF4-FFF2-40B4-BE49-F238E27FC236}">
                <a16:creationId xmlns:a16="http://schemas.microsoft.com/office/drawing/2014/main" xmlns="" id="{AC85D84E-2F8C-4F77-8752-D497EDCF6CE8}"/>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2971800" y="3227825"/>
            <a:ext cx="2240280" cy="3025140"/>
          </a:xfrm>
          <a:prstGeom prst="rect">
            <a:avLst/>
          </a:prstGeom>
          <a:noFill/>
          <a:ln>
            <a:noFill/>
          </a:ln>
        </p:spPr>
      </p:pic>
      <p:sp>
        <p:nvSpPr>
          <p:cNvPr id="11" name="Footer Placeholder 10"/>
          <p:cNvSpPr>
            <a:spLocks noGrp="1"/>
          </p:cNvSpPr>
          <p:nvPr>
            <p:ph type="ftr" sz="quarter" idx="5"/>
          </p:nvPr>
        </p:nvSpPr>
        <p:spPr/>
        <p:txBody>
          <a:bodyPr/>
          <a:lstStyle/>
          <a:p>
            <a:r>
              <a:rPr lang="en-IN" smtClean="0"/>
              <a:t>Dr. Ritesh Rastogi, AMICSE 0301/ACSE0301-DS,          Unit -2</a:t>
            </a:r>
            <a:endParaRPr lang="en-IN"/>
          </a:p>
        </p:txBody>
      </p:sp>
    </p:spTree>
    <p:extLst>
      <p:ext uri="{BB962C8B-B14F-4D97-AF65-F5344CB8AC3E}">
        <p14:creationId xmlns:p14="http://schemas.microsoft.com/office/powerpoint/2010/main" xmlns="" val="1094863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_2022-10-31-19-55-53-072_com.google.android.youtube.jpg"/>
          <p:cNvPicPr>
            <a:picLocks noChangeAspect="1"/>
          </p:cNvPicPr>
          <p:nvPr/>
        </p:nvPicPr>
        <p:blipFill>
          <a:blip r:embed="rId2"/>
          <a:srcRect l="7500" t="3334" r="12500"/>
          <a:stretch>
            <a:fillRect/>
          </a:stretch>
        </p:blipFill>
        <p:spPr>
          <a:xfrm>
            <a:off x="685800" y="1219200"/>
            <a:ext cx="7772400" cy="441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3"/>
          <a:srcRect/>
          <a:stretch>
            <a:fillRect/>
          </a:stretch>
        </p:blipFill>
        <p:spPr bwMode="auto">
          <a:xfrm>
            <a:off x="-152400" y="0"/>
            <a:ext cx="1447800" cy="817163"/>
          </a:xfrm>
          <a:prstGeom prst="rect">
            <a:avLst/>
          </a:prstGeom>
          <a:noFill/>
        </p:spPr>
      </p:pic>
      <p:sp>
        <p:nvSpPr>
          <p:cNvPr id="6" name="Date Placeholder 5"/>
          <p:cNvSpPr>
            <a:spLocks noGrp="1"/>
          </p:cNvSpPr>
          <p:nvPr>
            <p:ph type="dt" sz="half" idx="10"/>
          </p:nvPr>
        </p:nvSpPr>
        <p:spPr/>
        <p:txBody>
          <a:bodyPr/>
          <a:lstStyle/>
          <a:p>
            <a:fld id="{B6D0A138-62E2-4B3B-8734-75ED08641938}" type="datetime1">
              <a:rPr lang="en-US" smtClean="0"/>
              <a:pPr/>
              <a:t>11/3/2022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37</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_2022-10-31-19-56-37-744_com.google.android.youtube.jpg"/>
          <p:cNvPicPr>
            <a:picLocks noChangeAspect="1"/>
          </p:cNvPicPr>
          <p:nvPr/>
        </p:nvPicPr>
        <p:blipFill>
          <a:blip r:embed="rId2"/>
          <a:srcRect l="7500" r="7500" b="11667"/>
          <a:stretch>
            <a:fillRect/>
          </a:stretch>
        </p:blipFill>
        <p:spPr>
          <a:xfrm>
            <a:off x="685800" y="990600"/>
            <a:ext cx="7772400" cy="4800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3"/>
          <a:srcRect/>
          <a:stretch>
            <a:fillRect/>
          </a:stretch>
        </p:blipFill>
        <p:spPr bwMode="auto">
          <a:xfrm>
            <a:off x="-152400" y="0"/>
            <a:ext cx="1447800" cy="817163"/>
          </a:xfrm>
          <a:prstGeom prst="rect">
            <a:avLst/>
          </a:prstGeom>
          <a:noFill/>
        </p:spPr>
      </p:pic>
      <p:sp>
        <p:nvSpPr>
          <p:cNvPr id="6" name="Date Placeholder 5"/>
          <p:cNvSpPr>
            <a:spLocks noGrp="1"/>
          </p:cNvSpPr>
          <p:nvPr>
            <p:ph type="dt" sz="half" idx="10"/>
          </p:nvPr>
        </p:nvSpPr>
        <p:spPr/>
        <p:txBody>
          <a:bodyPr/>
          <a:lstStyle/>
          <a:p>
            <a:fld id="{4562F58F-EE6F-495A-8682-D98245AD91B4}" type="datetime1">
              <a:rPr lang="en-US" smtClean="0"/>
              <a:pPr/>
              <a:t>11/3/2022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38</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_2022-10-31-20-00-03-379_com.google.android.youtube.jpg"/>
          <p:cNvPicPr>
            <a:picLocks noChangeAspect="1"/>
          </p:cNvPicPr>
          <p:nvPr/>
        </p:nvPicPr>
        <p:blipFill>
          <a:blip r:embed="rId2"/>
          <a:srcRect l="6667" r="12500"/>
          <a:stretch>
            <a:fillRect/>
          </a:stretch>
        </p:blipFill>
        <p:spPr>
          <a:xfrm>
            <a:off x="609600" y="914400"/>
            <a:ext cx="7391400"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3"/>
          <a:srcRect/>
          <a:stretch>
            <a:fillRect/>
          </a:stretch>
        </p:blipFill>
        <p:spPr bwMode="auto">
          <a:xfrm>
            <a:off x="-152400" y="0"/>
            <a:ext cx="1447800" cy="817163"/>
          </a:xfrm>
          <a:prstGeom prst="rect">
            <a:avLst/>
          </a:prstGeom>
          <a:noFill/>
        </p:spPr>
      </p:pic>
      <p:sp>
        <p:nvSpPr>
          <p:cNvPr id="6" name="Date Placeholder 5"/>
          <p:cNvSpPr>
            <a:spLocks noGrp="1"/>
          </p:cNvSpPr>
          <p:nvPr>
            <p:ph type="dt" sz="half" idx="10"/>
          </p:nvPr>
        </p:nvSpPr>
        <p:spPr/>
        <p:txBody>
          <a:bodyPr/>
          <a:lstStyle/>
          <a:p>
            <a:fld id="{5ED520E5-BAB3-4739-9789-A255184F3CD9}" type="datetime1">
              <a:rPr lang="en-US" smtClean="0"/>
              <a:pPr/>
              <a:t>11/3/2022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696200" cy="817563"/>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A561490-0F41-4B30-8435-6FF773D904E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11/3/2022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pPr marL="0" indent="0" algn="r" eaLnBrk="1" hangingPunct="1">
                <a:spcBef>
                  <a:spcPct val="0"/>
                </a:spcBef>
                <a:buFontTx/>
                <a:buNone/>
              </a:pPr>
              <a:t>4</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6" name="Picture 5" descr="E:\Master Folder 2017-18\Approved Logo by BOG\NIET logo_.png"/>
          <p:cNvPicPr/>
          <p:nvPr/>
        </p:nvPicPr>
        <p:blipFill>
          <a:blip r:embed="rId3" cstate="print"/>
          <a:srcRect/>
          <a:stretch>
            <a:fillRect/>
          </a:stretch>
        </p:blipFill>
        <p:spPr bwMode="auto">
          <a:xfrm>
            <a:off x="83820" y="44450"/>
            <a:ext cx="1287780" cy="667385"/>
          </a:xfrm>
          <a:prstGeom prst="rect">
            <a:avLst/>
          </a:prstGeom>
          <a:noFill/>
          <a:ln w="9525">
            <a:noFill/>
            <a:miter lim="800000"/>
            <a:headEnd/>
            <a:tailEnd/>
          </a:ln>
        </p:spPr>
      </p:pic>
      <p:pic>
        <p:nvPicPr>
          <p:cNvPr id="8" name="Content Placeholder 7"/>
          <p:cNvPicPr>
            <a:picLocks noGrp="1" noChangeAspect="1"/>
          </p:cNvPicPr>
          <p:nvPr>
            <p:ph idx="1"/>
          </p:nvPr>
        </p:nvPicPr>
        <p:blipFill>
          <a:blip r:embed="rId4"/>
          <a:srcRect l="20472" t="24495" r="22460" b="26192"/>
          <a:stretch>
            <a:fillRect/>
          </a:stretch>
        </p:blipFill>
        <p:spPr>
          <a:xfrm>
            <a:off x="611505" y="1124585"/>
            <a:ext cx="8100695" cy="3938270"/>
          </a:xfrm>
          <a:prstGeom prst="rect">
            <a:avLst/>
          </a:prstGeom>
        </p:spPr>
      </p:pic>
      <p:sp>
        <p:nvSpPr>
          <p:cNvPr id="9" name="Footer Placeholder 8"/>
          <p:cNvSpPr>
            <a:spLocks noGrp="1"/>
          </p:cNvSpPr>
          <p:nvPr>
            <p:ph type="ftr" sz="quarter" idx="11"/>
          </p:nvPr>
        </p:nvSpPr>
        <p:spPr>
          <a:xfrm>
            <a:off x="1981200" y="6356350"/>
            <a:ext cx="4953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Dr. </a:t>
            </a:r>
            <a:r>
              <a:rPr kumimoji="0" lang="en-US" sz="1200" b="0" i="0" u="none" strike="noStrike" kern="1200" cap="none" spc="0" normalizeH="0" baseline="0" noProof="0" dirty="0" err="1" smtClean="0">
                <a:ln>
                  <a:noFill/>
                </a:ln>
                <a:solidFill>
                  <a:schemeClr val="tx1">
                    <a:tint val="75000"/>
                  </a:schemeClr>
                </a:solidFill>
                <a:effectLst/>
                <a:uLnTx/>
                <a:uFillTx/>
                <a:latin typeface="+mn-lt"/>
                <a:ea typeface="+mn-ea"/>
                <a:cs typeface="+mn-cs"/>
              </a:rPr>
              <a:t>Ritesh</a:t>
            </a: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r>
              <a:rPr kumimoji="0" lang="en-US" sz="1200" b="0" i="0" u="none" strike="noStrike" kern="1200" cap="none" spc="0" normalizeH="0" baseline="0" noProof="0" dirty="0" err="1" smtClean="0">
                <a:ln>
                  <a:noFill/>
                </a:ln>
                <a:solidFill>
                  <a:schemeClr val="tx1">
                    <a:tint val="75000"/>
                  </a:schemeClr>
                </a:solidFill>
                <a:effectLst/>
                <a:uLnTx/>
                <a:uFillTx/>
                <a:latin typeface="+mn-lt"/>
                <a:ea typeface="+mn-ea"/>
                <a:cs typeface="+mn-cs"/>
              </a:rPr>
              <a:t>Rastogi</a:t>
            </a: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AMICSE 0301/ACSE0301-DS,          Unit -2</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1066800"/>
            <a:ext cx="3124200" cy="5105400"/>
          </a:xfrm>
        </p:spPr>
        <p:txBody>
          <a:bodyPr>
            <a:normAutofit/>
          </a:bodyPr>
          <a:lstStyle/>
          <a:p>
            <a:pPr algn="l"/>
            <a:r>
              <a:rPr lang="en-US" sz="2400" b="1" dirty="0" smtClean="0">
                <a:solidFill>
                  <a:schemeClr val="accent2">
                    <a:lumMod val="60000"/>
                    <a:lumOff val="40000"/>
                  </a:schemeClr>
                </a:solidFill>
              </a:rPr>
              <a:t>Class node:</a:t>
            </a:r>
          </a:p>
          <a:p>
            <a:pPr algn="l"/>
            <a:r>
              <a:rPr lang="en-US" sz="2400" dirty="0" err="1" smtClean="0">
                <a:solidFill>
                  <a:schemeClr val="tx1"/>
                </a:solidFill>
              </a:rPr>
              <a:t>Def__init</a:t>
            </a:r>
            <a:r>
              <a:rPr lang="en-US" sz="2400" dirty="0" smtClean="0">
                <a:solidFill>
                  <a:schemeClr val="tx1"/>
                </a:solidFill>
              </a:rPr>
              <a:t>__(</a:t>
            </a:r>
            <a:r>
              <a:rPr lang="en-US" sz="2400" dirty="0" err="1" smtClean="0">
                <a:solidFill>
                  <a:schemeClr val="tx1"/>
                </a:solidFill>
              </a:rPr>
              <a:t>self,data</a:t>
            </a:r>
            <a:r>
              <a:rPr lang="en-US" sz="2400" dirty="0" smtClean="0">
                <a:solidFill>
                  <a:schemeClr val="tx1"/>
                </a:solidFill>
              </a:rPr>
              <a:t>)</a:t>
            </a:r>
          </a:p>
          <a:p>
            <a:pPr algn="l"/>
            <a:r>
              <a:rPr lang="en-US" sz="2400" dirty="0" err="1" smtClean="0">
                <a:solidFill>
                  <a:schemeClr val="tx1"/>
                </a:solidFill>
              </a:rPr>
              <a:t>Self.data</a:t>
            </a:r>
            <a:r>
              <a:rPr lang="en-US" sz="2400" dirty="0" smtClean="0">
                <a:solidFill>
                  <a:schemeClr val="tx1"/>
                </a:solidFill>
              </a:rPr>
              <a:t>=data</a:t>
            </a:r>
          </a:p>
          <a:p>
            <a:pPr algn="l"/>
            <a:r>
              <a:rPr lang="en-US" sz="2400" dirty="0" err="1" smtClean="0">
                <a:solidFill>
                  <a:schemeClr val="tx1"/>
                </a:solidFill>
              </a:rPr>
              <a:t>Self.next</a:t>
            </a:r>
            <a:r>
              <a:rPr lang="en-US" sz="2400" dirty="0" smtClean="0">
                <a:solidFill>
                  <a:schemeClr val="tx1"/>
                </a:solidFill>
              </a:rPr>
              <a:t>=None</a:t>
            </a:r>
          </a:p>
          <a:p>
            <a:pPr algn="l"/>
            <a:endParaRPr lang="en-US" sz="2400" dirty="0">
              <a:solidFill>
                <a:schemeClr val="tx1"/>
              </a:solidFill>
            </a:endParaRPr>
          </a:p>
          <a:p>
            <a:pPr algn="l"/>
            <a:r>
              <a:rPr lang="en-US" sz="2400" b="1" dirty="0" smtClean="0">
                <a:solidFill>
                  <a:srgbClr val="0070C0"/>
                </a:solidFill>
              </a:rPr>
              <a:t>Class  Stack :</a:t>
            </a:r>
          </a:p>
          <a:p>
            <a:pPr algn="l"/>
            <a:r>
              <a:rPr lang="en-US" sz="2400" dirty="0" err="1" smtClean="0">
                <a:solidFill>
                  <a:schemeClr val="tx1"/>
                </a:solidFill>
              </a:rPr>
              <a:t>Def__init</a:t>
            </a:r>
            <a:r>
              <a:rPr lang="en-US" sz="2400" dirty="0" smtClean="0">
                <a:solidFill>
                  <a:schemeClr val="tx1"/>
                </a:solidFill>
              </a:rPr>
              <a:t>__(self) :</a:t>
            </a:r>
          </a:p>
          <a:p>
            <a:pPr algn="l"/>
            <a:r>
              <a:rPr lang="en-US" sz="2400" dirty="0" err="1" smtClean="0">
                <a:solidFill>
                  <a:schemeClr val="tx1"/>
                </a:solidFill>
              </a:rPr>
              <a:t>Self.head</a:t>
            </a:r>
            <a:r>
              <a:rPr lang="en-US" sz="2400" dirty="0" smtClean="0">
                <a:solidFill>
                  <a:schemeClr val="tx1"/>
                </a:solidFill>
              </a:rPr>
              <a:t>=none</a:t>
            </a:r>
          </a:p>
          <a:p>
            <a:pPr algn="l"/>
            <a:r>
              <a:rPr lang="en-US" sz="2400" dirty="0" err="1" smtClean="0">
                <a:solidFill>
                  <a:schemeClr val="tx1"/>
                </a:solidFill>
              </a:rPr>
              <a:t>Self.length</a:t>
            </a:r>
            <a:r>
              <a:rPr lang="en-US" sz="2400" dirty="0" smtClean="0">
                <a:solidFill>
                  <a:schemeClr val="tx1"/>
                </a:solidFill>
              </a:rPr>
              <a:t>=0</a:t>
            </a:r>
          </a:p>
          <a:p>
            <a:pPr algn="l"/>
            <a:endParaRPr lang="en-US" sz="2400" dirty="0">
              <a:solidFill>
                <a:schemeClr val="tx1"/>
              </a:solidFill>
            </a:endParaRPr>
          </a:p>
        </p:txBody>
      </p:sp>
      <p:sp>
        <p:nvSpPr>
          <p:cNvPr id="5" name="TextBox 4"/>
          <p:cNvSpPr txBox="1"/>
          <p:nvPr/>
        </p:nvSpPr>
        <p:spPr>
          <a:xfrm>
            <a:off x="4953000" y="762001"/>
            <a:ext cx="3657600" cy="5632311"/>
          </a:xfrm>
          <a:prstGeom prst="rect">
            <a:avLst/>
          </a:prstGeom>
          <a:noFill/>
        </p:spPr>
        <p:txBody>
          <a:bodyPr wrap="square" rtlCol="0">
            <a:spAutoFit/>
          </a:bodyPr>
          <a:lstStyle/>
          <a:p>
            <a:r>
              <a:rPr lang="en-US" sz="2400" b="1" dirty="0" smtClean="0">
                <a:solidFill>
                  <a:srgbClr val="00B050"/>
                </a:solidFill>
              </a:rPr>
              <a:t>Def push(</a:t>
            </a:r>
            <a:r>
              <a:rPr lang="en-US" sz="2400" b="1" dirty="0" err="1" smtClean="0">
                <a:solidFill>
                  <a:srgbClr val="00B050"/>
                </a:solidFill>
              </a:rPr>
              <a:t>self,data</a:t>
            </a:r>
            <a:r>
              <a:rPr lang="en-US" sz="2400" b="1" dirty="0" smtClean="0">
                <a:solidFill>
                  <a:srgbClr val="00B050"/>
                </a:solidFill>
              </a:rPr>
              <a:t>):</a:t>
            </a:r>
          </a:p>
          <a:p>
            <a:r>
              <a:rPr lang="en-US" sz="2400" dirty="0" err="1" smtClean="0"/>
              <a:t>Newnode</a:t>
            </a:r>
            <a:r>
              <a:rPr lang="en-US" sz="2400" dirty="0" smtClean="0"/>
              <a:t>=node(data)</a:t>
            </a:r>
          </a:p>
          <a:p>
            <a:r>
              <a:rPr lang="en-US" sz="2400" dirty="0" err="1" smtClean="0"/>
              <a:t>Newnode.next</a:t>
            </a:r>
            <a:r>
              <a:rPr lang="en-US" sz="2400" dirty="0" smtClean="0"/>
              <a:t>=</a:t>
            </a:r>
            <a:r>
              <a:rPr lang="en-US" sz="2400" dirty="0" err="1" smtClean="0"/>
              <a:t>self.head</a:t>
            </a:r>
            <a:endParaRPr lang="en-US" sz="2400" dirty="0" smtClean="0"/>
          </a:p>
          <a:p>
            <a:r>
              <a:rPr lang="en-US" sz="2400" dirty="0" err="1" smtClean="0"/>
              <a:t>Self.head</a:t>
            </a:r>
            <a:r>
              <a:rPr lang="en-US" sz="2400" dirty="0" smtClean="0"/>
              <a:t>=</a:t>
            </a:r>
            <a:r>
              <a:rPr lang="en-US" sz="2400" dirty="0" err="1" smtClean="0"/>
              <a:t>newnode</a:t>
            </a:r>
            <a:endParaRPr lang="en-US" sz="2400" dirty="0" smtClean="0"/>
          </a:p>
          <a:p>
            <a:r>
              <a:rPr lang="en-US" sz="2400" dirty="0" err="1" smtClean="0"/>
              <a:t>Self.length</a:t>
            </a:r>
            <a:r>
              <a:rPr lang="en-US" sz="2400" dirty="0" smtClean="0"/>
              <a:t>=self.length+1</a:t>
            </a:r>
          </a:p>
          <a:p>
            <a:endParaRPr lang="en-US" sz="2400" dirty="0"/>
          </a:p>
          <a:p>
            <a:r>
              <a:rPr lang="en-US" sz="2400" b="1" dirty="0" smtClean="0">
                <a:solidFill>
                  <a:srgbClr val="C00000"/>
                </a:solidFill>
              </a:rPr>
              <a:t>Def pop(self):</a:t>
            </a:r>
          </a:p>
          <a:p>
            <a:r>
              <a:rPr lang="en-US" sz="2400" dirty="0" smtClean="0"/>
              <a:t>If </a:t>
            </a:r>
            <a:r>
              <a:rPr lang="en-US" sz="2400" dirty="0" err="1" smtClean="0"/>
              <a:t>self.length</a:t>
            </a:r>
            <a:r>
              <a:rPr lang="en-US" sz="2400" dirty="0" smtClean="0"/>
              <a:t>==0:</a:t>
            </a:r>
          </a:p>
          <a:p>
            <a:r>
              <a:rPr lang="en-US" sz="2400" dirty="0" smtClean="0"/>
              <a:t>Print(“Stack Empty”)</a:t>
            </a:r>
          </a:p>
          <a:p>
            <a:r>
              <a:rPr lang="en-US" sz="2400" dirty="0" smtClean="0"/>
              <a:t>Return none Else</a:t>
            </a:r>
          </a:p>
          <a:p>
            <a:r>
              <a:rPr lang="en-US" sz="2400" dirty="0" smtClean="0"/>
              <a:t>Item=</a:t>
            </a:r>
            <a:r>
              <a:rPr lang="en-US" sz="2400" dirty="0" err="1" smtClean="0"/>
              <a:t>self.head</a:t>
            </a:r>
            <a:endParaRPr lang="en-US" sz="2400" dirty="0" smtClean="0"/>
          </a:p>
          <a:p>
            <a:r>
              <a:rPr lang="en-US" sz="2400" dirty="0" err="1" smtClean="0"/>
              <a:t>Self.head</a:t>
            </a:r>
            <a:r>
              <a:rPr lang="en-US" sz="2400" dirty="0" smtClean="0"/>
              <a:t>=</a:t>
            </a:r>
            <a:r>
              <a:rPr lang="en-US" sz="2400" dirty="0" err="1" smtClean="0"/>
              <a:t>self.head.next</a:t>
            </a:r>
            <a:endParaRPr lang="en-US" sz="2400" dirty="0" smtClean="0"/>
          </a:p>
          <a:p>
            <a:r>
              <a:rPr lang="en-US" sz="2400" dirty="0" err="1" smtClean="0"/>
              <a:t>Self.length</a:t>
            </a:r>
            <a:r>
              <a:rPr lang="en-US" sz="2400" dirty="0" smtClean="0"/>
              <a:t>=self.length-1</a:t>
            </a:r>
          </a:p>
          <a:p>
            <a:r>
              <a:rPr lang="en-US" sz="2400" dirty="0" err="1" smtClean="0"/>
              <a:t>Item.next</a:t>
            </a:r>
            <a:r>
              <a:rPr lang="en-US" sz="2400" dirty="0" smtClean="0"/>
              <a:t>=none</a:t>
            </a:r>
          </a:p>
          <a:p>
            <a:r>
              <a:rPr lang="en-US" sz="2400" dirty="0" smtClean="0"/>
              <a:t>Return </a:t>
            </a:r>
            <a:r>
              <a:rPr lang="en-US" sz="2400" dirty="0" err="1" smtClean="0"/>
              <a:t>self.item.data</a:t>
            </a:r>
            <a:endParaRPr lang="en-US" sz="2400" dirty="0" smtClean="0"/>
          </a:p>
        </p:txBody>
      </p:sp>
      <p:sp>
        <p:nvSpPr>
          <p:cNvPr id="4"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6"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2"/>
          <a:srcRect/>
          <a:stretch>
            <a:fillRect/>
          </a:stretch>
        </p:blipFill>
        <p:spPr bwMode="auto">
          <a:xfrm>
            <a:off x="-152400" y="0"/>
            <a:ext cx="1447800" cy="817163"/>
          </a:xfrm>
          <a:prstGeom prst="rect">
            <a:avLst/>
          </a:prstGeom>
          <a:noFill/>
        </p:spPr>
      </p:pic>
      <p:sp>
        <p:nvSpPr>
          <p:cNvPr id="7" name="Date Placeholder 6"/>
          <p:cNvSpPr>
            <a:spLocks noGrp="1"/>
          </p:cNvSpPr>
          <p:nvPr>
            <p:ph type="dt" sz="half" idx="10"/>
          </p:nvPr>
        </p:nvSpPr>
        <p:spPr/>
        <p:txBody>
          <a:bodyPr/>
          <a:lstStyle/>
          <a:p>
            <a:fld id="{7FDBA774-DC8D-4103-B3CA-AA299AD50764}" type="datetime1">
              <a:rPr lang="en-US" smtClean="0"/>
              <a:pPr/>
              <a:t>11/3/2022</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40</a:t>
            </a:fld>
            <a:endParaRPr lang="en-US"/>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3886200" cy="4678363"/>
          </a:xfrm>
        </p:spPr>
        <p:txBody>
          <a:bodyPr>
            <a:normAutofit/>
          </a:bodyPr>
          <a:lstStyle/>
          <a:p>
            <a:pPr>
              <a:buNone/>
            </a:pPr>
            <a:r>
              <a:rPr lang="en-US" sz="2400" dirty="0" smtClean="0"/>
              <a:t>def peek(self):</a:t>
            </a:r>
          </a:p>
          <a:p>
            <a:pPr>
              <a:buNone/>
            </a:pPr>
            <a:r>
              <a:rPr lang="en-US" sz="2400" dirty="0" smtClean="0"/>
              <a:t>If </a:t>
            </a:r>
            <a:r>
              <a:rPr lang="en-US" sz="2400" dirty="0" err="1" smtClean="0"/>
              <a:t>self.length</a:t>
            </a:r>
            <a:r>
              <a:rPr lang="en-US" sz="2400" dirty="0" smtClean="0"/>
              <a:t>==0</a:t>
            </a:r>
          </a:p>
          <a:p>
            <a:pPr>
              <a:buNone/>
            </a:pPr>
            <a:r>
              <a:rPr lang="en-US" sz="2400" dirty="0" smtClean="0"/>
              <a:t>Print(“Stack empty”)</a:t>
            </a:r>
          </a:p>
          <a:p>
            <a:pPr>
              <a:buNone/>
            </a:pPr>
            <a:r>
              <a:rPr lang="en-US" sz="2400" dirty="0" smtClean="0"/>
              <a:t>Return none</a:t>
            </a:r>
          </a:p>
          <a:p>
            <a:pPr>
              <a:buNone/>
            </a:pPr>
            <a:r>
              <a:rPr lang="en-US" sz="2400" dirty="0" smtClean="0"/>
              <a:t>Else </a:t>
            </a:r>
          </a:p>
          <a:p>
            <a:pPr>
              <a:buNone/>
            </a:pPr>
            <a:r>
              <a:rPr lang="en-US" sz="2400" dirty="0" smtClean="0"/>
              <a:t>Print(</a:t>
            </a:r>
            <a:r>
              <a:rPr lang="en-US" sz="2400" dirty="0" err="1" smtClean="0"/>
              <a:t>self.head.data</a:t>
            </a:r>
            <a:r>
              <a:rPr lang="en-US" sz="2400" dirty="0" smtClean="0"/>
              <a:t>)</a:t>
            </a:r>
          </a:p>
          <a:p>
            <a:pPr>
              <a:buNone/>
            </a:pPr>
            <a:endParaRPr lang="en-US" sz="2400" dirty="0"/>
          </a:p>
          <a:p>
            <a:pPr>
              <a:buNone/>
            </a:pPr>
            <a:r>
              <a:rPr lang="en-US" sz="2400" dirty="0" smtClean="0"/>
              <a:t>Def </a:t>
            </a:r>
            <a:r>
              <a:rPr lang="en-US" sz="2400" dirty="0" err="1" smtClean="0"/>
              <a:t>isempty</a:t>
            </a:r>
            <a:r>
              <a:rPr lang="en-US" sz="2400" dirty="0" smtClean="0"/>
              <a:t>(self):</a:t>
            </a:r>
          </a:p>
          <a:p>
            <a:pPr>
              <a:buNone/>
            </a:pPr>
            <a:r>
              <a:rPr lang="en-US" sz="2400" dirty="0" smtClean="0"/>
              <a:t>Return </a:t>
            </a:r>
            <a:r>
              <a:rPr lang="en-US" sz="2400" dirty="0" err="1" smtClean="0"/>
              <a:t>self.length</a:t>
            </a:r>
            <a:r>
              <a:rPr lang="en-US" sz="2400" dirty="0" smtClean="0"/>
              <a:t>==0</a:t>
            </a:r>
          </a:p>
          <a:p>
            <a:pPr>
              <a:buNone/>
            </a:pPr>
            <a:endParaRPr lang="en-US" sz="2400" dirty="0" smtClean="0"/>
          </a:p>
          <a:p>
            <a:pPr>
              <a:buNone/>
            </a:pPr>
            <a:endParaRPr lang="en-US" sz="2400" dirty="0"/>
          </a:p>
        </p:txBody>
      </p:sp>
      <p:sp>
        <p:nvSpPr>
          <p:cNvPr id="6" name="TextBox 5"/>
          <p:cNvSpPr txBox="1"/>
          <p:nvPr/>
        </p:nvSpPr>
        <p:spPr>
          <a:xfrm>
            <a:off x="4724400" y="1524000"/>
            <a:ext cx="3886200" cy="1846659"/>
          </a:xfrm>
          <a:prstGeom prst="rect">
            <a:avLst/>
          </a:prstGeom>
          <a:noFill/>
        </p:spPr>
        <p:txBody>
          <a:bodyPr wrap="square" rtlCol="0">
            <a:spAutoFit/>
          </a:bodyPr>
          <a:lstStyle/>
          <a:p>
            <a:r>
              <a:rPr lang="en-US" sz="2400" dirty="0" smtClean="0"/>
              <a:t>Def size(self):</a:t>
            </a:r>
          </a:p>
          <a:p>
            <a:r>
              <a:rPr lang="en-US" sz="2400" dirty="0" smtClean="0"/>
              <a:t>Return </a:t>
            </a:r>
            <a:r>
              <a:rPr lang="en-US" sz="2400" dirty="0" err="1" smtClean="0"/>
              <a:t>self.length</a:t>
            </a:r>
            <a:endParaRPr lang="en-US" sz="2400" dirty="0" smtClean="0"/>
          </a:p>
          <a:p>
            <a:endParaRPr lang="en-US" sz="2400" dirty="0"/>
          </a:p>
          <a:p>
            <a:endParaRPr lang="en-US" sz="2400" dirty="0" smtClean="0"/>
          </a:p>
          <a:p>
            <a:endParaRPr lang="en-US" dirty="0"/>
          </a:p>
        </p:txBody>
      </p:sp>
      <p:sp>
        <p:nvSpPr>
          <p:cNvPr id="4"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2"/>
          <a:srcRect/>
          <a:stretch>
            <a:fillRect/>
          </a:stretch>
        </p:blipFill>
        <p:spPr bwMode="auto">
          <a:xfrm>
            <a:off x="-152400" y="0"/>
            <a:ext cx="1447800" cy="817163"/>
          </a:xfrm>
          <a:prstGeom prst="rect">
            <a:avLst/>
          </a:prstGeom>
          <a:noFill/>
        </p:spPr>
      </p:pic>
      <p:sp>
        <p:nvSpPr>
          <p:cNvPr id="7" name="Date Placeholder 6"/>
          <p:cNvSpPr>
            <a:spLocks noGrp="1"/>
          </p:cNvSpPr>
          <p:nvPr>
            <p:ph type="dt" sz="half" idx="10"/>
          </p:nvPr>
        </p:nvSpPr>
        <p:spPr/>
        <p:txBody>
          <a:bodyPr/>
          <a:lstStyle/>
          <a:p>
            <a:fld id="{1B971863-AE38-43B1-94C6-5950F42F26B5}" type="datetime1">
              <a:rPr lang="en-US" smtClean="0"/>
              <a:pPr/>
              <a:t>11/3/2022</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41</a:t>
            </a:fld>
            <a:endParaRPr lang="en-US"/>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400" dirty="0" err="1" smtClean="0"/>
              <a:t>Stk</a:t>
            </a:r>
            <a:r>
              <a:rPr lang="en-US" sz="2400" dirty="0" smtClean="0"/>
              <a:t>=stack()</a:t>
            </a:r>
          </a:p>
          <a:p>
            <a:pPr>
              <a:buNone/>
            </a:pPr>
            <a:r>
              <a:rPr lang="en-US" sz="2400" dirty="0" smtClean="0"/>
              <a:t>Print(“is stack empty” </a:t>
            </a:r>
            <a:r>
              <a:rPr lang="en-US" sz="2400" dirty="0" err="1" smtClean="0"/>
              <a:t>stk.isempty</a:t>
            </a:r>
            <a:r>
              <a:rPr lang="en-US" sz="2400" dirty="0" smtClean="0"/>
              <a:t>())</a:t>
            </a:r>
          </a:p>
          <a:p>
            <a:pPr>
              <a:buNone/>
            </a:pPr>
            <a:r>
              <a:rPr lang="en-US" sz="2400" dirty="0" err="1" smtClean="0"/>
              <a:t>Stk.push</a:t>
            </a:r>
            <a:r>
              <a:rPr lang="en-US" sz="2400" dirty="0" smtClean="0"/>
              <a:t>(‘Data-First’)</a:t>
            </a:r>
          </a:p>
          <a:p>
            <a:pPr>
              <a:buNone/>
            </a:pPr>
            <a:r>
              <a:rPr lang="en-US" sz="2400" dirty="0" err="1" smtClean="0"/>
              <a:t>Stk.push</a:t>
            </a:r>
            <a:r>
              <a:rPr lang="en-US" sz="2400" dirty="0" smtClean="0"/>
              <a:t>(‘Data-new’)</a:t>
            </a:r>
          </a:p>
          <a:p>
            <a:pPr>
              <a:buNone/>
            </a:pPr>
            <a:r>
              <a:rPr lang="en-US" sz="2400" dirty="0" smtClean="0"/>
              <a:t>Print(‘Stack Size’ </a:t>
            </a:r>
            <a:r>
              <a:rPr lang="en-US" sz="2400" dirty="0" err="1" smtClean="0"/>
              <a:t>stk.size</a:t>
            </a:r>
            <a:r>
              <a:rPr lang="en-US" sz="2400" dirty="0" smtClean="0"/>
              <a:t>)</a:t>
            </a:r>
          </a:p>
          <a:p>
            <a:pPr>
              <a:buNone/>
            </a:pPr>
            <a:r>
              <a:rPr lang="en-US" sz="2400" dirty="0" err="1" smtClean="0"/>
              <a:t>Stk.push</a:t>
            </a:r>
            <a:r>
              <a:rPr lang="en-US" sz="2400" dirty="0" smtClean="0"/>
              <a:t>(10)</a:t>
            </a:r>
          </a:p>
          <a:p>
            <a:pPr>
              <a:buNone/>
            </a:pPr>
            <a:r>
              <a:rPr lang="en-US" sz="2400" dirty="0" smtClean="0"/>
              <a:t>Print(‘Peek ‘ , </a:t>
            </a:r>
            <a:r>
              <a:rPr lang="en-US" sz="2400" dirty="0" err="1" smtClean="0"/>
              <a:t>stk.peek</a:t>
            </a:r>
            <a:r>
              <a:rPr lang="en-US" sz="2400" dirty="0" smtClean="0"/>
              <a:t>())</a:t>
            </a:r>
          </a:p>
          <a:p>
            <a:pPr>
              <a:buNone/>
            </a:pPr>
            <a:r>
              <a:rPr lang="en-US" sz="2400" dirty="0" smtClean="0"/>
              <a:t>Print(‘Stack Size’ </a:t>
            </a:r>
            <a:r>
              <a:rPr lang="en-US" sz="2400" dirty="0" err="1" smtClean="0"/>
              <a:t>stk.size</a:t>
            </a:r>
            <a:r>
              <a:rPr lang="en-US" sz="2400" dirty="0" smtClean="0"/>
              <a:t>)</a:t>
            </a:r>
          </a:p>
          <a:p>
            <a:pPr>
              <a:buNone/>
            </a:pPr>
            <a:r>
              <a:rPr lang="en-US" sz="2400" dirty="0" smtClean="0"/>
              <a:t>Print(“is stack empty” </a:t>
            </a:r>
            <a:r>
              <a:rPr lang="en-US" sz="2400" dirty="0" err="1" smtClean="0"/>
              <a:t>stk.isempty</a:t>
            </a:r>
            <a:r>
              <a:rPr lang="en-US" sz="2400" dirty="0" smtClean="0"/>
              <a:t>())</a:t>
            </a:r>
          </a:p>
          <a:p>
            <a:pPr>
              <a:buNone/>
            </a:pPr>
            <a:endParaRPr lang="en-US" sz="2400" b="1" dirty="0" smtClean="0"/>
          </a:p>
          <a:p>
            <a:pPr>
              <a:buNone/>
            </a:pPr>
            <a:endParaRPr lang="en-US" dirty="0"/>
          </a:p>
        </p:txBody>
      </p:sp>
      <p:sp>
        <p:nvSpPr>
          <p:cNvPr id="4"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2"/>
          <a:srcRect/>
          <a:stretch>
            <a:fillRect/>
          </a:stretch>
        </p:blipFill>
        <p:spPr bwMode="auto">
          <a:xfrm>
            <a:off x="-152400" y="0"/>
            <a:ext cx="1447800" cy="817163"/>
          </a:xfrm>
          <a:prstGeom prst="rect">
            <a:avLst/>
          </a:prstGeom>
          <a:noFill/>
        </p:spPr>
      </p:pic>
      <p:sp>
        <p:nvSpPr>
          <p:cNvPr id="6" name="Date Placeholder 5"/>
          <p:cNvSpPr>
            <a:spLocks noGrp="1"/>
          </p:cNvSpPr>
          <p:nvPr>
            <p:ph type="dt" sz="half" idx="10"/>
          </p:nvPr>
        </p:nvSpPr>
        <p:spPr/>
        <p:txBody>
          <a:bodyPr/>
          <a:lstStyle/>
          <a:p>
            <a:fld id="{0B76BED9-ACD0-4018-915A-6D3543BF0924}" type="datetime1">
              <a:rPr lang="en-US" smtClean="0"/>
              <a:pPr/>
              <a:t>11/3/2022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42</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3900" y="952048"/>
            <a:ext cx="7462610" cy="442516"/>
          </a:xfrm>
          <a:prstGeom prst="rect">
            <a:avLst/>
          </a:prstGeom>
        </p:spPr>
        <p:txBody>
          <a:bodyPr vert="horz" wrap="square" lIns="0" tIns="11516" rIns="0" bIns="0" rtlCol="0" anchor="ctr">
            <a:spAutoFit/>
          </a:bodyPr>
          <a:lstStyle/>
          <a:p>
            <a:pPr marL="423226">
              <a:spcBef>
                <a:spcPts val="91"/>
              </a:spcBef>
              <a:tabLst>
                <a:tab pos="5010192" algn="l"/>
              </a:tabLst>
            </a:pPr>
            <a:r>
              <a:rPr sz="2800" b="1" spc="-5" dirty="0">
                <a:solidFill>
                  <a:schemeClr val="tx1"/>
                </a:solidFill>
                <a:latin typeface="+mj-lt"/>
              </a:rPr>
              <a:t>Stack Implementation</a:t>
            </a:r>
            <a:r>
              <a:rPr lang="en-US" sz="2800" b="1" spc="-5" dirty="0">
                <a:solidFill>
                  <a:schemeClr val="tx1"/>
                </a:solidFill>
                <a:latin typeface="+mj-lt"/>
              </a:rPr>
              <a:t> </a:t>
            </a:r>
            <a:r>
              <a:rPr sz="2800" b="1" dirty="0">
                <a:solidFill>
                  <a:schemeClr val="tx1"/>
                </a:solidFill>
                <a:latin typeface="+mj-lt"/>
              </a:rPr>
              <a:t>using</a:t>
            </a:r>
            <a:r>
              <a:rPr sz="2800" b="1" spc="-299" dirty="0">
                <a:solidFill>
                  <a:schemeClr val="tx1"/>
                </a:solidFill>
                <a:latin typeface="+mj-lt"/>
              </a:rPr>
              <a:t> </a:t>
            </a:r>
            <a:r>
              <a:rPr lang="en-US" sz="2800" b="1" spc="-5" dirty="0">
                <a:solidFill>
                  <a:schemeClr val="tx1"/>
                </a:solidFill>
                <a:latin typeface="+mj-lt"/>
              </a:rPr>
              <a:t>Link List</a:t>
            </a:r>
            <a:endParaRPr sz="2800" b="1" spc="-5" dirty="0">
              <a:solidFill>
                <a:schemeClr val="tx1"/>
              </a:solidFill>
              <a:latin typeface="+mj-lt"/>
            </a:endParaRPr>
          </a:p>
        </p:txBody>
      </p:sp>
      <p:sp>
        <p:nvSpPr>
          <p:cNvPr id="3" name="Date Placeholder 2">
            <a:extLst>
              <a:ext uri="{FF2B5EF4-FFF2-40B4-BE49-F238E27FC236}">
                <a16:creationId xmlns:a16="http://schemas.microsoft.com/office/drawing/2014/main" xmlns="" id="{518D2140-BB2E-4E5E-B454-2B16125BBF27}"/>
              </a:ext>
            </a:extLst>
          </p:cNvPr>
          <p:cNvSpPr>
            <a:spLocks noGrp="1"/>
          </p:cNvSpPr>
          <p:nvPr>
            <p:ph type="dt" sz="half" idx="6"/>
          </p:nvPr>
        </p:nvSpPr>
        <p:spPr/>
        <p:txBody>
          <a:bodyPr/>
          <a:lstStyle/>
          <a:p>
            <a:fld id="{D7C3E715-9900-4CEF-9AEB-ED4FFED04D22}" type="datetime1">
              <a:rPr lang="en-US" smtClean="0"/>
              <a:pPr/>
              <a:t>11/3/2022</a:t>
            </a:fld>
            <a:endParaRPr lang="en-US"/>
          </a:p>
        </p:txBody>
      </p:sp>
      <p:sp>
        <p:nvSpPr>
          <p:cNvPr id="5" name="Slide Number Placeholder 4">
            <a:extLst>
              <a:ext uri="{FF2B5EF4-FFF2-40B4-BE49-F238E27FC236}">
                <a16:creationId xmlns:a16="http://schemas.microsoft.com/office/drawing/2014/main" xmlns="" id="{72FAB21F-DD42-4EEB-A96C-589AC03E2799}"/>
              </a:ext>
            </a:extLst>
          </p:cNvPr>
          <p:cNvSpPr>
            <a:spLocks noGrp="1"/>
          </p:cNvSpPr>
          <p:nvPr>
            <p:ph type="sldNum" sz="quarter" idx="7"/>
          </p:nvPr>
        </p:nvSpPr>
        <p:spPr/>
        <p:txBody>
          <a:bodyPr/>
          <a:lstStyle/>
          <a:p>
            <a:fld id="{B6F15528-21DE-4FAA-801E-634DDDAF4B2B}" type="slidenum">
              <a:rPr lang="en-IN" smtClean="0"/>
              <a:pPr/>
              <a:t>43</a:t>
            </a:fld>
            <a:endParaRPr lang="en-IN"/>
          </a:p>
        </p:txBody>
      </p:sp>
      <p:sp>
        <p:nvSpPr>
          <p:cNvPr id="6"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xmlns="" id="{D55EFD29-AB2C-4FDD-874B-7B1EE2C03DB5}"/>
              </a:ext>
            </a:extLst>
          </p:cNvPr>
          <p:cNvSpPr/>
          <p:nvPr/>
        </p:nvSpPr>
        <p:spPr>
          <a:xfrm>
            <a:off x="533400" y="1647112"/>
            <a:ext cx="8382000" cy="369332"/>
          </a:xfrm>
          <a:prstGeom prst="rect">
            <a:avLst/>
          </a:prstGeom>
        </p:spPr>
        <p:txBody>
          <a:bodyPr wrap="square">
            <a:spAutoFit/>
          </a:bodyPr>
          <a:lstStyle/>
          <a:p>
            <a:pPr algn="just"/>
            <a:endParaRPr lang="en-IN" dirty="0"/>
          </a:p>
        </p:txBody>
      </p:sp>
      <p:sp>
        <p:nvSpPr>
          <p:cNvPr id="8" name="Rectangle 7">
            <a:extLst>
              <a:ext uri="{FF2B5EF4-FFF2-40B4-BE49-F238E27FC236}">
                <a16:creationId xmlns:a16="http://schemas.microsoft.com/office/drawing/2014/main" xmlns="" id="{57ED2A6D-C5AB-4EF0-834B-4BCBA03BA717}"/>
              </a:ext>
            </a:extLst>
          </p:cNvPr>
          <p:cNvSpPr/>
          <p:nvPr/>
        </p:nvSpPr>
        <p:spPr>
          <a:xfrm>
            <a:off x="533400" y="1778476"/>
            <a:ext cx="8153400" cy="4298613"/>
          </a:xfrm>
          <a:prstGeom prst="rect">
            <a:avLst/>
          </a:prstGeom>
        </p:spPr>
        <p:txBody>
          <a:bodyPr wrap="square">
            <a:spAutoFit/>
          </a:bodyPr>
          <a:lstStyle/>
          <a:p>
            <a:pPr algn="just">
              <a:lnSpc>
                <a:spcPts val="2400"/>
              </a:lnSpc>
              <a:spcAft>
                <a:spcPts val="750"/>
              </a:spcAft>
            </a:pPr>
            <a:r>
              <a:rPr lang="en-IN" sz="2200" dirty="0">
                <a:latin typeface="+mj-lt"/>
                <a:ea typeface="Times New Roman" panose="02020603050405020304" pitchFamily="18" charset="0"/>
              </a:rPr>
              <a:t>To implement a stack using a linked list, we need to set the following things before implementing actual operations.</a:t>
            </a:r>
          </a:p>
          <a:p>
            <a:pPr algn="just">
              <a:lnSpc>
                <a:spcPts val="2400"/>
              </a:lnSpc>
              <a:spcAft>
                <a:spcPts val="750"/>
              </a:spcAft>
            </a:pPr>
            <a:endParaRPr lang="en-IN" sz="2200" dirty="0">
              <a:latin typeface="+mj-lt"/>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latin typeface="+mj-lt"/>
                <a:ea typeface="Times New Roman" panose="02020603050405020304" pitchFamily="18" charset="0"/>
              </a:rPr>
              <a:t>Step 1 - </a:t>
            </a:r>
            <a:r>
              <a:rPr lang="en-IN" sz="2200" dirty="0">
                <a:latin typeface="+mj-lt"/>
                <a:ea typeface="Times New Roman" panose="02020603050405020304" pitchFamily="18" charset="0"/>
              </a:rPr>
              <a:t>Include all the </a:t>
            </a:r>
            <a:r>
              <a:rPr lang="en-IN" sz="2200" b="1" dirty="0">
                <a:latin typeface="+mj-lt"/>
                <a:ea typeface="Times New Roman" panose="02020603050405020304" pitchFamily="18" charset="0"/>
              </a:rPr>
              <a:t>header files</a:t>
            </a:r>
            <a:r>
              <a:rPr lang="en-IN" sz="2200" dirty="0">
                <a:latin typeface="+mj-lt"/>
                <a:ea typeface="Times New Roman" panose="02020603050405020304" pitchFamily="18" charset="0"/>
              </a:rPr>
              <a:t> which are used in the program. And declare all the </a:t>
            </a:r>
            <a:r>
              <a:rPr lang="en-IN" sz="2200" b="1" dirty="0">
                <a:latin typeface="+mj-lt"/>
                <a:ea typeface="Times New Roman" panose="02020603050405020304" pitchFamily="18" charset="0"/>
              </a:rPr>
              <a:t>user defined functions</a:t>
            </a:r>
            <a:r>
              <a:rPr lang="en-IN" sz="2200" dirty="0">
                <a:latin typeface="+mj-lt"/>
                <a:ea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latin typeface="+mj-lt"/>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latin typeface="+mj-lt"/>
                <a:ea typeface="Times New Roman" panose="02020603050405020304" pitchFamily="18" charset="0"/>
              </a:rPr>
              <a:t>Step 2 - </a:t>
            </a:r>
            <a:r>
              <a:rPr lang="en-IN" sz="2200" dirty="0">
                <a:latin typeface="+mj-lt"/>
                <a:ea typeface="Times New Roman" panose="02020603050405020304" pitchFamily="18" charset="0"/>
              </a:rPr>
              <a:t>Define a '</a:t>
            </a:r>
            <a:r>
              <a:rPr lang="en-IN" sz="2200" b="1" dirty="0">
                <a:latin typeface="+mj-lt"/>
                <a:ea typeface="Times New Roman" panose="02020603050405020304" pitchFamily="18" charset="0"/>
              </a:rPr>
              <a:t>Node</a:t>
            </a:r>
            <a:r>
              <a:rPr lang="en-IN" sz="2200" dirty="0">
                <a:latin typeface="+mj-lt"/>
                <a:ea typeface="Times New Roman" panose="02020603050405020304" pitchFamily="18" charset="0"/>
              </a:rPr>
              <a:t>' structure with two members </a:t>
            </a:r>
            <a:r>
              <a:rPr lang="en-IN" sz="2200" b="1" dirty="0">
                <a:latin typeface="+mj-lt"/>
                <a:ea typeface="Times New Roman" panose="02020603050405020304" pitchFamily="18" charset="0"/>
              </a:rPr>
              <a:t>data</a:t>
            </a:r>
            <a:r>
              <a:rPr lang="en-IN" sz="2200" dirty="0">
                <a:latin typeface="+mj-lt"/>
                <a:ea typeface="Times New Roman" panose="02020603050405020304" pitchFamily="18" charset="0"/>
              </a:rPr>
              <a:t> and </a:t>
            </a:r>
            <a:r>
              <a:rPr lang="en-IN" sz="2200" b="1" dirty="0">
                <a:latin typeface="+mj-lt"/>
                <a:ea typeface="Times New Roman" panose="02020603050405020304" pitchFamily="18" charset="0"/>
              </a:rPr>
              <a:t>next</a:t>
            </a:r>
            <a:r>
              <a:rPr lang="en-IN" sz="2200" dirty="0">
                <a:latin typeface="+mj-lt"/>
                <a:ea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latin typeface="+mj-lt"/>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latin typeface="+mj-lt"/>
                <a:ea typeface="Times New Roman" panose="02020603050405020304" pitchFamily="18" charset="0"/>
              </a:rPr>
              <a:t>Step 3 - </a:t>
            </a:r>
            <a:r>
              <a:rPr lang="en-IN" sz="2200" dirty="0">
                <a:latin typeface="+mj-lt"/>
                <a:ea typeface="Times New Roman" panose="02020603050405020304" pitchFamily="18" charset="0"/>
              </a:rPr>
              <a:t>Define a </a:t>
            </a:r>
            <a:r>
              <a:rPr lang="en-IN" sz="2200" b="1" dirty="0">
                <a:latin typeface="+mj-lt"/>
                <a:ea typeface="Times New Roman" panose="02020603050405020304" pitchFamily="18" charset="0"/>
              </a:rPr>
              <a:t>Node</a:t>
            </a:r>
            <a:r>
              <a:rPr lang="en-IN" sz="2200" dirty="0">
                <a:latin typeface="+mj-lt"/>
                <a:ea typeface="Times New Roman" panose="02020603050405020304" pitchFamily="18" charset="0"/>
              </a:rPr>
              <a:t> pointer '</a:t>
            </a:r>
            <a:r>
              <a:rPr lang="en-IN" sz="2200" b="1" dirty="0">
                <a:latin typeface="+mj-lt"/>
                <a:ea typeface="Times New Roman" panose="02020603050405020304" pitchFamily="18" charset="0"/>
              </a:rPr>
              <a:t>top</a:t>
            </a:r>
            <a:r>
              <a:rPr lang="en-IN" sz="2200" dirty="0">
                <a:latin typeface="+mj-lt"/>
                <a:ea typeface="Times New Roman" panose="02020603050405020304" pitchFamily="18" charset="0"/>
              </a:rPr>
              <a:t>' and set it to </a:t>
            </a:r>
            <a:r>
              <a:rPr lang="en-IN" sz="2200" b="1" dirty="0">
                <a:latin typeface="+mj-lt"/>
                <a:ea typeface="Times New Roman" panose="02020603050405020304" pitchFamily="18" charset="0"/>
              </a:rPr>
              <a:t>NULL</a:t>
            </a:r>
            <a:r>
              <a:rPr lang="en-IN" sz="2200" dirty="0">
                <a:latin typeface="+mj-lt"/>
                <a:ea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latin typeface="+mj-lt"/>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latin typeface="+mj-lt"/>
                <a:ea typeface="Times New Roman" panose="02020603050405020304" pitchFamily="18" charset="0"/>
              </a:rPr>
              <a:t>Step 4 - </a:t>
            </a:r>
            <a:r>
              <a:rPr lang="en-IN" sz="2200" dirty="0">
                <a:latin typeface="+mj-lt"/>
                <a:ea typeface="Times New Roman" panose="02020603050405020304" pitchFamily="18" charset="0"/>
              </a:rPr>
              <a:t>Implement the </a:t>
            </a:r>
            <a:r>
              <a:rPr lang="en-IN" sz="2200" b="1" dirty="0">
                <a:latin typeface="+mj-lt"/>
                <a:ea typeface="Times New Roman" panose="02020603050405020304" pitchFamily="18" charset="0"/>
              </a:rPr>
              <a:t>main</a:t>
            </a:r>
            <a:r>
              <a:rPr lang="en-IN" sz="2200" dirty="0">
                <a:latin typeface="+mj-lt"/>
                <a:ea typeface="Times New Roman" panose="02020603050405020304" pitchFamily="18" charset="0"/>
              </a:rPr>
              <a:t> method by displaying Menu with list of operations and make suitable function calls in the </a:t>
            </a:r>
            <a:r>
              <a:rPr lang="en-IN" sz="2200" b="1" dirty="0">
                <a:latin typeface="+mj-lt"/>
                <a:ea typeface="Times New Roman" panose="02020603050405020304" pitchFamily="18" charset="0"/>
              </a:rPr>
              <a:t>main</a:t>
            </a:r>
            <a:r>
              <a:rPr lang="en-IN" sz="2200" dirty="0">
                <a:latin typeface="+mj-lt"/>
                <a:ea typeface="Times New Roman" panose="02020603050405020304" pitchFamily="18" charset="0"/>
              </a:rPr>
              <a:t> method.</a:t>
            </a:r>
            <a:endParaRPr lang="en-IN" sz="2200" dirty="0">
              <a:effectLst/>
              <a:latin typeface="+mj-lt"/>
              <a:ea typeface="Times New Roman" panose="02020603050405020304" pitchFamily="18" charset="0"/>
            </a:endParaRPr>
          </a:p>
        </p:txBody>
      </p:sp>
      <p:sp>
        <p:nvSpPr>
          <p:cNvPr id="10" name="Footer Placeholder 9"/>
          <p:cNvSpPr>
            <a:spLocks noGrp="1"/>
          </p:cNvSpPr>
          <p:nvPr>
            <p:ph type="ftr" sz="quarter" idx="5"/>
          </p:nvPr>
        </p:nvSpPr>
        <p:spPr/>
        <p:txBody>
          <a:bodyPr/>
          <a:lstStyle/>
          <a:p>
            <a:r>
              <a:rPr lang="en-IN" smtClean="0"/>
              <a:t>Dr. Ritesh Rastogi, AMICSE 0301/ACSE0301-DS,          Unit -2</a:t>
            </a:r>
            <a:endParaRPr lang="en-IN"/>
          </a:p>
        </p:txBody>
      </p:sp>
    </p:spTree>
    <p:extLst>
      <p:ext uri="{BB962C8B-B14F-4D97-AF65-F5344CB8AC3E}">
        <p14:creationId xmlns:p14="http://schemas.microsoft.com/office/powerpoint/2010/main" xmlns="" val="2935704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518D2140-BB2E-4E5E-B454-2B16125BBF27}"/>
              </a:ext>
            </a:extLst>
          </p:cNvPr>
          <p:cNvSpPr>
            <a:spLocks noGrp="1"/>
          </p:cNvSpPr>
          <p:nvPr>
            <p:ph type="dt" sz="half" idx="6"/>
          </p:nvPr>
        </p:nvSpPr>
        <p:spPr/>
        <p:txBody>
          <a:bodyPr/>
          <a:lstStyle/>
          <a:p>
            <a:fld id="{629C30E8-C98B-47BC-8691-39460972E5D0}" type="datetime1">
              <a:rPr lang="en-US" smtClean="0"/>
              <a:pPr/>
              <a:t>11/3/2022</a:t>
            </a:fld>
            <a:endParaRPr lang="en-US"/>
          </a:p>
        </p:txBody>
      </p:sp>
      <p:sp>
        <p:nvSpPr>
          <p:cNvPr id="5" name="Slide Number Placeholder 4">
            <a:extLst>
              <a:ext uri="{FF2B5EF4-FFF2-40B4-BE49-F238E27FC236}">
                <a16:creationId xmlns:a16="http://schemas.microsoft.com/office/drawing/2014/main" xmlns="" id="{72FAB21F-DD42-4EEB-A96C-589AC03E2799}"/>
              </a:ext>
            </a:extLst>
          </p:cNvPr>
          <p:cNvSpPr>
            <a:spLocks noGrp="1"/>
          </p:cNvSpPr>
          <p:nvPr>
            <p:ph type="sldNum" sz="quarter" idx="7"/>
          </p:nvPr>
        </p:nvSpPr>
        <p:spPr/>
        <p:txBody>
          <a:bodyPr/>
          <a:lstStyle/>
          <a:p>
            <a:fld id="{B6F15528-21DE-4FAA-801E-634DDDAF4B2B}" type="slidenum">
              <a:rPr lang="en-IN" smtClean="0"/>
              <a:pPr/>
              <a:t>44</a:t>
            </a:fld>
            <a:endParaRPr lang="en-IN"/>
          </a:p>
        </p:txBody>
      </p:sp>
      <p:sp>
        <p:nvSpPr>
          <p:cNvPr id="6" name="Title 1">
            <a:extLst>
              <a:ext uri="{FF2B5EF4-FFF2-40B4-BE49-F238E27FC236}">
                <a16:creationId xmlns:a16="http://schemas.microsoft.com/office/drawing/2014/main" xmlns="" id="{EB761B1B-19FE-4756-A6F3-DDA76C6F8489}"/>
              </a:ext>
            </a:extLst>
          </p:cNvPr>
          <p:cNvSpPr txBox="1">
            <a:spLocks/>
          </p:cNvSpPr>
          <p:nvPr/>
        </p:nvSpPr>
        <p:spPr>
          <a:xfrm>
            <a:off x="123394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749ED141-206C-495D-AE47-CA8215D2E9A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xmlns="" id="{D55EFD29-AB2C-4FDD-874B-7B1EE2C03DB5}"/>
              </a:ext>
            </a:extLst>
          </p:cNvPr>
          <p:cNvSpPr/>
          <p:nvPr/>
        </p:nvSpPr>
        <p:spPr>
          <a:xfrm>
            <a:off x="533400" y="1647112"/>
            <a:ext cx="8382000" cy="369332"/>
          </a:xfrm>
          <a:prstGeom prst="rect">
            <a:avLst/>
          </a:prstGeom>
        </p:spPr>
        <p:txBody>
          <a:bodyPr wrap="square">
            <a:spAutoFit/>
          </a:bodyPr>
          <a:lstStyle/>
          <a:p>
            <a:pPr algn="just"/>
            <a:endParaRPr lang="en-IN" dirty="0"/>
          </a:p>
        </p:txBody>
      </p:sp>
      <p:sp>
        <p:nvSpPr>
          <p:cNvPr id="10" name="Rectangle 9">
            <a:extLst>
              <a:ext uri="{FF2B5EF4-FFF2-40B4-BE49-F238E27FC236}">
                <a16:creationId xmlns:a16="http://schemas.microsoft.com/office/drawing/2014/main" xmlns="" id="{24802300-26A3-4BEC-BDA8-A2826F95FB9F}"/>
              </a:ext>
            </a:extLst>
          </p:cNvPr>
          <p:cNvSpPr/>
          <p:nvPr/>
        </p:nvSpPr>
        <p:spPr>
          <a:xfrm>
            <a:off x="750939" y="1417009"/>
            <a:ext cx="7848600" cy="4655121"/>
          </a:xfrm>
          <a:prstGeom prst="rect">
            <a:avLst/>
          </a:prstGeom>
        </p:spPr>
        <p:txBody>
          <a:bodyPr wrap="square">
            <a:spAutoFit/>
          </a:bodyPr>
          <a:lstStyle/>
          <a:p>
            <a:pPr algn="just">
              <a:spcBef>
                <a:spcPts val="1500"/>
              </a:spcBef>
              <a:spcAft>
                <a:spcPts val="750"/>
              </a:spcAft>
            </a:pPr>
            <a:r>
              <a:rPr lang="en-IN" sz="2800" b="1" dirty="0">
                <a:ea typeface="Times New Roman" panose="02020603050405020304" pitchFamily="18" charset="0"/>
                <a:cs typeface="Times New Roman" panose="02020603050405020304" pitchFamily="18" charset="0"/>
              </a:rPr>
              <a:t>push(value) - Inserting an element into the Stack using Link List</a:t>
            </a:r>
          </a:p>
          <a:p>
            <a:pPr algn="just">
              <a:spcBef>
                <a:spcPts val="1500"/>
              </a:spcBef>
              <a:spcAft>
                <a:spcPts val="750"/>
              </a:spcAft>
            </a:pPr>
            <a:endParaRPr lang="en-IN" sz="800" b="1" dirty="0">
              <a:ea typeface="Times New Roman" panose="02020603050405020304" pitchFamily="18" charset="0"/>
              <a:cs typeface="Times New Roman" panose="02020603050405020304" pitchFamily="18" charset="0"/>
            </a:endParaRPr>
          </a:p>
          <a:p>
            <a:pPr algn="just">
              <a:lnSpc>
                <a:spcPts val="2400"/>
              </a:lnSpc>
              <a:spcAft>
                <a:spcPts val="750"/>
              </a:spcAft>
            </a:pPr>
            <a:r>
              <a:rPr lang="en-IN" sz="2200" dirty="0">
                <a:ea typeface="Times New Roman" panose="02020603050405020304" pitchFamily="18" charset="0"/>
                <a:cs typeface="Times New Roman" panose="02020603050405020304" pitchFamily="18" charset="0"/>
              </a:rPr>
              <a:t>We can use the following steps to insert a new node into the stack...</a:t>
            </a: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1 - </a:t>
            </a:r>
            <a:r>
              <a:rPr lang="en-IN" sz="2200" dirty="0">
                <a:ea typeface="Times New Roman" panose="02020603050405020304" pitchFamily="18" charset="0"/>
                <a:cs typeface="Times New Roman" panose="02020603050405020304" pitchFamily="18" charset="0"/>
              </a:rPr>
              <a:t>Create a </a:t>
            </a:r>
            <a:r>
              <a:rPr lang="en-IN" sz="2200" b="1" dirty="0" err="1">
                <a:ea typeface="Times New Roman" panose="02020603050405020304" pitchFamily="18" charset="0"/>
                <a:cs typeface="Times New Roman" panose="02020603050405020304" pitchFamily="18" charset="0"/>
              </a:rPr>
              <a:t>newNode</a:t>
            </a:r>
            <a:r>
              <a:rPr lang="en-IN" sz="2200" dirty="0">
                <a:ea typeface="Times New Roman" panose="02020603050405020304" pitchFamily="18" charset="0"/>
                <a:cs typeface="Times New Roman" panose="02020603050405020304" pitchFamily="18" charset="0"/>
              </a:rPr>
              <a:t> with given value.</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cs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2 - </a:t>
            </a:r>
            <a:r>
              <a:rPr lang="en-IN" sz="2200" dirty="0">
                <a:ea typeface="Times New Roman" panose="02020603050405020304" pitchFamily="18" charset="0"/>
                <a:cs typeface="Times New Roman" panose="02020603050405020304" pitchFamily="18" charset="0"/>
              </a:rPr>
              <a:t>Check whether stack is </a:t>
            </a:r>
            <a:r>
              <a:rPr lang="en-IN" sz="2200" b="1" dirty="0">
                <a:ea typeface="Times New Roman" panose="02020603050405020304" pitchFamily="18" charset="0"/>
                <a:cs typeface="Times New Roman" panose="02020603050405020304" pitchFamily="18" charset="0"/>
              </a:rPr>
              <a:t>Empty</a:t>
            </a:r>
            <a:r>
              <a:rPr lang="en-IN" sz="2200" dirty="0">
                <a:ea typeface="Times New Roman" panose="02020603050405020304" pitchFamily="18" charset="0"/>
                <a:cs typeface="Times New Roman" panose="02020603050405020304" pitchFamily="18" charset="0"/>
              </a:rPr>
              <a:t> (</a:t>
            </a:r>
            <a:r>
              <a:rPr lang="en-IN" sz="2200" b="1" dirty="0">
                <a:ea typeface="Times New Roman" panose="02020603050405020304" pitchFamily="18" charset="0"/>
                <a:cs typeface="Times New Roman" panose="02020603050405020304" pitchFamily="18" charset="0"/>
              </a:rPr>
              <a:t>top</a:t>
            </a:r>
            <a:r>
              <a:rPr lang="en-IN" sz="2200" dirty="0">
                <a:ea typeface="Times New Roman" panose="02020603050405020304" pitchFamily="18" charset="0"/>
                <a:cs typeface="Times New Roman" panose="02020603050405020304" pitchFamily="18" charset="0"/>
              </a:rPr>
              <a:t> == </a:t>
            </a:r>
            <a:r>
              <a:rPr lang="en-IN" sz="2200" b="1" dirty="0">
                <a:ea typeface="Times New Roman" panose="02020603050405020304" pitchFamily="18" charset="0"/>
                <a:cs typeface="Times New Roman" panose="02020603050405020304" pitchFamily="18" charset="0"/>
              </a:rPr>
              <a:t>NULL</a:t>
            </a:r>
            <a:r>
              <a:rPr lang="en-IN" sz="2200" dirty="0">
                <a:ea typeface="Times New Roman" panose="02020603050405020304" pitchFamily="18" charset="0"/>
                <a:cs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cs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3 - </a:t>
            </a:r>
            <a:r>
              <a:rPr lang="en-IN" sz="2200" dirty="0">
                <a:ea typeface="Times New Roman" panose="02020603050405020304" pitchFamily="18" charset="0"/>
                <a:cs typeface="Times New Roman" panose="02020603050405020304" pitchFamily="18" charset="0"/>
              </a:rPr>
              <a:t>If it is </a:t>
            </a:r>
            <a:r>
              <a:rPr lang="en-IN" sz="2200" b="1" dirty="0">
                <a:ea typeface="Times New Roman" panose="02020603050405020304" pitchFamily="18" charset="0"/>
                <a:cs typeface="Times New Roman" panose="02020603050405020304" pitchFamily="18" charset="0"/>
              </a:rPr>
              <a:t>Empty</a:t>
            </a:r>
            <a:r>
              <a:rPr lang="en-IN" sz="2200" dirty="0">
                <a:ea typeface="Times New Roman" panose="02020603050405020304" pitchFamily="18" charset="0"/>
                <a:cs typeface="Times New Roman" panose="02020603050405020304" pitchFamily="18" charset="0"/>
              </a:rPr>
              <a:t>, then set </a:t>
            </a:r>
            <a:r>
              <a:rPr lang="en-IN" sz="2200" b="1" dirty="0" err="1">
                <a:ea typeface="Times New Roman" panose="02020603050405020304" pitchFamily="18" charset="0"/>
                <a:cs typeface="Times New Roman" panose="02020603050405020304" pitchFamily="18" charset="0"/>
              </a:rPr>
              <a:t>newNode</a:t>
            </a:r>
            <a:r>
              <a:rPr lang="en-IN" sz="2200" b="1" dirty="0">
                <a:ea typeface="Times New Roman" panose="02020603050405020304" pitchFamily="18" charset="0"/>
                <a:cs typeface="Times New Roman" panose="02020603050405020304" pitchFamily="18" charset="0"/>
              </a:rPr>
              <a:t> → next</a:t>
            </a:r>
            <a:r>
              <a:rPr lang="en-IN" sz="2200" dirty="0">
                <a:ea typeface="Times New Roman" panose="02020603050405020304" pitchFamily="18" charset="0"/>
                <a:cs typeface="Times New Roman" panose="02020603050405020304" pitchFamily="18" charset="0"/>
              </a:rPr>
              <a:t> = </a:t>
            </a:r>
            <a:r>
              <a:rPr lang="en-IN" sz="2200" b="1" dirty="0">
                <a:ea typeface="Times New Roman" panose="02020603050405020304" pitchFamily="18" charset="0"/>
                <a:cs typeface="Times New Roman" panose="02020603050405020304" pitchFamily="18" charset="0"/>
              </a:rPr>
              <a:t>NULL</a:t>
            </a:r>
          </a:p>
          <a:p>
            <a:pPr marL="342900" lvl="0" indent="-342900" algn="just">
              <a:lnSpc>
                <a:spcPts val="2400"/>
              </a:lnSpc>
              <a:buSzPts val="1000"/>
              <a:buFont typeface="Symbol" panose="05050102010706020507" pitchFamily="18" charset="2"/>
              <a:buChar char=""/>
              <a:tabLst>
                <a:tab pos="457200" algn="l"/>
              </a:tabLst>
            </a:pPr>
            <a:r>
              <a:rPr lang="en-IN" sz="2200" dirty="0">
                <a:ea typeface="Times New Roman" panose="02020603050405020304" pitchFamily="18" charset="0"/>
                <a:cs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4 - </a:t>
            </a:r>
            <a:r>
              <a:rPr lang="en-IN" sz="2200" dirty="0">
                <a:ea typeface="Times New Roman" panose="02020603050405020304" pitchFamily="18" charset="0"/>
                <a:cs typeface="Times New Roman" panose="02020603050405020304" pitchFamily="18" charset="0"/>
              </a:rPr>
              <a:t>If it is </a:t>
            </a:r>
            <a:r>
              <a:rPr lang="en-IN" sz="2200" b="1" dirty="0">
                <a:ea typeface="Times New Roman" panose="02020603050405020304" pitchFamily="18" charset="0"/>
                <a:cs typeface="Times New Roman" panose="02020603050405020304" pitchFamily="18" charset="0"/>
              </a:rPr>
              <a:t>Not Empty</a:t>
            </a:r>
            <a:r>
              <a:rPr lang="en-IN" sz="2200" dirty="0">
                <a:ea typeface="Times New Roman" panose="02020603050405020304" pitchFamily="18" charset="0"/>
                <a:cs typeface="Times New Roman" panose="02020603050405020304" pitchFamily="18" charset="0"/>
              </a:rPr>
              <a:t>, then set </a:t>
            </a:r>
            <a:r>
              <a:rPr lang="en-IN" sz="2200" b="1" dirty="0" err="1">
                <a:ea typeface="Times New Roman" panose="02020603050405020304" pitchFamily="18" charset="0"/>
                <a:cs typeface="Times New Roman" panose="02020603050405020304" pitchFamily="18" charset="0"/>
              </a:rPr>
              <a:t>newNode</a:t>
            </a:r>
            <a:r>
              <a:rPr lang="en-IN" sz="2200" b="1" dirty="0">
                <a:ea typeface="Times New Roman" panose="02020603050405020304" pitchFamily="18" charset="0"/>
                <a:cs typeface="Times New Roman" panose="02020603050405020304" pitchFamily="18" charset="0"/>
              </a:rPr>
              <a:t> → next</a:t>
            </a:r>
            <a:r>
              <a:rPr lang="en-IN" sz="2200" dirty="0">
                <a:ea typeface="Times New Roman" panose="02020603050405020304" pitchFamily="18" charset="0"/>
                <a:cs typeface="Times New Roman" panose="02020603050405020304" pitchFamily="18" charset="0"/>
              </a:rPr>
              <a:t> = </a:t>
            </a:r>
            <a:r>
              <a:rPr lang="en-IN" sz="2200" b="1" dirty="0">
                <a:ea typeface="Times New Roman" panose="02020603050405020304" pitchFamily="18" charset="0"/>
                <a:cs typeface="Times New Roman" panose="02020603050405020304" pitchFamily="18" charset="0"/>
              </a:rPr>
              <a:t>top</a:t>
            </a:r>
            <a:r>
              <a:rPr lang="en-IN" sz="2200" dirty="0">
                <a:ea typeface="Times New Roman" panose="02020603050405020304" pitchFamily="18" charset="0"/>
                <a:cs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cs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cs typeface="Times New Roman" panose="02020603050405020304" pitchFamily="18" charset="0"/>
              </a:rPr>
              <a:t>Step 5 - </a:t>
            </a:r>
            <a:r>
              <a:rPr lang="en-IN" sz="2200" dirty="0">
                <a:ea typeface="Times New Roman" panose="02020603050405020304" pitchFamily="18" charset="0"/>
                <a:cs typeface="Times New Roman" panose="02020603050405020304" pitchFamily="18" charset="0"/>
              </a:rPr>
              <a:t>Finally, set </a:t>
            </a:r>
            <a:r>
              <a:rPr lang="en-IN" sz="2200" b="1" dirty="0">
                <a:ea typeface="Times New Roman" panose="02020603050405020304" pitchFamily="18" charset="0"/>
                <a:cs typeface="Times New Roman" panose="02020603050405020304" pitchFamily="18" charset="0"/>
              </a:rPr>
              <a:t>top</a:t>
            </a:r>
            <a:r>
              <a:rPr lang="en-IN" sz="2200" dirty="0">
                <a:ea typeface="Times New Roman" panose="02020603050405020304" pitchFamily="18" charset="0"/>
                <a:cs typeface="Times New Roman" panose="02020603050405020304" pitchFamily="18" charset="0"/>
              </a:rPr>
              <a:t> = </a:t>
            </a:r>
            <a:r>
              <a:rPr lang="en-IN" sz="2200" b="1" dirty="0" err="1">
                <a:ea typeface="Times New Roman" panose="02020603050405020304" pitchFamily="18" charset="0"/>
                <a:cs typeface="Times New Roman" panose="02020603050405020304" pitchFamily="18" charset="0"/>
              </a:rPr>
              <a:t>newNode</a:t>
            </a:r>
            <a:r>
              <a:rPr lang="en-IN" sz="2200" dirty="0">
                <a:ea typeface="Times New Roman" panose="02020603050405020304" pitchFamily="18" charset="0"/>
                <a:cs typeface="Times New Roman" panose="02020603050405020304" pitchFamily="18" charset="0"/>
              </a:rPr>
              <a:t>.</a:t>
            </a:r>
            <a:endParaRPr lang="en-IN" sz="2200" dirty="0">
              <a:effectLst/>
              <a:ea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5"/>
          </p:nvPr>
        </p:nvSpPr>
        <p:spPr/>
        <p:txBody>
          <a:bodyPr/>
          <a:lstStyle/>
          <a:p>
            <a:r>
              <a:rPr lang="en-IN" smtClean="0"/>
              <a:t>Dr. Ritesh Rastogi, AMICSE 0301/ACSE0301-DS,          Unit -2</a:t>
            </a:r>
            <a:endParaRPr lang="en-IN"/>
          </a:p>
        </p:txBody>
      </p:sp>
    </p:spTree>
    <p:extLst>
      <p:ext uri="{BB962C8B-B14F-4D97-AF65-F5344CB8AC3E}">
        <p14:creationId xmlns:p14="http://schemas.microsoft.com/office/powerpoint/2010/main" xmlns="" val="589944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EA933E4-3765-4CF5-9B88-6C848591E156}"/>
              </a:ext>
            </a:extLst>
          </p:cNvPr>
          <p:cNvSpPr>
            <a:spLocks noGrp="1"/>
          </p:cNvSpPr>
          <p:nvPr>
            <p:ph type="dt" sz="half" idx="10"/>
          </p:nvPr>
        </p:nvSpPr>
        <p:spPr/>
        <p:txBody>
          <a:bodyPr/>
          <a:lstStyle/>
          <a:p>
            <a:fld id="{57E08BB4-98F2-4E37-A5BB-01666C95F228}" type="datetime1">
              <a:rPr lang="en-US" smtClean="0"/>
              <a:pPr/>
              <a:t>11/3/2022</a:t>
            </a:fld>
            <a:endParaRPr lang="en-US" dirty="0"/>
          </a:p>
        </p:txBody>
      </p:sp>
      <p:sp>
        <p:nvSpPr>
          <p:cNvPr id="6" name="Slide Number Placeholder 5">
            <a:extLst>
              <a:ext uri="{FF2B5EF4-FFF2-40B4-BE49-F238E27FC236}">
                <a16:creationId xmlns:a16="http://schemas.microsoft.com/office/drawing/2014/main" xmlns="" id="{D6F6C50B-68C2-48EC-9091-B3A922534FC3}"/>
              </a:ext>
            </a:extLst>
          </p:cNvPr>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a:extLst>
              <a:ext uri="{FF2B5EF4-FFF2-40B4-BE49-F238E27FC236}">
                <a16:creationId xmlns:a16="http://schemas.microsoft.com/office/drawing/2014/main" xmlns="" id="{1A32B51E-9EB8-4A81-8634-FFDCB11F2AF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DED2B126-8C11-4EB3-BA5D-B7BDFA73301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xmlns="" id="{B5233364-F425-40EB-BFA3-464A54794B68}"/>
              </a:ext>
            </a:extLst>
          </p:cNvPr>
          <p:cNvSpPr/>
          <p:nvPr/>
        </p:nvSpPr>
        <p:spPr>
          <a:xfrm>
            <a:off x="283966" y="913345"/>
            <a:ext cx="8858280" cy="5288627"/>
          </a:xfrm>
          <a:prstGeom prst="rect">
            <a:avLst/>
          </a:prstGeom>
        </p:spPr>
        <p:txBody>
          <a:bodyPr wrap="square">
            <a:spAutoFit/>
          </a:bodyPr>
          <a:lstStyle/>
          <a:p>
            <a:pPr algn="just">
              <a:spcBef>
                <a:spcPts val="1500"/>
              </a:spcBef>
              <a:spcAft>
                <a:spcPts val="750"/>
              </a:spcAft>
            </a:pPr>
            <a:r>
              <a:rPr lang="en-IN" sz="2800" b="1" dirty="0">
                <a:ea typeface="Times New Roman" panose="02020603050405020304" pitchFamily="18" charset="0"/>
                <a:cs typeface="Arial" panose="020B0604020202020204" pitchFamily="34" charset="0"/>
              </a:rPr>
              <a:t>pop() - Deleting an Element from a Stack using Link List</a:t>
            </a:r>
          </a:p>
          <a:p>
            <a:pPr algn="just">
              <a:spcBef>
                <a:spcPts val="1500"/>
              </a:spcBef>
              <a:spcAft>
                <a:spcPts val="750"/>
              </a:spcAft>
            </a:pPr>
            <a:endParaRPr lang="en-IN" sz="1050" b="1" dirty="0">
              <a:ea typeface="Times New Roman" panose="02020603050405020304" pitchFamily="18" charset="0"/>
            </a:endParaRPr>
          </a:p>
          <a:p>
            <a:pPr algn="just">
              <a:lnSpc>
                <a:spcPts val="2400"/>
              </a:lnSpc>
              <a:spcAft>
                <a:spcPts val="750"/>
              </a:spcAft>
            </a:pPr>
            <a:r>
              <a:rPr lang="en-IN" sz="2200" dirty="0">
                <a:ea typeface="Times New Roman" panose="02020603050405020304" pitchFamily="18" charset="0"/>
              </a:rPr>
              <a:t>We can use the following steps to delete a node from the stack...</a:t>
            </a:r>
          </a:p>
          <a:p>
            <a:pPr algn="just">
              <a:lnSpc>
                <a:spcPts val="2400"/>
              </a:lnSpc>
              <a:spcAft>
                <a:spcPts val="750"/>
              </a:spcAft>
            </a:pPr>
            <a:endParaRPr lang="en-IN" sz="2200" dirty="0">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1 - </a:t>
            </a:r>
            <a:r>
              <a:rPr lang="en-IN" sz="2200" dirty="0">
                <a:ea typeface="Times New Roman" panose="02020603050405020304" pitchFamily="18" charset="0"/>
              </a:rPr>
              <a:t>Check whether </a:t>
            </a:r>
            <a:r>
              <a:rPr lang="en-IN" sz="2200" b="1" dirty="0">
                <a:ea typeface="Times New Roman" panose="02020603050405020304" pitchFamily="18" charset="0"/>
              </a:rPr>
              <a:t>stack</a:t>
            </a:r>
            <a:r>
              <a:rPr lang="en-IN" sz="2200" dirty="0">
                <a:ea typeface="Times New Roman" panose="02020603050405020304" pitchFamily="18" charset="0"/>
              </a:rPr>
              <a:t> is </a:t>
            </a:r>
            <a:r>
              <a:rPr lang="en-IN" sz="2200" b="1" dirty="0">
                <a:ea typeface="Times New Roman" panose="02020603050405020304" pitchFamily="18" charset="0"/>
              </a:rPr>
              <a:t>Empty</a:t>
            </a:r>
            <a:r>
              <a:rPr lang="en-IN" sz="2200" dirty="0">
                <a:ea typeface="Times New Roman" panose="02020603050405020304" pitchFamily="18" charset="0"/>
              </a:rPr>
              <a:t> (</a:t>
            </a:r>
            <a:r>
              <a:rPr lang="en-IN" sz="2200" b="1" dirty="0">
                <a:ea typeface="Times New Roman" panose="02020603050405020304" pitchFamily="18" charset="0"/>
              </a:rPr>
              <a:t>top == NULL</a:t>
            </a:r>
            <a:r>
              <a:rPr lang="en-IN" sz="2200" dirty="0">
                <a:ea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2 - </a:t>
            </a:r>
            <a:r>
              <a:rPr lang="en-IN" sz="2200" dirty="0">
                <a:ea typeface="Times New Roman" panose="02020603050405020304" pitchFamily="18" charset="0"/>
              </a:rPr>
              <a:t>If it is </a:t>
            </a:r>
            <a:r>
              <a:rPr lang="en-IN" sz="2200" b="1" dirty="0">
                <a:ea typeface="Times New Roman" panose="02020603050405020304" pitchFamily="18" charset="0"/>
              </a:rPr>
              <a:t>Empty</a:t>
            </a:r>
            <a:r>
              <a:rPr lang="en-IN" sz="2200" dirty="0">
                <a:ea typeface="Times New Roman" panose="02020603050405020304" pitchFamily="18" charset="0"/>
              </a:rPr>
              <a:t>, then display </a:t>
            </a:r>
            <a:r>
              <a:rPr lang="en-IN" sz="2200" b="1" dirty="0">
                <a:ea typeface="Times New Roman" panose="02020603050405020304" pitchFamily="18" charset="0"/>
              </a:rPr>
              <a:t>"Stack is Empty!!! Deletion is not possible!!!"</a:t>
            </a:r>
            <a:r>
              <a:rPr lang="en-IN" sz="2200" dirty="0">
                <a:ea typeface="Times New Roman" panose="02020603050405020304" pitchFamily="18" charset="0"/>
              </a:rPr>
              <a:t> and terminate the function</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3 - </a:t>
            </a:r>
            <a:r>
              <a:rPr lang="en-IN" sz="2200" dirty="0">
                <a:ea typeface="Times New Roman" panose="02020603050405020304" pitchFamily="18" charset="0"/>
              </a:rPr>
              <a:t>If it is </a:t>
            </a:r>
            <a:r>
              <a:rPr lang="en-IN" sz="2200" b="1" dirty="0">
                <a:ea typeface="Times New Roman" panose="02020603050405020304" pitchFamily="18" charset="0"/>
              </a:rPr>
              <a:t>Not Empty</a:t>
            </a:r>
            <a:r>
              <a:rPr lang="en-IN" sz="2200" dirty="0">
                <a:ea typeface="Times New Roman" panose="02020603050405020304" pitchFamily="18" charset="0"/>
              </a:rPr>
              <a:t>, then define a </a:t>
            </a:r>
            <a:r>
              <a:rPr lang="en-IN" sz="2200" b="1" dirty="0">
                <a:ea typeface="Times New Roman" panose="02020603050405020304" pitchFamily="18" charset="0"/>
              </a:rPr>
              <a:t>Node</a:t>
            </a:r>
            <a:r>
              <a:rPr lang="en-IN" sz="2200" dirty="0">
                <a:ea typeface="Times New Roman" panose="02020603050405020304" pitchFamily="18" charset="0"/>
              </a:rPr>
              <a:t> pointer '</a:t>
            </a:r>
            <a:r>
              <a:rPr lang="en-IN" sz="2200" b="1" dirty="0">
                <a:ea typeface="Times New Roman" panose="02020603050405020304" pitchFamily="18" charset="0"/>
              </a:rPr>
              <a:t>temp</a:t>
            </a:r>
            <a:r>
              <a:rPr lang="en-IN" sz="2200" dirty="0">
                <a:ea typeface="Times New Roman" panose="02020603050405020304" pitchFamily="18" charset="0"/>
              </a:rPr>
              <a:t>' and set it to '</a:t>
            </a:r>
            <a:r>
              <a:rPr lang="en-IN" sz="2200" b="1" dirty="0">
                <a:ea typeface="Times New Roman" panose="02020603050405020304" pitchFamily="18" charset="0"/>
              </a:rPr>
              <a:t>top</a:t>
            </a:r>
            <a:r>
              <a:rPr lang="en-IN" sz="2200" dirty="0">
                <a:ea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4 - </a:t>
            </a:r>
            <a:r>
              <a:rPr lang="en-IN" sz="2200" dirty="0">
                <a:ea typeface="Times New Roman" panose="02020603050405020304" pitchFamily="18" charset="0"/>
              </a:rPr>
              <a:t>Then set '</a:t>
            </a:r>
            <a:r>
              <a:rPr lang="en-IN" sz="2200" b="1" dirty="0">
                <a:ea typeface="Times New Roman" panose="02020603050405020304" pitchFamily="18" charset="0"/>
              </a:rPr>
              <a:t>top</a:t>
            </a:r>
            <a:r>
              <a:rPr lang="en-IN" sz="2200" dirty="0">
                <a:ea typeface="Times New Roman" panose="02020603050405020304" pitchFamily="18" charset="0"/>
              </a:rPr>
              <a:t> = </a:t>
            </a:r>
            <a:r>
              <a:rPr lang="en-IN" sz="2200" b="1" dirty="0">
                <a:ea typeface="Times New Roman" panose="02020603050405020304" pitchFamily="18" charset="0"/>
              </a:rPr>
              <a:t>top → next</a:t>
            </a:r>
            <a:r>
              <a:rPr lang="en-IN" sz="2200" dirty="0">
                <a:ea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5 - </a:t>
            </a:r>
            <a:r>
              <a:rPr lang="en-IN" sz="2200" dirty="0">
                <a:ea typeface="Times New Roman" panose="02020603050405020304" pitchFamily="18" charset="0"/>
              </a:rPr>
              <a:t>Finally, delete '</a:t>
            </a:r>
            <a:r>
              <a:rPr lang="en-IN" sz="2200" b="1" dirty="0">
                <a:ea typeface="Times New Roman" panose="02020603050405020304" pitchFamily="18" charset="0"/>
              </a:rPr>
              <a:t>temp</a:t>
            </a:r>
            <a:r>
              <a:rPr lang="en-IN" sz="2200" dirty="0">
                <a:ea typeface="Times New Roman" panose="02020603050405020304" pitchFamily="18" charset="0"/>
              </a:rPr>
              <a:t>'. (</a:t>
            </a:r>
            <a:r>
              <a:rPr lang="en-IN" sz="2200" b="1" dirty="0">
                <a:ea typeface="Times New Roman" panose="02020603050405020304" pitchFamily="18" charset="0"/>
              </a:rPr>
              <a:t>free(temp)</a:t>
            </a:r>
            <a:r>
              <a:rPr lang="en-IN" sz="2200" dirty="0">
                <a:ea typeface="Times New Roman" panose="02020603050405020304" pitchFamily="18" charset="0"/>
              </a:rPr>
              <a:t>).</a:t>
            </a:r>
            <a:endParaRPr lang="en-IN" sz="2200" dirty="0">
              <a:effectLst/>
              <a:ea typeface="Times New Roman" panose="02020603050405020304" pitchFamily="18" charset="0"/>
            </a:endParaRPr>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EA933E4-3765-4CF5-9B88-6C848591E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00D21-1492-4DEF-892A-B42D40B7315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11/3/2022</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a:extLst>
              <a:ext uri="{FF2B5EF4-FFF2-40B4-BE49-F238E27FC236}">
                <a16:creationId xmlns:a16="http://schemas.microsoft.com/office/drawing/2014/main" xmlns="" id="{D6F6C50B-68C2-48EC-9091-B3A922534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a:extLst>
              <a:ext uri="{FF2B5EF4-FFF2-40B4-BE49-F238E27FC236}">
                <a16:creationId xmlns:a16="http://schemas.microsoft.com/office/drawing/2014/main" xmlns="" id="{1A32B51E-9EB8-4A81-8634-FFDCB11F2AF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0" i="0" u="none" strike="noStrike" kern="1200" cap="none" spc="0" normalizeH="0" baseline="0" noProof="0" dirty="0">
                <a:ln>
                  <a:noFill/>
                </a:ln>
                <a:solidFill>
                  <a:prstClr val="black"/>
                </a:solidFill>
                <a:effectLst/>
                <a:uLnTx/>
                <a:uFillTx/>
                <a:latin typeface="+mj-lt"/>
                <a:ea typeface="+mn-ea"/>
                <a:cs typeface="+mn-cs"/>
              </a:rPr>
              <a:t>Introduction to Stack</a:t>
            </a:r>
            <a:r>
              <a:rPr lang="en-US" sz="3400" dirty="0">
                <a:latin typeface="+mj-lt"/>
              </a:rPr>
              <a:t> </a:t>
            </a:r>
            <a:endParaRPr kumimoji="0" lang="en-US" sz="3400" b="0" i="0" u="none" strike="noStrike" kern="1200" cap="none" spc="0" normalizeH="0" baseline="0" noProof="0" dirty="0">
              <a:ln>
                <a:noFill/>
              </a:ln>
              <a:solidFill>
                <a:prstClr val="black"/>
              </a:solidFill>
              <a:effectLst/>
              <a:uLnTx/>
              <a:uFillTx/>
              <a:latin typeface="+mj-lt"/>
              <a:ea typeface="+mn-ea"/>
              <a:cs typeface="+mn-cs"/>
            </a:endParaRPr>
          </a:p>
        </p:txBody>
      </p:sp>
      <p:pic>
        <p:nvPicPr>
          <p:cNvPr id="8" name="Picture 2" descr="E:\NIET\Project\xLogo11.png.pagespeed.ic.pydHLuCQEZ.png">
            <a:extLst>
              <a:ext uri="{FF2B5EF4-FFF2-40B4-BE49-F238E27FC236}">
                <a16:creationId xmlns:a16="http://schemas.microsoft.com/office/drawing/2014/main" xmlns="" id="{DED2B126-8C11-4EB3-BA5D-B7BDFA73301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xmlns="" id="{B5233364-F425-40EB-BFA3-464A54794B68}"/>
              </a:ext>
            </a:extLst>
          </p:cNvPr>
          <p:cNvSpPr/>
          <p:nvPr/>
        </p:nvSpPr>
        <p:spPr>
          <a:xfrm>
            <a:off x="533400" y="1295400"/>
            <a:ext cx="8458200" cy="430887"/>
          </a:xfrm>
          <a:prstGeom prst="rect">
            <a:avLst/>
          </a:prstGeom>
        </p:spPr>
        <p:txBody>
          <a:bodyPr wrap="square">
            <a:spAutoFit/>
          </a:bodyPr>
          <a:lstStyle/>
          <a:p>
            <a:pPr marL="0" marR="0" lvl="0" indent="0" algn="just" defTabSz="914400" rtl="0" eaLnBrk="1" fontAlgn="auto" latinLnBrk="0" hangingPunct="1">
              <a:lnSpc>
                <a:spcPct val="100000"/>
              </a:lnSpc>
              <a:spcBef>
                <a:spcPts val="1500"/>
              </a:spcBef>
              <a:spcAft>
                <a:spcPts val="750"/>
              </a:spcAft>
              <a:buClrTx/>
              <a:buSzTx/>
              <a:buFontTx/>
              <a:buNone/>
              <a:tabLst/>
              <a:defRPr/>
            </a:pPr>
            <a:endParaRPr kumimoji="0" lang="en-IN" sz="2200" b="0" i="0" u="none" strike="noStrike" kern="1200" cap="none" spc="0" normalizeH="0" baseline="0" noProof="0" dirty="0">
              <a:ln>
                <a:noFill/>
              </a:ln>
              <a:solidFill>
                <a:prstClr val="black"/>
              </a:solidFill>
              <a:effectLst/>
              <a:uLnTx/>
              <a:uFillTx/>
              <a:latin typeface="Calibri"/>
              <a:ea typeface="Times New Roman" panose="02020603050405020304" pitchFamily="18" charset="0"/>
              <a:cs typeface="+mn-cs"/>
            </a:endParaRPr>
          </a:p>
        </p:txBody>
      </p:sp>
      <p:sp>
        <p:nvSpPr>
          <p:cNvPr id="3" name="Rectangle 2">
            <a:extLst>
              <a:ext uri="{FF2B5EF4-FFF2-40B4-BE49-F238E27FC236}">
                <a16:creationId xmlns:a16="http://schemas.microsoft.com/office/drawing/2014/main" xmlns="" id="{A100A7FD-ACFA-4071-B6E4-ED67867C90AC}"/>
              </a:ext>
            </a:extLst>
          </p:cNvPr>
          <p:cNvSpPr/>
          <p:nvPr/>
        </p:nvSpPr>
        <p:spPr>
          <a:xfrm>
            <a:off x="285720" y="1143000"/>
            <a:ext cx="8629680" cy="5037276"/>
          </a:xfrm>
          <a:prstGeom prst="rect">
            <a:avLst/>
          </a:prstGeom>
        </p:spPr>
        <p:txBody>
          <a:bodyPr wrap="square">
            <a:spAutoFit/>
          </a:bodyPr>
          <a:lstStyle/>
          <a:p>
            <a:pPr algn="just">
              <a:spcBef>
                <a:spcPts val="1500"/>
              </a:spcBef>
              <a:spcAft>
                <a:spcPts val="750"/>
              </a:spcAft>
            </a:pPr>
            <a:r>
              <a:rPr lang="en-IN" sz="2800" b="1" dirty="0">
                <a:ea typeface="Times New Roman" panose="02020603050405020304" pitchFamily="18" charset="0"/>
                <a:cs typeface="Arial" panose="020B0604020202020204" pitchFamily="34" charset="0"/>
              </a:rPr>
              <a:t>display() - Displaying stack of elements using Link List</a:t>
            </a:r>
            <a:endParaRPr lang="en-IN" sz="2800" b="1" dirty="0">
              <a:ea typeface="Times New Roman" panose="02020603050405020304" pitchFamily="18" charset="0"/>
            </a:endParaRPr>
          </a:p>
          <a:p>
            <a:pPr algn="just">
              <a:lnSpc>
                <a:spcPts val="2400"/>
              </a:lnSpc>
              <a:spcAft>
                <a:spcPts val="750"/>
              </a:spcAft>
            </a:pPr>
            <a:r>
              <a:rPr lang="en-IN" sz="2200" dirty="0">
                <a:ea typeface="Times New Roman" panose="02020603050405020304" pitchFamily="18" charset="0"/>
              </a:rPr>
              <a:t>We can use the following steps to display the elements (nodes) of a stack...</a:t>
            </a: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1 - </a:t>
            </a:r>
            <a:r>
              <a:rPr lang="en-IN" sz="2200" dirty="0">
                <a:ea typeface="Times New Roman" panose="02020603050405020304" pitchFamily="18" charset="0"/>
              </a:rPr>
              <a:t>Check whether stack is </a:t>
            </a:r>
            <a:r>
              <a:rPr lang="en-IN" sz="2200" b="1" dirty="0">
                <a:ea typeface="Times New Roman" panose="02020603050405020304" pitchFamily="18" charset="0"/>
              </a:rPr>
              <a:t>Empty</a:t>
            </a:r>
            <a:r>
              <a:rPr lang="en-IN" sz="2200" dirty="0">
                <a:ea typeface="Times New Roman" panose="02020603050405020304" pitchFamily="18" charset="0"/>
              </a:rPr>
              <a:t> (</a:t>
            </a:r>
            <a:r>
              <a:rPr lang="en-IN" sz="2200" b="1" dirty="0">
                <a:ea typeface="Times New Roman" panose="02020603050405020304" pitchFamily="18" charset="0"/>
              </a:rPr>
              <a:t>top</a:t>
            </a:r>
            <a:r>
              <a:rPr lang="en-IN" sz="2200" dirty="0">
                <a:ea typeface="Times New Roman" panose="02020603050405020304" pitchFamily="18" charset="0"/>
              </a:rPr>
              <a:t> == </a:t>
            </a:r>
            <a:r>
              <a:rPr lang="en-IN" sz="2200" b="1" dirty="0">
                <a:ea typeface="Times New Roman" panose="02020603050405020304" pitchFamily="18" charset="0"/>
              </a:rPr>
              <a:t>NULL</a:t>
            </a:r>
            <a:r>
              <a:rPr lang="en-IN" sz="2200" dirty="0">
                <a:ea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2 - </a:t>
            </a:r>
            <a:r>
              <a:rPr lang="en-IN" sz="2200" dirty="0">
                <a:ea typeface="Times New Roman" panose="02020603050405020304" pitchFamily="18" charset="0"/>
              </a:rPr>
              <a:t>If it is </a:t>
            </a:r>
            <a:r>
              <a:rPr lang="en-IN" sz="2200" b="1" dirty="0">
                <a:ea typeface="Times New Roman" panose="02020603050405020304" pitchFamily="18" charset="0"/>
              </a:rPr>
              <a:t>Empty</a:t>
            </a:r>
            <a:r>
              <a:rPr lang="en-IN" sz="2200" dirty="0">
                <a:ea typeface="Times New Roman" panose="02020603050405020304" pitchFamily="18" charset="0"/>
              </a:rPr>
              <a:t>, then display </a:t>
            </a:r>
            <a:r>
              <a:rPr lang="en-IN" sz="2200" b="1" dirty="0">
                <a:ea typeface="Times New Roman" panose="02020603050405020304" pitchFamily="18" charset="0"/>
              </a:rPr>
              <a:t>'Stack is Empty!!!'</a:t>
            </a:r>
            <a:r>
              <a:rPr lang="en-IN" sz="2200" dirty="0">
                <a:ea typeface="Times New Roman" panose="02020603050405020304" pitchFamily="18" charset="0"/>
              </a:rPr>
              <a:t> and terminate the function.</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3 - </a:t>
            </a:r>
            <a:r>
              <a:rPr lang="en-IN" sz="2200" dirty="0">
                <a:ea typeface="Times New Roman" panose="02020603050405020304" pitchFamily="18" charset="0"/>
              </a:rPr>
              <a:t>If it is </a:t>
            </a:r>
            <a:r>
              <a:rPr lang="en-IN" sz="2200" b="1" dirty="0">
                <a:ea typeface="Times New Roman" panose="02020603050405020304" pitchFamily="18" charset="0"/>
              </a:rPr>
              <a:t>Not Empty</a:t>
            </a:r>
            <a:r>
              <a:rPr lang="en-IN" sz="2200" dirty="0">
                <a:ea typeface="Times New Roman" panose="02020603050405020304" pitchFamily="18" charset="0"/>
              </a:rPr>
              <a:t>, then define a Node pointer </a:t>
            </a:r>
            <a:r>
              <a:rPr lang="en-IN" sz="2200" b="1" dirty="0">
                <a:ea typeface="Times New Roman" panose="02020603050405020304" pitchFamily="18" charset="0"/>
              </a:rPr>
              <a:t>'temp'</a:t>
            </a:r>
            <a:r>
              <a:rPr lang="en-IN" sz="2200" dirty="0">
                <a:ea typeface="Times New Roman" panose="02020603050405020304" pitchFamily="18" charset="0"/>
              </a:rPr>
              <a:t> and initialize with </a:t>
            </a:r>
            <a:r>
              <a:rPr lang="en-IN" sz="2200" b="1" dirty="0">
                <a:ea typeface="Times New Roman" panose="02020603050405020304" pitchFamily="18" charset="0"/>
              </a:rPr>
              <a:t>top</a:t>
            </a:r>
            <a:r>
              <a:rPr lang="en-IN" sz="2200" dirty="0">
                <a:ea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4 - </a:t>
            </a:r>
            <a:r>
              <a:rPr lang="en-IN" sz="2200" dirty="0">
                <a:ea typeface="Times New Roman" panose="02020603050405020304" pitchFamily="18" charset="0"/>
              </a:rPr>
              <a:t>Display '</a:t>
            </a:r>
            <a:r>
              <a:rPr lang="en-IN" sz="2200" b="1" dirty="0">
                <a:ea typeface="Times New Roman" panose="02020603050405020304" pitchFamily="18" charset="0"/>
              </a:rPr>
              <a:t>temp → data</a:t>
            </a:r>
            <a:r>
              <a:rPr lang="en-IN" sz="2200" dirty="0">
                <a:ea typeface="Times New Roman" panose="02020603050405020304" pitchFamily="18" charset="0"/>
              </a:rPr>
              <a:t> ---&gt;' and move it to the next node. Repeat the same until </a:t>
            </a:r>
            <a:r>
              <a:rPr lang="en-IN" sz="2200" b="1" dirty="0">
                <a:ea typeface="Times New Roman" panose="02020603050405020304" pitchFamily="18" charset="0"/>
              </a:rPr>
              <a:t>temp</a:t>
            </a:r>
            <a:r>
              <a:rPr lang="en-IN" sz="2200" dirty="0">
                <a:ea typeface="Times New Roman" panose="02020603050405020304" pitchFamily="18" charset="0"/>
              </a:rPr>
              <a:t> reaches to the first node in the stack. (</a:t>
            </a:r>
            <a:r>
              <a:rPr lang="en-IN" sz="2200" b="1" dirty="0">
                <a:ea typeface="Times New Roman" panose="02020603050405020304" pitchFamily="18" charset="0"/>
              </a:rPr>
              <a:t>temp → next</a:t>
            </a:r>
            <a:r>
              <a:rPr lang="en-IN" sz="2200" dirty="0">
                <a:ea typeface="Times New Roman" panose="02020603050405020304" pitchFamily="18" charset="0"/>
              </a:rPr>
              <a:t> != </a:t>
            </a:r>
            <a:r>
              <a:rPr lang="en-IN" sz="2200" b="1" dirty="0">
                <a:ea typeface="Times New Roman" panose="02020603050405020304" pitchFamily="18" charset="0"/>
              </a:rPr>
              <a:t>NULL</a:t>
            </a:r>
            <a:r>
              <a:rPr lang="en-IN" sz="2200" dirty="0">
                <a:ea typeface="Times New Roman" panose="02020603050405020304" pitchFamily="18" charset="0"/>
              </a:rPr>
              <a:t>).</a:t>
            </a:r>
          </a:p>
          <a:p>
            <a:pPr marL="342900" lvl="0" indent="-342900" algn="just">
              <a:lnSpc>
                <a:spcPts val="2400"/>
              </a:lnSpc>
              <a:buSzPts val="1000"/>
              <a:buFont typeface="Symbol" panose="05050102010706020507" pitchFamily="18" charset="2"/>
              <a:buChar char=""/>
              <a:tabLst>
                <a:tab pos="457200" algn="l"/>
              </a:tabLst>
            </a:pPr>
            <a:endParaRPr lang="en-IN" sz="2200" dirty="0">
              <a:ea typeface="Times New Roman" panose="02020603050405020304" pitchFamily="18" charset="0"/>
            </a:endParaRPr>
          </a:p>
          <a:p>
            <a:pPr marL="342900" lvl="0" indent="-342900" algn="just">
              <a:lnSpc>
                <a:spcPts val="2400"/>
              </a:lnSpc>
              <a:buSzPts val="1000"/>
              <a:buFont typeface="Symbol" panose="05050102010706020507" pitchFamily="18" charset="2"/>
              <a:buChar char=""/>
              <a:tabLst>
                <a:tab pos="457200" algn="l"/>
              </a:tabLst>
            </a:pPr>
            <a:r>
              <a:rPr lang="en-IN" sz="2200" b="1" dirty="0">
                <a:ea typeface="Times New Roman" panose="02020603050405020304" pitchFamily="18" charset="0"/>
              </a:rPr>
              <a:t>Step 5 - </a:t>
            </a:r>
            <a:r>
              <a:rPr lang="en-IN" sz="2200" dirty="0">
                <a:ea typeface="Times New Roman" panose="02020603050405020304" pitchFamily="18" charset="0"/>
              </a:rPr>
              <a:t>Finally! Display '</a:t>
            </a:r>
            <a:r>
              <a:rPr lang="en-IN" sz="2200" b="1" dirty="0">
                <a:ea typeface="Times New Roman" panose="02020603050405020304" pitchFamily="18" charset="0"/>
              </a:rPr>
              <a:t>temp → data</a:t>
            </a:r>
            <a:r>
              <a:rPr lang="en-IN" sz="2200" dirty="0">
                <a:ea typeface="Times New Roman" panose="02020603050405020304" pitchFamily="18" charset="0"/>
              </a:rPr>
              <a:t> ---&gt; </a:t>
            </a:r>
            <a:r>
              <a:rPr lang="en-IN" sz="2200" b="1" dirty="0">
                <a:ea typeface="Times New Roman" panose="02020603050405020304" pitchFamily="18" charset="0"/>
              </a:rPr>
              <a:t>NULL</a:t>
            </a:r>
            <a:r>
              <a:rPr lang="en-IN" sz="2200" dirty="0">
                <a:ea typeface="Times New Roman" panose="02020603050405020304" pitchFamily="18" charset="0"/>
              </a:rPr>
              <a:t>'.</a:t>
            </a:r>
            <a:endParaRPr lang="en-IN" sz="2200" dirty="0">
              <a:effectLst/>
              <a:ea typeface="Times New Roman" panose="02020603050405020304" pitchFamily="18" charset="0"/>
            </a:endParaRPr>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984892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512" y="969816"/>
            <a:ext cx="3638598" cy="442516"/>
          </a:xfrm>
          <a:prstGeom prst="rect">
            <a:avLst/>
          </a:prstGeom>
        </p:spPr>
        <p:txBody>
          <a:bodyPr vert="horz" wrap="square" lIns="0" tIns="11516" rIns="0" bIns="0" rtlCol="0" anchor="ctr">
            <a:spAutoFit/>
          </a:bodyPr>
          <a:lstStyle/>
          <a:p>
            <a:pPr marL="11516">
              <a:spcBef>
                <a:spcPts val="91"/>
              </a:spcBef>
            </a:pPr>
            <a:r>
              <a:rPr sz="2800" b="1" spc="-5" dirty="0"/>
              <a:t>Stack</a:t>
            </a:r>
            <a:r>
              <a:rPr sz="2800" b="1" spc="-295" dirty="0"/>
              <a:t> </a:t>
            </a:r>
            <a:r>
              <a:rPr sz="2800" b="1" spc="-5" dirty="0"/>
              <a:t>Application</a:t>
            </a:r>
          </a:p>
        </p:txBody>
      </p:sp>
      <p:sp>
        <p:nvSpPr>
          <p:cNvPr id="3" name="object 3"/>
          <p:cNvSpPr txBox="1"/>
          <p:nvPr/>
        </p:nvSpPr>
        <p:spPr>
          <a:xfrm>
            <a:off x="641462" y="1747609"/>
            <a:ext cx="8426337" cy="4600291"/>
          </a:xfrm>
          <a:prstGeom prst="rect">
            <a:avLst/>
          </a:prstGeom>
        </p:spPr>
        <p:txBody>
          <a:bodyPr vert="horz" wrap="square" lIns="0" tIns="126104" rIns="0" bIns="0" rtlCol="0">
            <a:spAutoFit/>
          </a:bodyPr>
          <a:lstStyle/>
          <a:p>
            <a:pPr marL="11516" marR="4607">
              <a:lnSpc>
                <a:spcPct val="74000"/>
              </a:lnSpc>
              <a:spcBef>
                <a:spcPts val="993"/>
              </a:spcBef>
            </a:pPr>
            <a:r>
              <a:rPr sz="2200" b="1" spc="-5" dirty="0">
                <a:latin typeface="+mj-lt"/>
                <a:cs typeface="Times New Roman"/>
              </a:rPr>
              <a:t>Reversing </a:t>
            </a:r>
            <a:r>
              <a:rPr sz="2200" b="1" dirty="0">
                <a:latin typeface="+mj-lt"/>
                <a:cs typeface="Times New Roman"/>
              </a:rPr>
              <a:t>a </a:t>
            </a:r>
            <a:r>
              <a:rPr sz="2200" b="1" spc="-9" dirty="0">
                <a:latin typeface="+mj-lt"/>
                <a:cs typeface="Times New Roman"/>
              </a:rPr>
              <a:t>string: </a:t>
            </a:r>
            <a:r>
              <a:rPr sz="2200" b="1" spc="-103" dirty="0">
                <a:latin typeface="+mj-lt"/>
                <a:cs typeface="Times New Roman"/>
              </a:rPr>
              <a:t>To </a:t>
            </a:r>
            <a:r>
              <a:rPr sz="2200" b="1" spc="-5" dirty="0">
                <a:latin typeface="+mj-lt"/>
                <a:cs typeface="Times New Roman"/>
              </a:rPr>
              <a:t>reverse </a:t>
            </a:r>
            <a:r>
              <a:rPr sz="2200" b="1" dirty="0">
                <a:latin typeface="+mj-lt"/>
                <a:cs typeface="Times New Roman"/>
              </a:rPr>
              <a:t>a </a:t>
            </a:r>
            <a:r>
              <a:rPr sz="2200" b="1" spc="-9" dirty="0">
                <a:latin typeface="+mj-lt"/>
                <a:cs typeface="Times New Roman"/>
              </a:rPr>
              <a:t>string </a:t>
            </a:r>
            <a:r>
              <a:rPr sz="2200" b="1" spc="-5" dirty="0">
                <a:latin typeface="+mj-lt"/>
                <a:cs typeface="Times New Roman"/>
              </a:rPr>
              <a:t>we </a:t>
            </a:r>
            <a:r>
              <a:rPr sz="2200" b="1" spc="-9" dirty="0">
                <a:latin typeface="+mj-lt"/>
                <a:cs typeface="Times New Roman"/>
              </a:rPr>
              <a:t>can </a:t>
            </a:r>
            <a:r>
              <a:rPr sz="2200" b="1" dirty="0">
                <a:latin typeface="+mj-lt"/>
                <a:cs typeface="Times New Roman"/>
              </a:rPr>
              <a:t>use  </a:t>
            </a:r>
            <a:r>
              <a:rPr sz="2200" b="1" spc="-5" dirty="0">
                <a:latin typeface="+mj-lt"/>
                <a:cs typeface="Times New Roman"/>
              </a:rPr>
              <a:t>following algorithm.</a:t>
            </a:r>
            <a:endParaRPr sz="2200" b="1" dirty="0">
              <a:latin typeface="+mj-lt"/>
              <a:cs typeface="Times New Roman"/>
            </a:endParaRPr>
          </a:p>
          <a:p>
            <a:pPr marL="403073" indent="-293667">
              <a:spcBef>
                <a:spcPts val="671"/>
              </a:spcBef>
              <a:buClr>
                <a:srgbClr val="FF6633"/>
              </a:buClr>
              <a:buAutoNum type="arabicPeriod"/>
              <a:tabLst>
                <a:tab pos="403073" algn="l"/>
              </a:tabLst>
            </a:pPr>
            <a:r>
              <a:rPr sz="2200" spc="-5" dirty="0">
                <a:cs typeface="Times New Roman"/>
              </a:rPr>
              <a:t>Given the sting </a:t>
            </a:r>
            <a:r>
              <a:rPr sz="2200" dirty="0">
                <a:cs typeface="Times New Roman"/>
              </a:rPr>
              <a:t>and a</a:t>
            </a:r>
            <a:r>
              <a:rPr sz="2200" spc="5" dirty="0">
                <a:cs typeface="Times New Roman"/>
              </a:rPr>
              <a:t> </a:t>
            </a:r>
            <a:r>
              <a:rPr sz="2200" spc="-5" dirty="0">
                <a:cs typeface="Times New Roman"/>
              </a:rPr>
              <a:t>stack</a:t>
            </a:r>
            <a:endParaRPr sz="2200" dirty="0">
              <a:cs typeface="Times New Roman"/>
            </a:endParaRPr>
          </a:p>
          <a:p>
            <a:pPr marL="403073" indent="-293667">
              <a:spcBef>
                <a:spcPts val="662"/>
              </a:spcBef>
              <a:buClr>
                <a:srgbClr val="FF6633"/>
              </a:buClr>
              <a:buAutoNum type="arabicPeriod"/>
              <a:tabLst>
                <a:tab pos="403073" algn="l"/>
              </a:tabLst>
            </a:pPr>
            <a:r>
              <a:rPr sz="2200" dirty="0">
                <a:cs typeface="Times New Roman"/>
              </a:rPr>
              <a:t>While </a:t>
            </a:r>
            <a:r>
              <a:rPr sz="2200" spc="-5" dirty="0">
                <a:cs typeface="Times New Roman"/>
              </a:rPr>
              <a:t>there is </a:t>
            </a:r>
            <a:r>
              <a:rPr sz="2200" dirty="0">
                <a:cs typeface="Times New Roman"/>
              </a:rPr>
              <a:t>not end of </a:t>
            </a:r>
            <a:r>
              <a:rPr sz="2200" spc="-5" dirty="0">
                <a:cs typeface="Times New Roman"/>
              </a:rPr>
              <a:t>string, </a:t>
            </a:r>
            <a:r>
              <a:rPr sz="2200" dirty="0">
                <a:cs typeface="Times New Roman"/>
              </a:rPr>
              <a:t>do </a:t>
            </a:r>
            <a:r>
              <a:rPr sz="2200" spc="-5" dirty="0">
                <a:cs typeface="Times New Roman"/>
              </a:rPr>
              <a:t>the following.</a:t>
            </a:r>
            <a:endParaRPr sz="2200" dirty="0">
              <a:cs typeface="Times New Roman"/>
            </a:endParaRPr>
          </a:p>
          <a:p>
            <a:pPr marL="403073" indent="-293667">
              <a:spcBef>
                <a:spcPts val="653"/>
              </a:spcBef>
              <a:buClr>
                <a:srgbClr val="FF6633"/>
              </a:buClr>
              <a:buAutoNum type="arabicPeriod"/>
              <a:tabLst>
                <a:tab pos="403073" algn="l"/>
              </a:tabLst>
            </a:pPr>
            <a:r>
              <a:rPr sz="2200" dirty="0">
                <a:cs typeface="Times New Roman"/>
              </a:rPr>
              <a:t>Read a </a:t>
            </a:r>
            <a:r>
              <a:rPr sz="2200" spc="-5" dirty="0">
                <a:cs typeface="Times New Roman"/>
              </a:rPr>
              <a:t>character form the string</a:t>
            </a:r>
            <a:endParaRPr sz="2200" dirty="0">
              <a:cs typeface="Times New Roman"/>
            </a:endParaRPr>
          </a:p>
          <a:p>
            <a:pPr marL="403073" indent="-293667">
              <a:spcBef>
                <a:spcPts val="662"/>
              </a:spcBef>
              <a:buClr>
                <a:srgbClr val="FF6633"/>
              </a:buClr>
              <a:buAutoNum type="arabicPeriod"/>
              <a:tabLst>
                <a:tab pos="403073" algn="l"/>
              </a:tabLst>
            </a:pPr>
            <a:r>
              <a:rPr sz="2200" spc="-5" dirty="0">
                <a:cs typeface="Times New Roman"/>
              </a:rPr>
              <a:t>Push it </a:t>
            </a:r>
            <a:r>
              <a:rPr sz="2200" dirty="0">
                <a:cs typeface="Times New Roman"/>
              </a:rPr>
              <a:t>on </a:t>
            </a:r>
            <a:r>
              <a:rPr sz="2200" spc="-5" dirty="0">
                <a:cs typeface="Times New Roman"/>
              </a:rPr>
              <a:t>the</a:t>
            </a:r>
            <a:r>
              <a:rPr sz="2200" dirty="0">
                <a:cs typeface="Times New Roman"/>
              </a:rPr>
              <a:t> </a:t>
            </a:r>
            <a:r>
              <a:rPr sz="2200" spc="-5" dirty="0">
                <a:cs typeface="Times New Roman"/>
              </a:rPr>
              <a:t>stack</a:t>
            </a:r>
            <a:endParaRPr sz="2200" dirty="0">
              <a:cs typeface="Times New Roman"/>
            </a:endParaRPr>
          </a:p>
          <a:p>
            <a:pPr marL="403073" indent="-293667">
              <a:spcBef>
                <a:spcPts val="653"/>
              </a:spcBef>
              <a:buClr>
                <a:srgbClr val="FF6633"/>
              </a:buClr>
              <a:buAutoNum type="arabicPeriod"/>
              <a:tabLst>
                <a:tab pos="403073" algn="l"/>
              </a:tabLst>
            </a:pPr>
            <a:r>
              <a:rPr sz="2200" spc="-5" dirty="0">
                <a:cs typeface="Times New Roman"/>
              </a:rPr>
              <a:t>End while</a:t>
            </a:r>
            <a:endParaRPr sz="2200" dirty="0">
              <a:cs typeface="Times New Roman"/>
            </a:endParaRPr>
          </a:p>
          <a:p>
            <a:pPr marL="403073" indent="-293667">
              <a:spcBef>
                <a:spcPts val="662"/>
              </a:spcBef>
              <a:buClr>
                <a:srgbClr val="FF6633"/>
              </a:buClr>
              <a:buAutoNum type="arabicPeriod"/>
              <a:tabLst>
                <a:tab pos="403073" algn="l"/>
              </a:tabLst>
            </a:pPr>
            <a:r>
              <a:rPr sz="2200" spc="-5" dirty="0">
                <a:cs typeface="Times New Roman"/>
              </a:rPr>
              <a:t>Re-initialize string position</a:t>
            </a:r>
            <a:endParaRPr sz="2200" dirty="0">
              <a:cs typeface="Times New Roman"/>
            </a:endParaRPr>
          </a:p>
          <a:p>
            <a:pPr marL="403073" indent="-293667">
              <a:spcBef>
                <a:spcPts val="653"/>
              </a:spcBef>
              <a:buClr>
                <a:srgbClr val="FF6633"/>
              </a:buClr>
              <a:buAutoNum type="arabicPeriod"/>
              <a:tabLst>
                <a:tab pos="403073" algn="l"/>
              </a:tabLst>
            </a:pPr>
            <a:r>
              <a:rPr sz="2200" dirty="0">
                <a:cs typeface="Times New Roman"/>
              </a:rPr>
              <a:t>While </a:t>
            </a:r>
            <a:r>
              <a:rPr sz="2200" spc="-5" dirty="0">
                <a:cs typeface="Times New Roman"/>
              </a:rPr>
              <a:t>stack is </a:t>
            </a:r>
            <a:r>
              <a:rPr sz="2200" dirty="0">
                <a:cs typeface="Times New Roman"/>
              </a:rPr>
              <a:t>not </a:t>
            </a:r>
            <a:r>
              <a:rPr sz="2200" spc="-27" dirty="0">
                <a:cs typeface="Times New Roman"/>
              </a:rPr>
              <a:t>Empty, </a:t>
            </a:r>
            <a:r>
              <a:rPr sz="2200" dirty="0">
                <a:cs typeface="Times New Roman"/>
              </a:rPr>
              <a:t>do </a:t>
            </a:r>
            <a:r>
              <a:rPr sz="2200" spc="-5" dirty="0">
                <a:cs typeface="Times New Roman"/>
              </a:rPr>
              <a:t>the</a:t>
            </a:r>
            <a:r>
              <a:rPr sz="2200" spc="32" dirty="0">
                <a:cs typeface="Times New Roman"/>
              </a:rPr>
              <a:t> </a:t>
            </a:r>
            <a:r>
              <a:rPr sz="2200" spc="-5" dirty="0">
                <a:cs typeface="Times New Roman"/>
              </a:rPr>
              <a:t>following.</a:t>
            </a:r>
            <a:endParaRPr sz="2200" dirty="0">
              <a:cs typeface="Times New Roman"/>
            </a:endParaRPr>
          </a:p>
          <a:p>
            <a:pPr marL="403073" indent="-293667">
              <a:spcBef>
                <a:spcPts val="662"/>
              </a:spcBef>
              <a:buClr>
                <a:srgbClr val="FF6633"/>
              </a:buClr>
              <a:buAutoNum type="arabicPeriod"/>
              <a:tabLst>
                <a:tab pos="403073" algn="l"/>
              </a:tabLst>
            </a:pPr>
            <a:r>
              <a:rPr sz="2200" spc="-5" dirty="0">
                <a:cs typeface="Times New Roman"/>
              </a:rPr>
              <a:t>Pop </a:t>
            </a:r>
            <a:r>
              <a:rPr sz="2200" dirty="0">
                <a:cs typeface="Times New Roman"/>
              </a:rPr>
              <a:t>a </a:t>
            </a:r>
            <a:r>
              <a:rPr sz="2200" spc="-5" dirty="0">
                <a:cs typeface="Times New Roman"/>
              </a:rPr>
              <a:t>character from the</a:t>
            </a:r>
            <a:r>
              <a:rPr sz="2200" spc="5" dirty="0">
                <a:cs typeface="Times New Roman"/>
              </a:rPr>
              <a:t> </a:t>
            </a:r>
            <a:r>
              <a:rPr sz="2200" spc="-5" dirty="0">
                <a:cs typeface="Times New Roman"/>
              </a:rPr>
              <a:t>stack</a:t>
            </a:r>
            <a:endParaRPr sz="2200" dirty="0">
              <a:cs typeface="Times New Roman"/>
            </a:endParaRPr>
          </a:p>
          <a:p>
            <a:pPr marL="109405" marR="1360082">
              <a:lnSpc>
                <a:spcPts val="3056"/>
              </a:lnSpc>
              <a:spcBef>
                <a:spcPts val="204"/>
              </a:spcBef>
              <a:buClr>
                <a:srgbClr val="FF6633"/>
              </a:buClr>
              <a:buAutoNum type="arabicPeriod"/>
              <a:tabLst>
                <a:tab pos="403073" algn="l"/>
              </a:tabLst>
            </a:pPr>
            <a:r>
              <a:rPr sz="2200" spc="-5" dirty="0">
                <a:cs typeface="Times New Roman"/>
              </a:rPr>
              <a:t>Insert the character </a:t>
            </a:r>
            <a:r>
              <a:rPr sz="2200" dirty="0">
                <a:cs typeface="Times New Roman"/>
              </a:rPr>
              <a:t>popped </a:t>
            </a:r>
            <a:r>
              <a:rPr sz="2200" spc="-5" dirty="0">
                <a:cs typeface="Times New Roman"/>
              </a:rPr>
              <a:t>into </a:t>
            </a:r>
            <a:r>
              <a:rPr sz="2200" dirty="0">
                <a:cs typeface="Times New Roman"/>
              </a:rPr>
              <a:t>next </a:t>
            </a:r>
            <a:r>
              <a:rPr sz="2200" spc="-5" dirty="0">
                <a:cs typeface="Times New Roman"/>
              </a:rPr>
              <a:t>position in string.</a:t>
            </a:r>
            <a:endParaRPr lang="en-US" sz="2200" spc="-5" dirty="0">
              <a:cs typeface="Times New Roman"/>
            </a:endParaRPr>
          </a:p>
          <a:p>
            <a:pPr marL="109405" marR="1360082">
              <a:lnSpc>
                <a:spcPts val="3056"/>
              </a:lnSpc>
              <a:spcBef>
                <a:spcPts val="204"/>
              </a:spcBef>
              <a:buClr>
                <a:srgbClr val="FF6633"/>
              </a:buClr>
              <a:buAutoNum type="arabicPeriod"/>
              <a:tabLst>
                <a:tab pos="403073" algn="l"/>
              </a:tabLst>
            </a:pPr>
            <a:r>
              <a:rPr sz="2200" spc="-5" dirty="0">
                <a:cs typeface="Times New Roman"/>
              </a:rPr>
              <a:t>End</a:t>
            </a:r>
            <a:r>
              <a:rPr sz="2200" spc="-41" dirty="0">
                <a:cs typeface="Times New Roman"/>
              </a:rPr>
              <a:t> </a:t>
            </a:r>
            <a:r>
              <a:rPr sz="2200" dirty="0">
                <a:cs typeface="Times New Roman"/>
              </a:rPr>
              <a:t>While</a:t>
            </a:r>
          </a:p>
        </p:txBody>
      </p:sp>
      <p:sp>
        <p:nvSpPr>
          <p:cNvPr id="4" name="Date Placeholder 3">
            <a:extLst>
              <a:ext uri="{FF2B5EF4-FFF2-40B4-BE49-F238E27FC236}">
                <a16:creationId xmlns:a16="http://schemas.microsoft.com/office/drawing/2014/main" xmlns="" id="{0EA933E4-3765-4CF5-9B88-6C848591E156}"/>
              </a:ext>
            </a:extLst>
          </p:cNvPr>
          <p:cNvSpPr>
            <a:spLocks noGrp="1"/>
          </p:cNvSpPr>
          <p:nvPr>
            <p:ph type="dt" sz="half" idx="10"/>
          </p:nvPr>
        </p:nvSpPr>
        <p:spPr/>
        <p:txBody>
          <a:bodyPr/>
          <a:lstStyle/>
          <a:p>
            <a:fld id="{0C6276F3-A4B2-40E9-9070-9A950C061EF6}" type="datetime1">
              <a:rPr lang="en-US" smtClean="0"/>
              <a:pPr/>
              <a:t>11/3/2022</a:t>
            </a:fld>
            <a:endParaRPr lang="en-US" dirty="0"/>
          </a:p>
        </p:txBody>
      </p:sp>
      <p:sp>
        <p:nvSpPr>
          <p:cNvPr id="6" name="Slide Number Placeholder 5">
            <a:extLst>
              <a:ext uri="{FF2B5EF4-FFF2-40B4-BE49-F238E27FC236}">
                <a16:creationId xmlns:a16="http://schemas.microsoft.com/office/drawing/2014/main" xmlns="" id="{D6F6C50B-68C2-48EC-9091-B3A922534FC3}"/>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a:extLst>
              <a:ext uri="{FF2B5EF4-FFF2-40B4-BE49-F238E27FC236}">
                <a16:creationId xmlns:a16="http://schemas.microsoft.com/office/drawing/2014/main" xmlns="" id="{1A32B51E-9EB8-4A81-8634-FFDCB11F2AF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DED2B126-8C11-4EB3-BA5D-B7BDFA73301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123256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6328" y="1286702"/>
            <a:ext cx="3393298" cy="442516"/>
          </a:xfrm>
          <a:prstGeom prst="rect">
            <a:avLst/>
          </a:prstGeom>
        </p:spPr>
        <p:txBody>
          <a:bodyPr vert="horz" wrap="square" lIns="0" tIns="11516" rIns="0" bIns="0" rtlCol="0" anchor="ctr">
            <a:spAutoFit/>
          </a:bodyPr>
          <a:lstStyle/>
          <a:p>
            <a:pPr marL="11516">
              <a:spcBef>
                <a:spcPts val="91"/>
              </a:spcBef>
            </a:pPr>
            <a:r>
              <a:rPr sz="2800" b="1" spc="-9" dirty="0"/>
              <a:t>Reverse</a:t>
            </a:r>
            <a:r>
              <a:rPr sz="2800" b="1" spc="-82" dirty="0"/>
              <a:t> </a:t>
            </a:r>
            <a:r>
              <a:rPr sz="2800" b="1" spc="-5" dirty="0"/>
              <a:t>String...</a:t>
            </a:r>
          </a:p>
        </p:txBody>
      </p:sp>
      <p:sp>
        <p:nvSpPr>
          <p:cNvPr id="3" name="object 3"/>
          <p:cNvSpPr txBox="1"/>
          <p:nvPr/>
        </p:nvSpPr>
        <p:spPr>
          <a:xfrm>
            <a:off x="654128" y="5827017"/>
            <a:ext cx="8201962" cy="405904"/>
          </a:xfrm>
          <a:prstGeom prst="rect">
            <a:avLst/>
          </a:prstGeom>
        </p:spPr>
        <p:txBody>
          <a:bodyPr vert="horz" wrap="square" lIns="0" tIns="11516" rIns="0" bIns="0" rtlCol="0">
            <a:spAutoFit/>
          </a:bodyPr>
          <a:lstStyle/>
          <a:p>
            <a:pPr marL="268331" marR="4607" indent="-256815">
              <a:lnSpc>
                <a:spcPct val="130200"/>
              </a:lnSpc>
              <a:spcBef>
                <a:spcPts val="91"/>
              </a:spcBef>
            </a:pPr>
            <a:r>
              <a:rPr sz="2200" spc="-9" dirty="0">
                <a:solidFill>
                  <a:srgbClr val="00007F"/>
                </a:solidFill>
                <a:latin typeface="Times New Roman" panose="02020603050405020304" pitchFamily="18" charset="0"/>
                <a:cs typeface="Times New Roman" panose="02020603050405020304" pitchFamily="18" charset="0"/>
              </a:rPr>
              <a:t>String </a:t>
            </a:r>
            <a:r>
              <a:rPr sz="2200" spc="-5" dirty="0">
                <a:solidFill>
                  <a:srgbClr val="00007F"/>
                </a:solidFill>
                <a:latin typeface="Times New Roman" panose="02020603050405020304" pitchFamily="18" charset="0"/>
                <a:cs typeface="Times New Roman" panose="02020603050405020304" pitchFamily="18" charset="0"/>
              </a:rPr>
              <a:t>is </a:t>
            </a:r>
            <a:r>
              <a:rPr sz="2200" dirty="0">
                <a:solidFill>
                  <a:srgbClr val="00007F"/>
                </a:solidFill>
                <a:latin typeface="Times New Roman" panose="02020603050405020304" pitchFamily="18" charset="0"/>
                <a:cs typeface="Times New Roman" panose="02020603050405020304" pitchFamily="18" charset="0"/>
              </a:rPr>
              <a:t>a b c d e</a:t>
            </a:r>
            <a:r>
              <a:rPr sz="2200" spc="-100" dirty="0">
                <a:solidFill>
                  <a:srgbClr val="00007F"/>
                </a:solidFill>
                <a:latin typeface="Times New Roman" panose="02020603050405020304" pitchFamily="18" charset="0"/>
                <a:cs typeface="Times New Roman" panose="02020603050405020304" pitchFamily="18" charset="0"/>
              </a:rPr>
              <a:t> </a:t>
            </a:r>
            <a:r>
              <a:rPr sz="2200" dirty="0">
                <a:solidFill>
                  <a:srgbClr val="00007F"/>
                </a:solidFill>
                <a:latin typeface="Times New Roman" panose="02020603050405020304" pitchFamily="18" charset="0"/>
                <a:cs typeface="Times New Roman" panose="02020603050405020304" pitchFamily="18" charset="0"/>
              </a:rPr>
              <a:t>f  </a:t>
            </a:r>
            <a:r>
              <a:rPr sz="2200" spc="-9" dirty="0">
                <a:solidFill>
                  <a:srgbClr val="00007F"/>
                </a:solidFill>
                <a:latin typeface="Times New Roman" panose="02020603050405020304" pitchFamily="18" charset="0"/>
                <a:cs typeface="Times New Roman" panose="02020603050405020304" pitchFamily="18" charset="0"/>
              </a:rPr>
              <a:t>PUSH </a:t>
            </a:r>
            <a:r>
              <a:rPr sz="2200" spc="-5" dirty="0">
                <a:solidFill>
                  <a:srgbClr val="00007F"/>
                </a:solidFill>
                <a:latin typeface="Times New Roman" panose="02020603050405020304" pitchFamily="18" charset="0"/>
                <a:cs typeface="Times New Roman" panose="02020603050405020304" pitchFamily="18" charset="0"/>
              </a:rPr>
              <a:t>to</a:t>
            </a:r>
            <a:r>
              <a:rPr sz="2200" spc="-45" dirty="0">
                <a:solidFill>
                  <a:srgbClr val="00007F"/>
                </a:solidFill>
                <a:latin typeface="Times New Roman" panose="02020603050405020304" pitchFamily="18" charset="0"/>
                <a:cs typeface="Times New Roman" panose="02020603050405020304" pitchFamily="18" charset="0"/>
              </a:rPr>
              <a:t> </a:t>
            </a:r>
            <a:r>
              <a:rPr sz="2200" spc="-5" dirty="0">
                <a:solidFill>
                  <a:srgbClr val="00007F"/>
                </a:solidFill>
                <a:latin typeface="Times New Roman" panose="02020603050405020304" pitchFamily="18" charset="0"/>
                <a:cs typeface="Times New Roman" panose="02020603050405020304" pitchFamily="18" charset="0"/>
              </a:rPr>
              <a:t>SACK</a:t>
            </a:r>
            <a:endParaRPr sz="2200" dirty="0">
              <a:latin typeface="Times New Roman" panose="02020603050405020304" pitchFamily="18" charset="0"/>
              <a:cs typeface="Times New Roman" panose="02020603050405020304" pitchFamily="18" charset="0"/>
            </a:endParaRPr>
          </a:p>
        </p:txBody>
      </p:sp>
      <p:sp>
        <p:nvSpPr>
          <p:cNvPr id="4" name="object 4"/>
          <p:cNvSpPr/>
          <p:nvPr/>
        </p:nvSpPr>
        <p:spPr>
          <a:xfrm>
            <a:off x="3109421" y="2290965"/>
            <a:ext cx="1645689" cy="3535743"/>
          </a:xfrm>
          <a:prstGeom prst="rect">
            <a:avLst/>
          </a:prstGeom>
          <a:blipFill>
            <a:blip r:embed="rId2" cstate="print"/>
            <a:stretch>
              <a:fillRect/>
            </a:stretch>
          </a:blipFill>
        </p:spPr>
        <p:txBody>
          <a:bodyPr wrap="square" lIns="0" tIns="0" rIns="0" bIns="0" rtlCol="0"/>
          <a:lstStyle/>
          <a:p>
            <a:endParaRPr sz="1632"/>
          </a:p>
        </p:txBody>
      </p:sp>
      <p:sp>
        <p:nvSpPr>
          <p:cNvPr id="5" name="object 5"/>
          <p:cNvSpPr/>
          <p:nvPr/>
        </p:nvSpPr>
        <p:spPr>
          <a:xfrm>
            <a:off x="239539" y="2254330"/>
            <a:ext cx="1658358" cy="3443395"/>
          </a:xfrm>
          <a:prstGeom prst="rect">
            <a:avLst/>
          </a:prstGeom>
          <a:blipFill>
            <a:blip r:embed="rId3" cstate="print"/>
            <a:stretch>
              <a:fillRect/>
            </a:stretch>
          </a:blipFill>
        </p:spPr>
        <p:txBody>
          <a:bodyPr wrap="square" lIns="0" tIns="0" rIns="0" bIns="0" rtlCol="0"/>
          <a:lstStyle/>
          <a:p>
            <a:endParaRPr sz="1632"/>
          </a:p>
        </p:txBody>
      </p:sp>
      <p:sp>
        <p:nvSpPr>
          <p:cNvPr id="6" name="object 6"/>
          <p:cNvSpPr/>
          <p:nvPr/>
        </p:nvSpPr>
        <p:spPr>
          <a:xfrm>
            <a:off x="1658358" y="2263975"/>
            <a:ext cx="1576591" cy="3499394"/>
          </a:xfrm>
          <a:prstGeom prst="rect">
            <a:avLst/>
          </a:prstGeom>
          <a:blipFill>
            <a:blip r:embed="rId4" cstate="print"/>
            <a:stretch>
              <a:fillRect/>
            </a:stretch>
          </a:blipFill>
        </p:spPr>
        <p:txBody>
          <a:bodyPr wrap="square" lIns="0" tIns="0" rIns="0" bIns="0" rtlCol="0"/>
          <a:lstStyle/>
          <a:p>
            <a:endParaRPr sz="1632"/>
          </a:p>
        </p:txBody>
      </p:sp>
      <p:sp>
        <p:nvSpPr>
          <p:cNvPr id="7" name="object 7"/>
          <p:cNvSpPr/>
          <p:nvPr/>
        </p:nvSpPr>
        <p:spPr>
          <a:xfrm>
            <a:off x="4517873" y="2099999"/>
            <a:ext cx="1710180" cy="3750894"/>
          </a:xfrm>
          <a:prstGeom prst="rect">
            <a:avLst/>
          </a:prstGeom>
          <a:blipFill>
            <a:blip r:embed="rId5" cstate="print"/>
            <a:stretch>
              <a:fillRect/>
            </a:stretch>
          </a:blipFill>
        </p:spPr>
        <p:txBody>
          <a:bodyPr wrap="square" lIns="0" tIns="0" rIns="0" bIns="0" rtlCol="0"/>
          <a:lstStyle/>
          <a:p>
            <a:endParaRPr sz="1632"/>
          </a:p>
        </p:txBody>
      </p:sp>
      <p:sp>
        <p:nvSpPr>
          <p:cNvPr id="8" name="object 8"/>
          <p:cNvSpPr/>
          <p:nvPr/>
        </p:nvSpPr>
        <p:spPr>
          <a:xfrm>
            <a:off x="6011547" y="2070084"/>
            <a:ext cx="1720545" cy="3791174"/>
          </a:xfrm>
          <a:prstGeom prst="rect">
            <a:avLst/>
          </a:prstGeom>
          <a:blipFill>
            <a:blip r:embed="rId6" cstate="print"/>
            <a:stretch>
              <a:fillRect/>
            </a:stretch>
          </a:blipFill>
        </p:spPr>
        <p:txBody>
          <a:bodyPr wrap="square" lIns="0" tIns="0" rIns="0" bIns="0" rtlCol="0"/>
          <a:lstStyle/>
          <a:p>
            <a:endParaRPr sz="1632"/>
          </a:p>
        </p:txBody>
      </p:sp>
      <p:sp>
        <p:nvSpPr>
          <p:cNvPr id="9" name="object 9"/>
          <p:cNvSpPr/>
          <p:nvPr/>
        </p:nvSpPr>
        <p:spPr>
          <a:xfrm>
            <a:off x="7472975" y="2082052"/>
            <a:ext cx="1668722" cy="3713562"/>
          </a:xfrm>
          <a:prstGeom prst="rect">
            <a:avLst/>
          </a:prstGeom>
          <a:blipFill>
            <a:blip r:embed="rId7" cstate="print"/>
            <a:stretch>
              <a:fillRect/>
            </a:stretch>
          </a:blipFill>
        </p:spPr>
        <p:txBody>
          <a:bodyPr wrap="square" lIns="0" tIns="0" rIns="0" bIns="0" rtlCol="0"/>
          <a:lstStyle/>
          <a:p>
            <a:endParaRPr sz="1632"/>
          </a:p>
        </p:txBody>
      </p:sp>
      <p:sp>
        <p:nvSpPr>
          <p:cNvPr id="10" name="Date Placeholder 9">
            <a:extLst>
              <a:ext uri="{FF2B5EF4-FFF2-40B4-BE49-F238E27FC236}">
                <a16:creationId xmlns:a16="http://schemas.microsoft.com/office/drawing/2014/main" xmlns="" id="{C1D7D210-848D-4719-8F34-2EA97249D929}"/>
              </a:ext>
            </a:extLst>
          </p:cNvPr>
          <p:cNvSpPr>
            <a:spLocks noGrp="1"/>
          </p:cNvSpPr>
          <p:nvPr>
            <p:ph type="dt" sz="half" idx="10"/>
          </p:nvPr>
        </p:nvSpPr>
        <p:spPr/>
        <p:txBody>
          <a:bodyPr/>
          <a:lstStyle/>
          <a:p>
            <a:fld id="{58B48EC0-6732-4E3A-80C1-82FF98A9F0F5}" type="datetime1">
              <a:rPr lang="en-US" smtClean="0"/>
              <a:pPr/>
              <a:t>11/3/2022</a:t>
            </a:fld>
            <a:endParaRPr lang="en-US"/>
          </a:p>
        </p:txBody>
      </p:sp>
      <p:sp>
        <p:nvSpPr>
          <p:cNvPr id="12" name="Slide Number Placeholder 11">
            <a:extLst>
              <a:ext uri="{FF2B5EF4-FFF2-40B4-BE49-F238E27FC236}">
                <a16:creationId xmlns:a16="http://schemas.microsoft.com/office/drawing/2014/main" xmlns="" id="{6CE568A9-A78F-4901-A764-F64A79C599EC}"/>
              </a:ext>
            </a:extLst>
          </p:cNvPr>
          <p:cNvSpPr>
            <a:spLocks noGrp="1"/>
          </p:cNvSpPr>
          <p:nvPr>
            <p:ph type="sldNum" sz="quarter" idx="12"/>
          </p:nvPr>
        </p:nvSpPr>
        <p:spPr/>
        <p:txBody>
          <a:bodyPr/>
          <a:lstStyle/>
          <a:p>
            <a:fld id="{B6F15528-21DE-4FAA-801E-634DDDAF4B2B}" type="slidenum">
              <a:rPr lang="en-US" smtClean="0"/>
              <a:pPr/>
              <a:t>48</a:t>
            </a:fld>
            <a:endParaRPr lang="en-US"/>
          </a:p>
        </p:txBody>
      </p:sp>
      <p:sp>
        <p:nvSpPr>
          <p:cNvPr id="13" name="Title 1">
            <a:extLst>
              <a:ext uri="{FF2B5EF4-FFF2-40B4-BE49-F238E27FC236}">
                <a16:creationId xmlns:a16="http://schemas.microsoft.com/office/drawing/2014/main" xmlns="" id="{8FC4EE4F-9268-4E5C-B220-B0F4C9DE2B8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4" name="Picture 2" descr="E:\NIET\Project\xLogo11.png.pagespeed.ic.pydHLuCQEZ.png">
            <a:extLst>
              <a:ext uri="{FF2B5EF4-FFF2-40B4-BE49-F238E27FC236}">
                <a16:creationId xmlns:a16="http://schemas.microsoft.com/office/drawing/2014/main" xmlns="" id="{E08B453B-3C1B-40AC-AC6F-492769E6502F}"/>
              </a:ext>
            </a:extLst>
          </p:cNvPr>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15" name="Footer Placeholder 14"/>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8998" y="1335079"/>
            <a:ext cx="3393298" cy="442516"/>
          </a:xfrm>
          <a:prstGeom prst="rect">
            <a:avLst/>
          </a:prstGeom>
        </p:spPr>
        <p:txBody>
          <a:bodyPr vert="horz" wrap="square" lIns="0" tIns="11516" rIns="0" bIns="0" rtlCol="0" anchor="ctr">
            <a:spAutoFit/>
          </a:bodyPr>
          <a:lstStyle/>
          <a:p>
            <a:pPr marL="11516">
              <a:spcBef>
                <a:spcPts val="91"/>
              </a:spcBef>
            </a:pPr>
            <a:r>
              <a:rPr sz="2800" b="1" spc="-9" dirty="0"/>
              <a:t>Reverse</a:t>
            </a:r>
            <a:r>
              <a:rPr sz="2800" b="1" spc="-82" dirty="0"/>
              <a:t> </a:t>
            </a:r>
            <a:r>
              <a:rPr sz="2800" b="1" spc="-5" dirty="0"/>
              <a:t>String...</a:t>
            </a:r>
          </a:p>
        </p:txBody>
      </p:sp>
      <p:sp>
        <p:nvSpPr>
          <p:cNvPr id="3" name="object 3"/>
          <p:cNvSpPr txBox="1"/>
          <p:nvPr/>
        </p:nvSpPr>
        <p:spPr>
          <a:xfrm>
            <a:off x="495204" y="5626324"/>
            <a:ext cx="8360887" cy="407891"/>
          </a:xfrm>
          <a:prstGeom prst="rect">
            <a:avLst/>
          </a:prstGeom>
        </p:spPr>
        <p:txBody>
          <a:bodyPr vert="horz" wrap="square" lIns="0" tIns="11516" rIns="0" bIns="0" rtlCol="0">
            <a:spAutoFit/>
          </a:bodyPr>
          <a:lstStyle/>
          <a:p>
            <a:pPr marL="885031" marR="4607" indent="-874092">
              <a:lnSpc>
                <a:spcPct val="130200"/>
              </a:lnSpc>
              <a:spcBef>
                <a:spcPts val="91"/>
              </a:spcBef>
            </a:pPr>
            <a:r>
              <a:rPr sz="2200" spc="-5" dirty="0">
                <a:solidFill>
                  <a:srgbClr val="00007F"/>
                </a:solidFill>
                <a:latin typeface="Times New Roman" panose="02020603050405020304" pitchFamily="18" charset="0"/>
                <a:cs typeface="Times New Roman" panose="02020603050405020304" pitchFamily="18" charset="0"/>
              </a:rPr>
              <a:t>Reversed </a:t>
            </a:r>
            <a:r>
              <a:rPr sz="2200" spc="-9" dirty="0">
                <a:solidFill>
                  <a:srgbClr val="00007F"/>
                </a:solidFill>
                <a:latin typeface="Times New Roman" panose="02020603050405020304" pitchFamily="18" charset="0"/>
                <a:cs typeface="Times New Roman" panose="02020603050405020304" pitchFamily="18" charset="0"/>
              </a:rPr>
              <a:t>String: </a:t>
            </a:r>
            <a:r>
              <a:rPr sz="2200" dirty="0">
                <a:solidFill>
                  <a:srgbClr val="00007F"/>
                </a:solidFill>
                <a:latin typeface="Times New Roman" panose="02020603050405020304" pitchFamily="18" charset="0"/>
                <a:cs typeface="Times New Roman" panose="02020603050405020304" pitchFamily="18" charset="0"/>
              </a:rPr>
              <a:t>f e d c b</a:t>
            </a:r>
            <a:r>
              <a:rPr sz="2200" spc="-103" dirty="0">
                <a:solidFill>
                  <a:srgbClr val="00007F"/>
                </a:solidFill>
                <a:latin typeface="Times New Roman" panose="02020603050405020304" pitchFamily="18" charset="0"/>
                <a:cs typeface="Times New Roman" panose="02020603050405020304" pitchFamily="18" charset="0"/>
              </a:rPr>
              <a:t> </a:t>
            </a:r>
            <a:r>
              <a:rPr sz="2200" dirty="0">
                <a:solidFill>
                  <a:srgbClr val="00007F"/>
                </a:solidFill>
                <a:latin typeface="Times New Roman" panose="02020603050405020304" pitchFamily="18" charset="0"/>
                <a:cs typeface="Times New Roman" panose="02020603050405020304" pitchFamily="18" charset="0"/>
              </a:rPr>
              <a:t>a  </a:t>
            </a:r>
            <a:r>
              <a:rPr sz="2200" spc="-5" dirty="0">
                <a:solidFill>
                  <a:srgbClr val="00007F"/>
                </a:solidFill>
                <a:latin typeface="Times New Roman" panose="02020603050405020304" pitchFamily="18" charset="0"/>
                <a:cs typeface="Times New Roman" panose="02020603050405020304" pitchFamily="18" charset="0"/>
              </a:rPr>
              <a:t>POP </a:t>
            </a:r>
            <a:r>
              <a:rPr sz="2200" spc="-9" dirty="0">
                <a:solidFill>
                  <a:srgbClr val="00007F"/>
                </a:solidFill>
                <a:latin typeface="Times New Roman" panose="02020603050405020304" pitchFamily="18" charset="0"/>
                <a:cs typeface="Times New Roman" panose="02020603050405020304" pitchFamily="18" charset="0"/>
              </a:rPr>
              <a:t>from</a:t>
            </a:r>
            <a:r>
              <a:rPr sz="2200" spc="-77" dirty="0">
                <a:solidFill>
                  <a:srgbClr val="00007F"/>
                </a:solidFill>
                <a:latin typeface="Times New Roman" panose="02020603050405020304" pitchFamily="18" charset="0"/>
                <a:cs typeface="Times New Roman" panose="02020603050405020304" pitchFamily="18" charset="0"/>
              </a:rPr>
              <a:t> </a:t>
            </a:r>
            <a:r>
              <a:rPr sz="2200" spc="-5" dirty="0">
                <a:solidFill>
                  <a:srgbClr val="00007F"/>
                </a:solidFill>
                <a:latin typeface="Times New Roman" panose="02020603050405020304" pitchFamily="18" charset="0"/>
                <a:cs typeface="Times New Roman" panose="02020603050405020304" pitchFamily="18" charset="0"/>
              </a:rPr>
              <a:t>SACK</a:t>
            </a:r>
            <a:endParaRPr sz="2200" dirty="0">
              <a:latin typeface="Times New Roman" panose="02020603050405020304" pitchFamily="18" charset="0"/>
              <a:cs typeface="Times New Roman" panose="02020603050405020304" pitchFamily="18" charset="0"/>
            </a:endParaRPr>
          </a:p>
        </p:txBody>
      </p:sp>
      <p:sp>
        <p:nvSpPr>
          <p:cNvPr id="4" name="object 4"/>
          <p:cNvSpPr/>
          <p:nvPr/>
        </p:nvSpPr>
        <p:spPr>
          <a:xfrm>
            <a:off x="4800023" y="2114739"/>
            <a:ext cx="1645690" cy="3638264"/>
          </a:xfrm>
          <a:prstGeom prst="rect">
            <a:avLst/>
          </a:prstGeom>
          <a:blipFill>
            <a:blip r:embed="rId2" cstate="print"/>
            <a:stretch>
              <a:fillRect/>
            </a:stretch>
          </a:blipFill>
        </p:spPr>
        <p:txBody>
          <a:bodyPr wrap="square" lIns="0" tIns="0" rIns="0" bIns="0" rtlCol="0"/>
          <a:lstStyle/>
          <a:p>
            <a:endParaRPr sz="1632"/>
          </a:p>
        </p:txBody>
      </p:sp>
      <p:sp>
        <p:nvSpPr>
          <p:cNvPr id="5" name="object 5"/>
          <p:cNvSpPr/>
          <p:nvPr/>
        </p:nvSpPr>
        <p:spPr>
          <a:xfrm>
            <a:off x="7645720" y="2114737"/>
            <a:ext cx="1495976" cy="3517345"/>
          </a:xfrm>
          <a:prstGeom prst="rect">
            <a:avLst/>
          </a:prstGeom>
          <a:blipFill>
            <a:blip r:embed="rId3" cstate="print"/>
            <a:stretch>
              <a:fillRect/>
            </a:stretch>
          </a:blipFill>
        </p:spPr>
        <p:txBody>
          <a:bodyPr wrap="square" lIns="0" tIns="0" rIns="0" bIns="0" rtlCol="0"/>
          <a:lstStyle/>
          <a:p>
            <a:endParaRPr sz="1632"/>
          </a:p>
        </p:txBody>
      </p:sp>
      <p:sp>
        <p:nvSpPr>
          <p:cNvPr id="6" name="object 6"/>
          <p:cNvSpPr/>
          <p:nvPr/>
        </p:nvSpPr>
        <p:spPr>
          <a:xfrm>
            <a:off x="6203870" y="2114737"/>
            <a:ext cx="1576591" cy="3582988"/>
          </a:xfrm>
          <a:prstGeom prst="rect">
            <a:avLst/>
          </a:prstGeom>
          <a:blipFill>
            <a:blip r:embed="rId4" cstate="print"/>
            <a:stretch>
              <a:fillRect/>
            </a:stretch>
          </a:blipFill>
        </p:spPr>
        <p:txBody>
          <a:bodyPr wrap="square" lIns="0" tIns="0" rIns="0" bIns="0" rtlCol="0"/>
          <a:lstStyle/>
          <a:p>
            <a:endParaRPr sz="1632"/>
          </a:p>
        </p:txBody>
      </p:sp>
      <p:sp>
        <p:nvSpPr>
          <p:cNvPr id="7" name="object 7"/>
          <p:cNvSpPr/>
          <p:nvPr/>
        </p:nvSpPr>
        <p:spPr>
          <a:xfrm>
            <a:off x="3221130" y="2114739"/>
            <a:ext cx="1710181" cy="3638264"/>
          </a:xfrm>
          <a:prstGeom prst="rect">
            <a:avLst/>
          </a:prstGeom>
          <a:blipFill>
            <a:blip r:embed="rId5" cstate="print"/>
            <a:stretch>
              <a:fillRect/>
            </a:stretch>
          </a:blipFill>
        </p:spPr>
        <p:txBody>
          <a:bodyPr wrap="square" lIns="0" tIns="0" rIns="0" bIns="0" rtlCol="0"/>
          <a:lstStyle/>
          <a:p>
            <a:endParaRPr sz="1632"/>
          </a:p>
        </p:txBody>
      </p:sp>
      <p:sp>
        <p:nvSpPr>
          <p:cNvPr id="8" name="object 8"/>
          <p:cNvSpPr/>
          <p:nvPr/>
        </p:nvSpPr>
        <p:spPr>
          <a:xfrm>
            <a:off x="1628414" y="2090639"/>
            <a:ext cx="1720546" cy="3677335"/>
          </a:xfrm>
          <a:prstGeom prst="rect">
            <a:avLst/>
          </a:prstGeom>
          <a:blipFill>
            <a:blip r:embed="rId6" cstate="print"/>
            <a:stretch>
              <a:fillRect/>
            </a:stretch>
          </a:blipFill>
        </p:spPr>
        <p:txBody>
          <a:bodyPr wrap="square" lIns="0" tIns="0" rIns="0" bIns="0" rtlCol="0"/>
          <a:lstStyle/>
          <a:p>
            <a:endParaRPr sz="1632"/>
          </a:p>
        </p:txBody>
      </p:sp>
      <p:sp>
        <p:nvSpPr>
          <p:cNvPr id="9" name="object 9"/>
          <p:cNvSpPr/>
          <p:nvPr/>
        </p:nvSpPr>
        <p:spPr>
          <a:xfrm>
            <a:off x="0" y="2150951"/>
            <a:ext cx="1779280" cy="3602053"/>
          </a:xfrm>
          <a:prstGeom prst="rect">
            <a:avLst/>
          </a:prstGeom>
          <a:blipFill>
            <a:blip r:embed="rId7" cstate="print"/>
            <a:stretch>
              <a:fillRect/>
            </a:stretch>
          </a:blipFill>
        </p:spPr>
        <p:txBody>
          <a:bodyPr wrap="square" lIns="0" tIns="0" rIns="0" bIns="0" rtlCol="0"/>
          <a:lstStyle/>
          <a:p>
            <a:endParaRPr sz="1632"/>
          </a:p>
        </p:txBody>
      </p:sp>
      <p:sp>
        <p:nvSpPr>
          <p:cNvPr id="10" name="Date Placeholder 9">
            <a:extLst>
              <a:ext uri="{FF2B5EF4-FFF2-40B4-BE49-F238E27FC236}">
                <a16:creationId xmlns:a16="http://schemas.microsoft.com/office/drawing/2014/main" xmlns="" id="{E0287FD9-2B8B-4634-8630-E9C365E86FDD}"/>
              </a:ext>
            </a:extLst>
          </p:cNvPr>
          <p:cNvSpPr>
            <a:spLocks noGrp="1"/>
          </p:cNvSpPr>
          <p:nvPr>
            <p:ph type="dt" sz="half" idx="10"/>
          </p:nvPr>
        </p:nvSpPr>
        <p:spPr/>
        <p:txBody>
          <a:bodyPr/>
          <a:lstStyle/>
          <a:p>
            <a:fld id="{6C0BE428-75FF-48B1-ABF3-C8A9AAE446C6}" type="datetime1">
              <a:rPr lang="en-US" smtClean="0"/>
              <a:pPr/>
              <a:t>11/3/2022</a:t>
            </a:fld>
            <a:endParaRPr lang="en-US"/>
          </a:p>
        </p:txBody>
      </p:sp>
      <p:sp>
        <p:nvSpPr>
          <p:cNvPr id="12" name="Slide Number Placeholder 11">
            <a:extLst>
              <a:ext uri="{FF2B5EF4-FFF2-40B4-BE49-F238E27FC236}">
                <a16:creationId xmlns:a16="http://schemas.microsoft.com/office/drawing/2014/main" xmlns="" id="{7B088807-EA07-4592-A58D-C0FDE2DF447F}"/>
              </a:ext>
            </a:extLst>
          </p:cNvPr>
          <p:cNvSpPr>
            <a:spLocks noGrp="1"/>
          </p:cNvSpPr>
          <p:nvPr>
            <p:ph type="sldNum" sz="quarter" idx="12"/>
          </p:nvPr>
        </p:nvSpPr>
        <p:spPr/>
        <p:txBody>
          <a:bodyPr/>
          <a:lstStyle/>
          <a:p>
            <a:fld id="{B6F15528-21DE-4FAA-801E-634DDDAF4B2B}" type="slidenum">
              <a:rPr lang="en-US" smtClean="0"/>
              <a:pPr/>
              <a:t>49</a:t>
            </a:fld>
            <a:endParaRPr lang="en-US"/>
          </a:p>
        </p:txBody>
      </p:sp>
      <p:sp>
        <p:nvSpPr>
          <p:cNvPr id="13" name="Title 1">
            <a:extLst>
              <a:ext uri="{FF2B5EF4-FFF2-40B4-BE49-F238E27FC236}">
                <a16:creationId xmlns:a16="http://schemas.microsoft.com/office/drawing/2014/main" xmlns="" id="{AB0AC35F-E22D-40BA-85C8-25DB1EB5FAE4}"/>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4" name="Picture 2" descr="E:\NIET\Project\xLogo11.png.pagespeed.ic.pydHLuCQEZ.png">
            <a:extLst>
              <a:ext uri="{FF2B5EF4-FFF2-40B4-BE49-F238E27FC236}">
                <a16:creationId xmlns:a16="http://schemas.microsoft.com/office/drawing/2014/main" xmlns="" id="{B1F13A5B-CEF9-48E9-ACC7-58FAE21014F6}"/>
              </a:ext>
            </a:extLst>
          </p:cNvPr>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15" name="Footer Placeholder 14"/>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435" y="68580"/>
            <a:ext cx="7562215" cy="619125"/>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605BCBA-B231-4C70-A192-A7CD2A2B5B50}"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11/3/2022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pPr marL="0" indent="0" algn="r" eaLnBrk="1" hangingPunct="1">
                <a:spcBef>
                  <a:spcPct val="0"/>
                </a:spcBef>
                <a:buFontTx/>
                <a:buNone/>
              </a:pPr>
              <a:t>5</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6" name="Picture 5" descr="E:\Master Folder 2017-18\Approved Logo by BOG\NIET logo_.png"/>
          <p:cNvPicPr/>
          <p:nvPr/>
        </p:nvPicPr>
        <p:blipFill>
          <a:blip r:embed="rId3" cstate="print"/>
          <a:srcRect/>
          <a:stretch>
            <a:fillRect/>
          </a:stretch>
        </p:blipFill>
        <p:spPr bwMode="auto">
          <a:xfrm>
            <a:off x="83820" y="44450"/>
            <a:ext cx="1287780" cy="667385"/>
          </a:xfrm>
          <a:prstGeom prst="rect">
            <a:avLst/>
          </a:prstGeom>
          <a:noFill/>
          <a:ln w="9525">
            <a:noFill/>
            <a:miter lim="800000"/>
            <a:headEnd/>
            <a:tailEnd/>
          </a:ln>
        </p:spPr>
      </p:pic>
      <p:pic>
        <p:nvPicPr>
          <p:cNvPr id="7" name="Content Placeholder 6"/>
          <p:cNvPicPr>
            <a:picLocks noGrp="1" noChangeAspect="1"/>
          </p:cNvPicPr>
          <p:nvPr>
            <p:ph sz="half" idx="1"/>
          </p:nvPr>
        </p:nvPicPr>
        <p:blipFill>
          <a:blip r:embed="rId4"/>
          <a:srcRect l="20472" t="19725" r="22256" b="46871"/>
          <a:stretch>
            <a:fillRect/>
          </a:stretch>
        </p:blipFill>
        <p:spPr>
          <a:xfrm>
            <a:off x="457200" y="1052830"/>
            <a:ext cx="8442325" cy="2440940"/>
          </a:xfrm>
          <a:prstGeom prst="rect">
            <a:avLst/>
          </a:prstGeom>
        </p:spPr>
      </p:pic>
      <p:pic>
        <p:nvPicPr>
          <p:cNvPr id="9" name="Content Placeholder 8"/>
          <p:cNvPicPr>
            <a:picLocks noGrp="1" noChangeAspect="1"/>
          </p:cNvPicPr>
          <p:nvPr>
            <p:ph sz="half" idx="2"/>
          </p:nvPr>
        </p:nvPicPr>
        <p:blipFill>
          <a:blip r:embed="rId5"/>
          <a:srcRect l="19513" t="49902" r="21651" b="31060"/>
          <a:stretch>
            <a:fillRect/>
          </a:stretch>
        </p:blipFill>
        <p:spPr>
          <a:xfrm>
            <a:off x="346075" y="3644900"/>
            <a:ext cx="8653780" cy="1574800"/>
          </a:xfrm>
          <a:prstGeom prst="rect">
            <a:avLst/>
          </a:prstGeom>
        </p:spPr>
      </p:pic>
      <p:sp>
        <p:nvSpPr>
          <p:cNvPr id="10" name="Footer Placeholder 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Dr. Ritesh Rastogi, AMICSE 0301/ACSE0301-DS,          Unit -2</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7808B83-4E29-4FC4-BA9F-0236177771E1}"/>
              </a:ext>
            </a:extLst>
          </p:cNvPr>
          <p:cNvSpPr>
            <a:spLocks noGrp="1"/>
          </p:cNvSpPr>
          <p:nvPr>
            <p:ph type="dt" sz="half" idx="10"/>
          </p:nvPr>
        </p:nvSpPr>
        <p:spPr/>
        <p:txBody>
          <a:bodyPr/>
          <a:lstStyle/>
          <a:p>
            <a:fld id="{2407CB35-A40C-44E8-AC81-A45B627EB0A9}" type="datetime1">
              <a:rPr lang="en-US" smtClean="0"/>
              <a:pPr/>
              <a:t>11/3/2022</a:t>
            </a:fld>
            <a:endParaRPr lang="en-US"/>
          </a:p>
        </p:txBody>
      </p:sp>
      <p:sp>
        <p:nvSpPr>
          <p:cNvPr id="6" name="Slide Number Placeholder 5">
            <a:extLst>
              <a:ext uri="{FF2B5EF4-FFF2-40B4-BE49-F238E27FC236}">
                <a16:creationId xmlns:a16="http://schemas.microsoft.com/office/drawing/2014/main" xmlns="" id="{A2D8B875-2F71-4E6B-A073-C00F7638F3A1}"/>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8" name="Title 1">
            <a:extLst>
              <a:ext uri="{FF2B5EF4-FFF2-40B4-BE49-F238E27FC236}">
                <a16:creationId xmlns:a16="http://schemas.microsoft.com/office/drawing/2014/main" xmlns="" id="{CA6A01CD-1759-4808-A874-778EB96B94B3}"/>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xmlns="" id="{615ECFA3-C89A-481E-8B23-9C086B3972E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2" name="TextBox 11">
            <a:extLst>
              <a:ext uri="{FF2B5EF4-FFF2-40B4-BE49-F238E27FC236}">
                <a16:creationId xmlns:a16="http://schemas.microsoft.com/office/drawing/2014/main" xmlns="" id="{EC2E9AEB-8DDD-4AB5-A359-ADD75D3B4EB6}"/>
              </a:ext>
            </a:extLst>
          </p:cNvPr>
          <p:cNvSpPr txBox="1"/>
          <p:nvPr/>
        </p:nvSpPr>
        <p:spPr>
          <a:xfrm>
            <a:off x="323528" y="1258638"/>
            <a:ext cx="8568952" cy="4739759"/>
          </a:xfrm>
          <a:prstGeom prst="rect">
            <a:avLst/>
          </a:prstGeom>
          <a:noFill/>
        </p:spPr>
        <p:txBody>
          <a:bodyPr wrap="square">
            <a:spAutoFit/>
          </a:bodyPr>
          <a:lstStyle/>
          <a:p>
            <a:pPr algn="ctr"/>
            <a:r>
              <a:rPr lang="en-US" sz="2400" b="1" i="0" dirty="0">
                <a:solidFill>
                  <a:srgbClr val="E00D50"/>
                </a:solidFill>
                <a:effectLst/>
                <a:latin typeface="+mj-lt"/>
              </a:rPr>
              <a:t>What is an Expression?</a:t>
            </a:r>
          </a:p>
          <a:p>
            <a:pPr algn="ctr"/>
            <a:endParaRPr lang="en-US" b="1" i="0" dirty="0">
              <a:solidFill>
                <a:srgbClr val="E00D50"/>
              </a:solidFill>
              <a:effectLst/>
              <a:latin typeface="+mj-lt"/>
            </a:endParaRPr>
          </a:p>
          <a:p>
            <a:r>
              <a:rPr lang="en-US" sz="2000" b="0" i="0" dirty="0">
                <a:solidFill>
                  <a:srgbClr val="333333"/>
                </a:solidFill>
                <a:effectLst/>
                <a:latin typeface="+mj-lt"/>
              </a:rPr>
              <a:t>In any programming language, if we want to perform any calculation or to frame a condition etc., we use a set of symbols to perform the task. These set of symbols makes an expression.</a:t>
            </a:r>
            <a:br>
              <a:rPr lang="en-US" sz="2000" b="0" i="0" dirty="0">
                <a:solidFill>
                  <a:srgbClr val="333333"/>
                </a:solidFill>
                <a:effectLst/>
                <a:latin typeface="+mj-lt"/>
              </a:rPr>
            </a:br>
            <a:r>
              <a:rPr lang="en-US" sz="2000" b="0" i="0" dirty="0">
                <a:solidFill>
                  <a:srgbClr val="333333"/>
                </a:solidFill>
                <a:effectLst/>
                <a:latin typeface="+mj-lt"/>
              </a:rPr>
              <a:t>An expression can be defined as follows...</a:t>
            </a:r>
          </a:p>
          <a:p>
            <a:endParaRPr lang="en-US" sz="2000" b="0" i="0" dirty="0">
              <a:solidFill>
                <a:srgbClr val="333333"/>
              </a:solidFill>
              <a:effectLst/>
              <a:latin typeface="+mj-lt"/>
            </a:endParaRPr>
          </a:p>
          <a:p>
            <a:pPr algn="ctr"/>
            <a:r>
              <a:rPr lang="en-US" sz="2000" b="1" i="0" dirty="0">
                <a:solidFill>
                  <a:srgbClr val="333333"/>
                </a:solidFill>
                <a:effectLst/>
                <a:latin typeface="+mj-lt"/>
              </a:rPr>
              <a:t>An expression is a collection of operators and operands that represents a specific value.</a:t>
            </a:r>
          </a:p>
          <a:p>
            <a:endParaRPr lang="en-US" sz="2000" b="1" i="0" dirty="0">
              <a:solidFill>
                <a:srgbClr val="333333"/>
              </a:solidFill>
              <a:effectLst/>
              <a:latin typeface="+mj-lt"/>
            </a:endParaRPr>
          </a:p>
          <a:p>
            <a:r>
              <a:rPr lang="en-US" sz="2000" b="0" i="0" dirty="0">
                <a:solidFill>
                  <a:srgbClr val="333333"/>
                </a:solidFill>
                <a:effectLst/>
                <a:latin typeface="+mj-lt"/>
              </a:rPr>
              <a:t>In above definition, </a:t>
            </a:r>
            <a:r>
              <a:rPr lang="en-US" sz="2000" b="1" i="0" dirty="0">
                <a:solidFill>
                  <a:srgbClr val="333333"/>
                </a:solidFill>
                <a:effectLst/>
                <a:latin typeface="+mj-lt"/>
              </a:rPr>
              <a:t>operator</a:t>
            </a:r>
            <a:r>
              <a:rPr lang="en-US" sz="2000" b="0" i="0" dirty="0">
                <a:solidFill>
                  <a:srgbClr val="333333"/>
                </a:solidFill>
                <a:effectLst/>
                <a:latin typeface="+mj-lt"/>
              </a:rPr>
              <a:t> is a symbol which performs a particular task like arithmetic operation or logical operation or conditional operation etc.,</a:t>
            </a:r>
          </a:p>
          <a:p>
            <a:pPr algn="just"/>
            <a:r>
              <a:rPr lang="en-US" sz="2000" dirty="0"/>
              <a:t/>
            </a:r>
            <a:br>
              <a:rPr lang="en-US" sz="2000" dirty="0"/>
            </a:br>
            <a:r>
              <a:rPr lang="en-US" sz="2000" dirty="0">
                <a:solidFill>
                  <a:srgbClr val="333333"/>
                </a:solidFill>
                <a:latin typeface="+mj-lt"/>
              </a:rPr>
              <a:t>Operands are the values on which the operators can perform the task. Here operand can be a direct value or variable or address of memory location</a:t>
            </a:r>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493565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7808B83-4E29-4FC4-BA9F-0236177771E1}"/>
              </a:ext>
            </a:extLst>
          </p:cNvPr>
          <p:cNvSpPr>
            <a:spLocks noGrp="1"/>
          </p:cNvSpPr>
          <p:nvPr>
            <p:ph type="dt" sz="half" idx="10"/>
          </p:nvPr>
        </p:nvSpPr>
        <p:spPr/>
        <p:txBody>
          <a:bodyPr/>
          <a:lstStyle/>
          <a:p>
            <a:fld id="{120EA33A-7863-4140-A50D-49BCE423459E}" type="datetime1">
              <a:rPr lang="en-US" smtClean="0"/>
              <a:pPr/>
              <a:t>11/3/2022</a:t>
            </a:fld>
            <a:endParaRPr lang="en-US"/>
          </a:p>
        </p:txBody>
      </p:sp>
      <p:sp>
        <p:nvSpPr>
          <p:cNvPr id="6" name="Slide Number Placeholder 5">
            <a:extLst>
              <a:ext uri="{FF2B5EF4-FFF2-40B4-BE49-F238E27FC236}">
                <a16:creationId xmlns:a16="http://schemas.microsoft.com/office/drawing/2014/main" xmlns="" id="{A2D8B875-2F71-4E6B-A073-C00F7638F3A1}"/>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8" name="Title 1">
            <a:extLst>
              <a:ext uri="{FF2B5EF4-FFF2-40B4-BE49-F238E27FC236}">
                <a16:creationId xmlns:a16="http://schemas.microsoft.com/office/drawing/2014/main" xmlns="" id="{CA6A01CD-1759-4808-A874-778EB96B94B3}"/>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xmlns="" id="{615ECFA3-C89A-481E-8B23-9C086B3972E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a:extLst>
              <a:ext uri="{FF2B5EF4-FFF2-40B4-BE49-F238E27FC236}">
                <a16:creationId xmlns:a16="http://schemas.microsoft.com/office/drawing/2014/main" xmlns="" id="{F644F978-0969-4939-A6C0-32024F760920}"/>
              </a:ext>
            </a:extLst>
          </p:cNvPr>
          <p:cNvSpPr txBox="1"/>
          <p:nvPr/>
        </p:nvSpPr>
        <p:spPr>
          <a:xfrm>
            <a:off x="323528" y="1052736"/>
            <a:ext cx="8640960" cy="1754326"/>
          </a:xfrm>
          <a:prstGeom prst="rect">
            <a:avLst/>
          </a:prstGeom>
          <a:noFill/>
        </p:spPr>
        <p:txBody>
          <a:bodyPr wrap="square">
            <a:spAutoFit/>
          </a:bodyPr>
          <a:lstStyle/>
          <a:p>
            <a:pPr algn="just"/>
            <a:r>
              <a:rPr lang="en-US" b="1" i="0" dirty="0">
                <a:solidFill>
                  <a:srgbClr val="E00D50"/>
                </a:solidFill>
                <a:effectLst/>
                <a:latin typeface="Open Sans"/>
              </a:rPr>
              <a:t>Expression Types</a:t>
            </a:r>
          </a:p>
          <a:p>
            <a:pPr algn="just"/>
            <a:r>
              <a:rPr lang="en-US" b="0" i="0" dirty="0">
                <a:solidFill>
                  <a:srgbClr val="333333"/>
                </a:solidFill>
                <a:effectLst/>
                <a:latin typeface="Open Sans"/>
              </a:rPr>
              <a:t>Based on the operator position, expressions are divided into THREE types. They are as follows...</a:t>
            </a:r>
          </a:p>
          <a:p>
            <a:pPr algn="just">
              <a:buFont typeface="+mj-lt"/>
              <a:buAutoNum type="arabicPeriod"/>
            </a:pPr>
            <a:r>
              <a:rPr lang="en-US" b="1" i="0" dirty="0">
                <a:solidFill>
                  <a:srgbClr val="333333"/>
                </a:solidFill>
                <a:effectLst/>
                <a:latin typeface="Open Sans"/>
              </a:rPr>
              <a:t>Infix Expression     </a:t>
            </a:r>
          </a:p>
          <a:p>
            <a:pPr algn="just">
              <a:buFont typeface="+mj-lt"/>
              <a:buAutoNum type="arabicPeriod"/>
            </a:pPr>
            <a:r>
              <a:rPr lang="en-US" b="1" i="0" dirty="0">
                <a:solidFill>
                  <a:srgbClr val="333333"/>
                </a:solidFill>
                <a:effectLst/>
                <a:latin typeface="Open Sans"/>
              </a:rPr>
              <a:t>Postfix Expression</a:t>
            </a:r>
          </a:p>
          <a:p>
            <a:pPr algn="just">
              <a:buFont typeface="+mj-lt"/>
              <a:buAutoNum type="arabicPeriod"/>
            </a:pPr>
            <a:r>
              <a:rPr lang="en-US" b="1" i="0" dirty="0">
                <a:solidFill>
                  <a:srgbClr val="333333"/>
                </a:solidFill>
                <a:effectLst/>
                <a:latin typeface="Open Sans"/>
              </a:rPr>
              <a:t>Prefix Expression</a:t>
            </a:r>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685009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3018" y="1747610"/>
            <a:ext cx="7646296" cy="350183"/>
          </a:xfrm>
          <a:prstGeom prst="rect">
            <a:avLst/>
          </a:prstGeom>
        </p:spPr>
        <p:txBody>
          <a:bodyPr vert="horz" wrap="square" lIns="0" tIns="11516" rIns="0" bIns="0" rtlCol="0">
            <a:spAutoFit/>
          </a:bodyPr>
          <a:lstStyle/>
          <a:p>
            <a:pPr marL="11516">
              <a:spcBef>
                <a:spcPts val="91"/>
              </a:spcBef>
              <a:tabLst>
                <a:tab pos="981770" algn="l"/>
                <a:tab pos="2953371" algn="l"/>
                <a:tab pos="3659899" algn="l"/>
                <a:tab pos="5486970" algn="l"/>
                <a:tab pos="6027663" algn="l"/>
                <a:tab pos="7184481" algn="l"/>
              </a:tabLst>
            </a:pPr>
            <a:r>
              <a:rPr sz="2200" dirty="0">
                <a:latin typeface="Times New Roman"/>
                <a:cs typeface="Times New Roman"/>
              </a:rPr>
              <a:t>In</a:t>
            </a:r>
            <a:r>
              <a:rPr sz="2200" spc="-9" dirty="0">
                <a:latin typeface="Times New Roman"/>
                <a:cs typeface="Times New Roman"/>
              </a:rPr>
              <a:t>fi</a:t>
            </a:r>
            <a:r>
              <a:rPr sz="2200" dirty="0">
                <a:latin typeface="Times New Roman"/>
                <a:cs typeface="Times New Roman"/>
              </a:rPr>
              <a:t>x	</a:t>
            </a:r>
            <a:r>
              <a:rPr sz="2200" spc="-9" dirty="0">
                <a:latin typeface="Times New Roman"/>
                <a:cs typeface="Times New Roman"/>
              </a:rPr>
              <a:t>E</a:t>
            </a:r>
            <a:r>
              <a:rPr sz="2200" dirty="0">
                <a:latin typeface="Times New Roman"/>
                <a:cs typeface="Times New Roman"/>
              </a:rPr>
              <a:t>xpre</a:t>
            </a:r>
            <a:r>
              <a:rPr sz="2200" spc="-9" dirty="0">
                <a:latin typeface="Times New Roman"/>
                <a:cs typeface="Times New Roman"/>
              </a:rPr>
              <a:t>s</a:t>
            </a:r>
            <a:r>
              <a:rPr sz="2200" dirty="0">
                <a:latin typeface="Times New Roman"/>
                <a:cs typeface="Times New Roman"/>
              </a:rPr>
              <a:t>s</a:t>
            </a:r>
            <a:r>
              <a:rPr sz="2200" spc="-9" dirty="0">
                <a:latin typeface="Times New Roman"/>
                <a:cs typeface="Times New Roman"/>
              </a:rPr>
              <a:t>ion</a:t>
            </a:r>
            <a:r>
              <a:rPr sz="2200" dirty="0">
                <a:latin typeface="Times New Roman"/>
                <a:cs typeface="Times New Roman"/>
              </a:rPr>
              <a:t>:	</a:t>
            </a:r>
            <a:r>
              <a:rPr sz="2200" spc="5" dirty="0">
                <a:latin typeface="Times New Roman"/>
                <a:cs typeface="Times New Roman"/>
              </a:rPr>
              <a:t>A</a:t>
            </a:r>
            <a:r>
              <a:rPr sz="2200" dirty="0">
                <a:latin typeface="Times New Roman"/>
                <a:cs typeface="Times New Roman"/>
              </a:rPr>
              <a:t>n	</a:t>
            </a:r>
            <a:r>
              <a:rPr sz="2200" spc="-5" dirty="0">
                <a:latin typeface="Times New Roman"/>
                <a:cs typeface="Times New Roman"/>
              </a:rPr>
              <a:t>expre</a:t>
            </a:r>
            <a:r>
              <a:rPr sz="2200" spc="-9" dirty="0">
                <a:latin typeface="Times New Roman"/>
                <a:cs typeface="Times New Roman"/>
              </a:rPr>
              <a:t>s</a:t>
            </a:r>
            <a:r>
              <a:rPr sz="2200" dirty="0">
                <a:latin typeface="Times New Roman"/>
                <a:cs typeface="Times New Roman"/>
              </a:rPr>
              <a:t>s</a:t>
            </a:r>
            <a:r>
              <a:rPr sz="2200" spc="-9" dirty="0">
                <a:latin typeface="Times New Roman"/>
                <a:cs typeface="Times New Roman"/>
              </a:rPr>
              <a:t>io</a:t>
            </a:r>
            <a:r>
              <a:rPr sz="2200" dirty="0">
                <a:latin typeface="Times New Roman"/>
                <a:cs typeface="Times New Roman"/>
              </a:rPr>
              <a:t>n	</a:t>
            </a:r>
            <a:r>
              <a:rPr sz="2200" spc="-9" dirty="0">
                <a:latin typeface="Times New Roman"/>
                <a:cs typeface="Times New Roman"/>
              </a:rPr>
              <a:t>i</a:t>
            </a:r>
            <a:r>
              <a:rPr sz="2200" dirty="0">
                <a:latin typeface="Times New Roman"/>
                <a:cs typeface="Times New Roman"/>
              </a:rPr>
              <a:t>n	</a:t>
            </a:r>
            <a:r>
              <a:rPr sz="2200" spc="5" dirty="0">
                <a:latin typeface="Times New Roman"/>
                <a:cs typeface="Times New Roman"/>
              </a:rPr>
              <a:t>w</a:t>
            </a:r>
            <a:r>
              <a:rPr sz="2200" dirty="0">
                <a:latin typeface="Times New Roman"/>
                <a:cs typeface="Times New Roman"/>
              </a:rPr>
              <a:t>hich	</a:t>
            </a:r>
            <a:r>
              <a:rPr sz="2200" spc="-5" dirty="0">
                <a:latin typeface="Times New Roman"/>
                <a:cs typeface="Times New Roman"/>
              </a:rPr>
              <a:t>the</a:t>
            </a:r>
            <a:endParaRPr sz="2200" dirty="0">
              <a:latin typeface="Times New Roman"/>
              <a:cs typeface="Times New Roman"/>
            </a:endParaRPr>
          </a:p>
        </p:txBody>
      </p:sp>
      <p:sp>
        <p:nvSpPr>
          <p:cNvPr id="3" name="object 3"/>
          <p:cNvSpPr txBox="1"/>
          <p:nvPr/>
        </p:nvSpPr>
        <p:spPr>
          <a:xfrm>
            <a:off x="1033018" y="1922427"/>
            <a:ext cx="5883715" cy="1078691"/>
          </a:xfrm>
          <a:prstGeom prst="rect">
            <a:avLst/>
          </a:prstGeom>
        </p:spPr>
        <p:txBody>
          <a:bodyPr vert="horz" wrap="square" lIns="0" tIns="245299" rIns="0" bIns="0" rtlCol="0">
            <a:spAutoFit/>
          </a:bodyPr>
          <a:lstStyle/>
          <a:p>
            <a:pPr marL="11516">
              <a:spcBef>
                <a:spcPts val="1931"/>
              </a:spcBef>
            </a:pPr>
            <a:r>
              <a:rPr sz="2200" dirty="0">
                <a:latin typeface="Times New Roman"/>
                <a:cs typeface="Times New Roman"/>
              </a:rPr>
              <a:t>operator </a:t>
            </a:r>
            <a:r>
              <a:rPr sz="2200" spc="-5" dirty="0">
                <a:latin typeface="Times New Roman"/>
                <a:cs typeface="Times New Roman"/>
              </a:rPr>
              <a:t>is in </a:t>
            </a:r>
            <a:r>
              <a:rPr sz="2200" dirty="0">
                <a:latin typeface="Times New Roman"/>
                <a:cs typeface="Times New Roman"/>
              </a:rPr>
              <a:t>between </a:t>
            </a:r>
            <a:r>
              <a:rPr sz="2200" spc="-5" dirty="0">
                <a:latin typeface="Times New Roman"/>
                <a:cs typeface="Times New Roman"/>
              </a:rPr>
              <a:t>its </a:t>
            </a:r>
            <a:r>
              <a:rPr sz="2200" spc="-9" dirty="0">
                <a:latin typeface="Times New Roman"/>
                <a:cs typeface="Times New Roman"/>
              </a:rPr>
              <a:t>two</a:t>
            </a:r>
            <a:r>
              <a:rPr sz="2200" spc="-77" dirty="0">
                <a:latin typeface="Times New Roman"/>
                <a:cs typeface="Times New Roman"/>
              </a:rPr>
              <a:t> </a:t>
            </a:r>
            <a:r>
              <a:rPr sz="2200" dirty="0">
                <a:latin typeface="Times New Roman"/>
                <a:cs typeface="Times New Roman"/>
              </a:rPr>
              <a:t>operands.</a:t>
            </a:r>
          </a:p>
          <a:p>
            <a:pPr marL="1248373" algn="ctr">
              <a:spcBef>
                <a:spcPts val="1152"/>
              </a:spcBef>
            </a:pPr>
            <a:r>
              <a:rPr sz="2200" dirty="0">
                <a:latin typeface="Times New Roman"/>
                <a:cs typeface="Times New Roman"/>
              </a:rPr>
              <a:t>A+B</a:t>
            </a:r>
          </a:p>
        </p:txBody>
      </p:sp>
      <p:sp>
        <p:nvSpPr>
          <p:cNvPr id="4" name="object 4"/>
          <p:cNvSpPr txBox="1"/>
          <p:nvPr/>
        </p:nvSpPr>
        <p:spPr>
          <a:xfrm>
            <a:off x="1033018" y="3017865"/>
            <a:ext cx="7647447" cy="674430"/>
          </a:xfrm>
          <a:prstGeom prst="rect">
            <a:avLst/>
          </a:prstGeom>
        </p:spPr>
        <p:txBody>
          <a:bodyPr vert="horz" wrap="square" lIns="0" tIns="44337" rIns="0" bIns="0" rtlCol="0">
            <a:spAutoFit/>
          </a:bodyPr>
          <a:lstStyle/>
          <a:p>
            <a:pPr marL="11516" marR="4607" algn="just">
              <a:lnSpc>
                <a:spcPct val="92600"/>
              </a:lnSpc>
              <a:spcBef>
                <a:spcPts val="348"/>
              </a:spcBef>
            </a:pPr>
            <a:r>
              <a:rPr sz="2200" spc="-9" dirty="0">
                <a:latin typeface="Times New Roman"/>
                <a:cs typeface="Times New Roman"/>
              </a:rPr>
              <a:t>Prefix </a:t>
            </a:r>
            <a:r>
              <a:rPr sz="2200" spc="-5" dirty="0">
                <a:latin typeface="Times New Roman"/>
                <a:cs typeface="Times New Roman"/>
              </a:rPr>
              <a:t>Expression: An </a:t>
            </a:r>
            <a:r>
              <a:rPr sz="2200" spc="-9" dirty="0">
                <a:latin typeface="Times New Roman"/>
                <a:cs typeface="Times New Roman"/>
              </a:rPr>
              <a:t>expression </a:t>
            </a:r>
            <a:r>
              <a:rPr sz="2200" spc="-5" dirty="0">
                <a:latin typeface="Times New Roman"/>
                <a:cs typeface="Times New Roman"/>
              </a:rPr>
              <a:t>in which </a:t>
            </a:r>
            <a:r>
              <a:rPr sz="2200" spc="-9" dirty="0">
                <a:latin typeface="Times New Roman"/>
                <a:cs typeface="Times New Roman"/>
              </a:rPr>
              <a:t>operator  </a:t>
            </a:r>
            <a:r>
              <a:rPr sz="2200" dirty="0">
                <a:latin typeface="Times New Roman"/>
                <a:cs typeface="Times New Roman"/>
              </a:rPr>
              <a:t>precedes </a:t>
            </a:r>
            <a:r>
              <a:rPr sz="2200" spc="-5" dirty="0">
                <a:latin typeface="Times New Roman"/>
                <a:cs typeface="Times New Roman"/>
              </a:rPr>
              <a:t>its </a:t>
            </a:r>
            <a:r>
              <a:rPr sz="2200" spc="-9" dirty="0">
                <a:latin typeface="Times New Roman"/>
                <a:cs typeface="Times New Roman"/>
              </a:rPr>
              <a:t>two </a:t>
            </a:r>
            <a:r>
              <a:rPr sz="2200" dirty="0">
                <a:latin typeface="Times New Roman"/>
                <a:cs typeface="Times New Roman"/>
              </a:rPr>
              <a:t>operands </a:t>
            </a:r>
            <a:r>
              <a:rPr sz="2200" spc="-5" dirty="0">
                <a:latin typeface="Times New Roman"/>
                <a:cs typeface="Times New Roman"/>
              </a:rPr>
              <a:t>is </a:t>
            </a:r>
            <a:r>
              <a:rPr sz="2200" spc="-9" dirty="0">
                <a:latin typeface="Times New Roman"/>
                <a:cs typeface="Times New Roman"/>
              </a:rPr>
              <a:t>called </a:t>
            </a:r>
            <a:r>
              <a:rPr sz="2200" spc="-5" dirty="0">
                <a:latin typeface="Times New Roman"/>
                <a:cs typeface="Times New Roman"/>
              </a:rPr>
              <a:t>an prefix  expression.</a:t>
            </a:r>
            <a:endParaRPr sz="2200" dirty="0">
              <a:latin typeface="Times New Roman"/>
              <a:cs typeface="Times New Roman"/>
            </a:endParaRPr>
          </a:p>
        </p:txBody>
      </p:sp>
      <p:sp>
        <p:nvSpPr>
          <p:cNvPr id="5" name="object 5"/>
          <p:cNvSpPr txBox="1"/>
          <p:nvPr/>
        </p:nvSpPr>
        <p:spPr>
          <a:xfrm>
            <a:off x="1033018" y="4696953"/>
            <a:ext cx="3137059" cy="458226"/>
          </a:xfrm>
          <a:prstGeom prst="rect">
            <a:avLst/>
          </a:prstGeom>
        </p:spPr>
        <p:txBody>
          <a:bodyPr vert="horz" wrap="square" lIns="0" tIns="11516" rIns="0" bIns="0" rtlCol="0">
            <a:spAutoFit/>
          </a:bodyPr>
          <a:lstStyle/>
          <a:p>
            <a:pPr marL="11516">
              <a:spcBef>
                <a:spcPts val="91"/>
              </a:spcBef>
              <a:tabLst>
                <a:tab pos="1385994" algn="l"/>
              </a:tabLst>
            </a:pPr>
            <a:r>
              <a:rPr sz="2200" spc="-5" dirty="0">
                <a:latin typeface="Times New Roman"/>
                <a:cs typeface="Times New Roman"/>
              </a:rPr>
              <a:t>Postfix	Expression</a:t>
            </a:r>
            <a:r>
              <a:rPr sz="2902" spc="-5" dirty="0">
                <a:solidFill>
                  <a:srgbClr val="00007F"/>
                </a:solidFill>
                <a:latin typeface="Times New Roman"/>
                <a:cs typeface="Times New Roman"/>
              </a:rPr>
              <a:t>:</a:t>
            </a:r>
            <a:endParaRPr sz="2902" dirty="0">
              <a:latin typeface="Times New Roman"/>
              <a:cs typeface="Times New Roman"/>
            </a:endParaRPr>
          </a:p>
        </p:txBody>
      </p:sp>
      <p:sp>
        <p:nvSpPr>
          <p:cNvPr id="6" name="object 6"/>
          <p:cNvSpPr txBox="1"/>
          <p:nvPr/>
        </p:nvSpPr>
        <p:spPr>
          <a:xfrm>
            <a:off x="4362401" y="4424014"/>
            <a:ext cx="4323246" cy="717591"/>
          </a:xfrm>
          <a:prstGeom prst="rect">
            <a:avLst/>
          </a:prstGeom>
        </p:spPr>
        <p:txBody>
          <a:bodyPr vert="horz" wrap="square" lIns="0" tIns="11516" rIns="0" bIns="0" rtlCol="0">
            <a:spAutoFit/>
          </a:bodyPr>
          <a:lstStyle/>
          <a:p>
            <a:pPr marL="11516">
              <a:lnSpc>
                <a:spcPts val="2163"/>
              </a:lnSpc>
              <a:spcBef>
                <a:spcPts val="91"/>
              </a:spcBef>
            </a:pPr>
            <a:r>
              <a:rPr sz="2200" dirty="0">
                <a:latin typeface="Times New Roman"/>
                <a:cs typeface="Times New Roman"/>
              </a:rPr>
              <a:t>+AB</a:t>
            </a:r>
          </a:p>
          <a:p>
            <a:pPr marL="107102">
              <a:lnSpc>
                <a:spcPts val="3469"/>
              </a:lnSpc>
              <a:tabLst>
                <a:tab pos="888487" algn="l"/>
                <a:tab pos="2795021" algn="l"/>
                <a:tab pos="3411722" algn="l"/>
              </a:tabLst>
            </a:pPr>
            <a:r>
              <a:rPr sz="2200" spc="-5" dirty="0">
                <a:latin typeface="Times New Roman"/>
                <a:cs typeface="Times New Roman"/>
              </a:rPr>
              <a:t>A</a:t>
            </a:r>
            <a:r>
              <a:rPr sz="2200" dirty="0">
                <a:latin typeface="Times New Roman"/>
                <a:cs typeface="Times New Roman"/>
              </a:rPr>
              <a:t>n	</a:t>
            </a:r>
            <a:r>
              <a:rPr sz="2200" spc="5" dirty="0">
                <a:latin typeface="Times New Roman"/>
                <a:cs typeface="Times New Roman"/>
              </a:rPr>
              <a:t>e</a:t>
            </a:r>
            <a:r>
              <a:rPr sz="2200" spc="-9" dirty="0">
                <a:latin typeface="Times New Roman"/>
                <a:cs typeface="Times New Roman"/>
              </a:rPr>
              <a:t>x</a:t>
            </a:r>
            <a:r>
              <a:rPr sz="2200" dirty="0">
                <a:latin typeface="Times New Roman"/>
                <a:cs typeface="Times New Roman"/>
              </a:rPr>
              <a:t>pr</a:t>
            </a:r>
            <a:r>
              <a:rPr sz="2200" spc="5" dirty="0">
                <a:latin typeface="Times New Roman"/>
                <a:cs typeface="Times New Roman"/>
              </a:rPr>
              <a:t>e</a:t>
            </a:r>
            <a:r>
              <a:rPr sz="2200" spc="-18" dirty="0">
                <a:latin typeface="Times New Roman"/>
                <a:cs typeface="Times New Roman"/>
              </a:rPr>
              <a:t>s</a:t>
            </a:r>
            <a:r>
              <a:rPr sz="2200" dirty="0">
                <a:latin typeface="Times New Roman"/>
                <a:cs typeface="Times New Roman"/>
              </a:rPr>
              <a:t>s</a:t>
            </a:r>
            <a:r>
              <a:rPr sz="2200" spc="-5" dirty="0">
                <a:latin typeface="Times New Roman"/>
                <a:cs typeface="Times New Roman"/>
              </a:rPr>
              <a:t>i</a:t>
            </a:r>
            <a:r>
              <a:rPr sz="2200" dirty="0">
                <a:latin typeface="Times New Roman"/>
                <a:cs typeface="Times New Roman"/>
              </a:rPr>
              <a:t>on	</a:t>
            </a:r>
            <a:r>
              <a:rPr sz="2200" spc="-9" dirty="0">
                <a:latin typeface="Times New Roman"/>
                <a:cs typeface="Times New Roman"/>
              </a:rPr>
              <a:t>i</a:t>
            </a:r>
            <a:r>
              <a:rPr sz="2200" dirty="0">
                <a:latin typeface="Times New Roman"/>
                <a:cs typeface="Times New Roman"/>
              </a:rPr>
              <a:t>n	</a:t>
            </a:r>
            <a:r>
              <a:rPr sz="2200" spc="-14" dirty="0">
                <a:latin typeface="Times New Roman"/>
                <a:cs typeface="Times New Roman"/>
              </a:rPr>
              <a:t>w</a:t>
            </a:r>
            <a:r>
              <a:rPr sz="2200" spc="5" dirty="0">
                <a:latin typeface="Times New Roman"/>
                <a:cs typeface="Times New Roman"/>
              </a:rPr>
              <a:t>h</a:t>
            </a:r>
            <a:r>
              <a:rPr sz="2200" spc="-5" dirty="0">
                <a:latin typeface="Times New Roman"/>
                <a:cs typeface="Times New Roman"/>
              </a:rPr>
              <a:t>ich</a:t>
            </a:r>
            <a:endParaRPr sz="2200" dirty="0">
              <a:latin typeface="Times New Roman"/>
              <a:cs typeface="Times New Roman"/>
            </a:endParaRPr>
          </a:p>
        </p:txBody>
      </p:sp>
      <p:sp>
        <p:nvSpPr>
          <p:cNvPr id="7" name="object 7"/>
          <p:cNvSpPr txBox="1"/>
          <p:nvPr/>
        </p:nvSpPr>
        <p:spPr>
          <a:xfrm>
            <a:off x="1033018" y="5106936"/>
            <a:ext cx="7646872" cy="943479"/>
          </a:xfrm>
          <a:prstGeom prst="rect">
            <a:avLst/>
          </a:prstGeom>
        </p:spPr>
        <p:txBody>
          <a:bodyPr vert="horz" wrap="square" lIns="0" tIns="52974" rIns="0" bIns="0" rtlCol="0">
            <a:spAutoFit/>
          </a:bodyPr>
          <a:lstStyle/>
          <a:p>
            <a:pPr marL="11516" marR="4607">
              <a:lnSpc>
                <a:spcPts val="3219"/>
              </a:lnSpc>
              <a:spcBef>
                <a:spcPts val="416"/>
              </a:spcBef>
            </a:pPr>
            <a:r>
              <a:rPr sz="2200" dirty="0">
                <a:latin typeface="Times New Roman"/>
                <a:cs typeface="Times New Roman"/>
              </a:rPr>
              <a:t>operator </a:t>
            </a:r>
            <a:r>
              <a:rPr sz="2200" spc="-5" dirty="0">
                <a:latin typeface="Times New Roman"/>
                <a:cs typeface="Times New Roman"/>
              </a:rPr>
              <a:t>follows its </a:t>
            </a:r>
            <a:r>
              <a:rPr sz="2200" spc="-9" dirty="0">
                <a:latin typeface="Times New Roman"/>
                <a:cs typeface="Times New Roman"/>
              </a:rPr>
              <a:t>two </a:t>
            </a:r>
            <a:r>
              <a:rPr sz="2200" spc="-5" dirty="0">
                <a:latin typeface="Times New Roman"/>
                <a:cs typeface="Times New Roman"/>
              </a:rPr>
              <a:t>operands is </a:t>
            </a:r>
            <a:r>
              <a:rPr sz="2200" spc="-9" dirty="0">
                <a:latin typeface="Times New Roman"/>
                <a:cs typeface="Times New Roman"/>
              </a:rPr>
              <a:t>called </a:t>
            </a:r>
            <a:r>
              <a:rPr sz="2200" dirty="0">
                <a:latin typeface="Times New Roman"/>
                <a:cs typeface="Times New Roman"/>
              </a:rPr>
              <a:t>a </a:t>
            </a:r>
            <a:r>
              <a:rPr sz="2200" spc="-5" dirty="0">
                <a:latin typeface="Times New Roman"/>
                <a:cs typeface="Times New Roman"/>
              </a:rPr>
              <a:t>postfix  expression.</a:t>
            </a:r>
            <a:endParaRPr sz="2200" dirty="0">
              <a:latin typeface="Times New Roman"/>
              <a:cs typeface="Times New Roman"/>
            </a:endParaRPr>
          </a:p>
          <a:p>
            <a:pPr marR="507296" algn="ctr">
              <a:spcBef>
                <a:spcPts val="1079"/>
              </a:spcBef>
            </a:pPr>
            <a:r>
              <a:rPr sz="2200" spc="-5" dirty="0">
                <a:latin typeface="Times New Roman"/>
                <a:cs typeface="Times New Roman"/>
              </a:rPr>
              <a:t>AB+</a:t>
            </a:r>
            <a:endParaRPr sz="2200" dirty="0">
              <a:latin typeface="Times New Roman"/>
              <a:cs typeface="Times New Roman"/>
            </a:endParaRPr>
          </a:p>
        </p:txBody>
      </p:sp>
      <p:sp>
        <p:nvSpPr>
          <p:cNvPr id="9" name="object 9"/>
          <p:cNvSpPr txBox="1">
            <a:spLocks noGrp="1"/>
          </p:cNvSpPr>
          <p:nvPr>
            <p:ph type="title"/>
          </p:nvPr>
        </p:nvSpPr>
        <p:spPr>
          <a:xfrm>
            <a:off x="926780" y="1074171"/>
            <a:ext cx="7290439" cy="442516"/>
          </a:xfrm>
          <a:prstGeom prst="rect">
            <a:avLst/>
          </a:prstGeom>
        </p:spPr>
        <p:txBody>
          <a:bodyPr vert="horz" wrap="square" lIns="0" tIns="11516" rIns="0" bIns="0" rtlCol="0" anchor="ctr">
            <a:spAutoFit/>
          </a:bodyPr>
          <a:lstStyle/>
          <a:p>
            <a:pPr marL="11516">
              <a:spcBef>
                <a:spcPts val="91"/>
              </a:spcBef>
              <a:tabLst>
                <a:tab pos="1249525" algn="l"/>
              </a:tabLst>
            </a:pPr>
            <a:r>
              <a:rPr sz="2800" b="1" spc="-5" dirty="0"/>
              <a:t>Infix,</a:t>
            </a:r>
            <a:r>
              <a:rPr lang="en-US" sz="2800" b="1" spc="-5" dirty="0"/>
              <a:t> </a:t>
            </a:r>
            <a:r>
              <a:rPr sz="2800" b="1" spc="-5" dirty="0"/>
              <a:t>Postfix </a:t>
            </a:r>
            <a:r>
              <a:rPr sz="2800" b="1" spc="-9" dirty="0"/>
              <a:t>and </a:t>
            </a:r>
            <a:r>
              <a:rPr sz="2800" b="1" spc="-5" dirty="0"/>
              <a:t>Prefix</a:t>
            </a:r>
            <a:r>
              <a:rPr sz="2800" b="1" spc="-77" dirty="0"/>
              <a:t> </a:t>
            </a:r>
            <a:r>
              <a:rPr sz="2800" b="1" spc="-5" dirty="0"/>
              <a:t>Expression</a:t>
            </a:r>
          </a:p>
        </p:txBody>
      </p:sp>
      <p:sp>
        <p:nvSpPr>
          <p:cNvPr id="8" name="Date Placeholder 7">
            <a:extLst>
              <a:ext uri="{FF2B5EF4-FFF2-40B4-BE49-F238E27FC236}">
                <a16:creationId xmlns:a16="http://schemas.microsoft.com/office/drawing/2014/main" xmlns="" id="{1258D409-0700-4FC6-AB28-B0E74546A324}"/>
              </a:ext>
            </a:extLst>
          </p:cNvPr>
          <p:cNvSpPr>
            <a:spLocks noGrp="1"/>
          </p:cNvSpPr>
          <p:nvPr>
            <p:ph type="dt" sz="half" idx="10"/>
          </p:nvPr>
        </p:nvSpPr>
        <p:spPr/>
        <p:txBody>
          <a:bodyPr/>
          <a:lstStyle/>
          <a:p>
            <a:fld id="{858ADFF0-3902-45B7-9999-80CCBF356E32}" type="datetime1">
              <a:rPr lang="en-US" smtClean="0"/>
              <a:pPr/>
              <a:t>11/3/2022</a:t>
            </a:fld>
            <a:endParaRPr lang="en-US"/>
          </a:p>
        </p:txBody>
      </p:sp>
      <p:sp>
        <p:nvSpPr>
          <p:cNvPr id="11" name="Slide Number Placeholder 10">
            <a:extLst>
              <a:ext uri="{FF2B5EF4-FFF2-40B4-BE49-F238E27FC236}">
                <a16:creationId xmlns:a16="http://schemas.microsoft.com/office/drawing/2014/main" xmlns="" id="{C65C71B0-5E54-4942-8545-4E74981335EB}"/>
              </a:ext>
            </a:extLst>
          </p:cNvPr>
          <p:cNvSpPr>
            <a:spLocks noGrp="1"/>
          </p:cNvSpPr>
          <p:nvPr>
            <p:ph type="sldNum" sz="quarter" idx="12"/>
          </p:nvPr>
        </p:nvSpPr>
        <p:spPr/>
        <p:txBody>
          <a:bodyPr/>
          <a:lstStyle/>
          <a:p>
            <a:fld id="{B6F15528-21DE-4FAA-801E-634DDDAF4B2B}" type="slidenum">
              <a:rPr lang="en-US" smtClean="0"/>
              <a:pPr/>
              <a:t>52</a:t>
            </a:fld>
            <a:endParaRPr lang="en-US"/>
          </a:p>
        </p:txBody>
      </p:sp>
      <p:sp>
        <p:nvSpPr>
          <p:cNvPr id="12" name="Title 1">
            <a:extLst>
              <a:ext uri="{FF2B5EF4-FFF2-40B4-BE49-F238E27FC236}">
                <a16:creationId xmlns:a16="http://schemas.microsoft.com/office/drawing/2014/main" xmlns="" id="{579B5434-1421-4504-B599-8BC74AA9B9E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3" name="Picture 2" descr="E:\NIET\Project\xLogo11.png.pagespeed.ic.pydHLuCQEZ.png">
            <a:extLst>
              <a:ext uri="{FF2B5EF4-FFF2-40B4-BE49-F238E27FC236}">
                <a16:creationId xmlns:a16="http://schemas.microsoft.com/office/drawing/2014/main" xmlns="" id="{EC8F633D-D105-4CC2-A3A0-41C466BF0F5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4" name="Footer Placeholder 13"/>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509986"/>
            <a:ext cx="5546861" cy="442516"/>
          </a:xfrm>
          <a:prstGeom prst="rect">
            <a:avLst/>
          </a:prstGeom>
        </p:spPr>
        <p:txBody>
          <a:bodyPr vert="horz" wrap="square" lIns="0" tIns="11516" rIns="0" bIns="0" rtlCol="0" anchor="ctr">
            <a:spAutoFit/>
          </a:bodyPr>
          <a:lstStyle/>
          <a:p>
            <a:pPr marL="11516">
              <a:spcBef>
                <a:spcPts val="91"/>
              </a:spcBef>
            </a:pPr>
            <a:r>
              <a:rPr sz="2800" b="1" dirty="0"/>
              <a:t>Infix </a:t>
            </a:r>
            <a:r>
              <a:rPr sz="2800" b="1" spc="-5" dirty="0"/>
              <a:t>to Postfix</a:t>
            </a:r>
            <a:r>
              <a:rPr sz="2800" b="1" spc="-100" dirty="0"/>
              <a:t> </a:t>
            </a:r>
            <a:r>
              <a:rPr sz="2800" b="1" spc="-5" dirty="0"/>
              <a:t>Conversion</a:t>
            </a:r>
          </a:p>
        </p:txBody>
      </p:sp>
      <p:sp>
        <p:nvSpPr>
          <p:cNvPr id="3" name="object 3"/>
          <p:cNvSpPr txBox="1"/>
          <p:nvPr/>
        </p:nvSpPr>
        <p:spPr>
          <a:xfrm>
            <a:off x="745110" y="2599822"/>
            <a:ext cx="7653781" cy="1692957"/>
          </a:xfrm>
          <a:prstGeom prst="rect">
            <a:avLst/>
          </a:prstGeom>
        </p:spPr>
        <p:txBody>
          <a:bodyPr vert="horz" wrap="square" lIns="0" tIns="41459" rIns="0" bIns="0" rtlCol="0">
            <a:spAutoFit/>
          </a:bodyPr>
          <a:lstStyle/>
          <a:p>
            <a:pPr marL="11516" marR="4607" algn="just">
              <a:lnSpc>
                <a:spcPct val="93200"/>
              </a:lnSpc>
              <a:spcBef>
                <a:spcPts val="326"/>
              </a:spcBef>
            </a:pPr>
            <a:r>
              <a:rPr sz="2200" spc="-9" dirty="0">
                <a:cs typeface="Arial"/>
              </a:rPr>
              <a:t>Infix </a:t>
            </a:r>
            <a:r>
              <a:rPr sz="2200" spc="-5" dirty="0">
                <a:cs typeface="Arial"/>
              </a:rPr>
              <a:t>expression </a:t>
            </a:r>
            <a:r>
              <a:rPr sz="2200" dirty="0">
                <a:cs typeface="Arial"/>
              </a:rPr>
              <a:t>can </a:t>
            </a:r>
            <a:r>
              <a:rPr sz="2200" spc="-5" dirty="0">
                <a:cs typeface="Arial"/>
              </a:rPr>
              <a:t>be directly evaluated but  </a:t>
            </a:r>
            <a:r>
              <a:rPr sz="2200" spc="-9" dirty="0">
                <a:cs typeface="Arial"/>
              </a:rPr>
              <a:t>the </a:t>
            </a:r>
            <a:r>
              <a:rPr sz="2200" dirty="0">
                <a:cs typeface="Arial"/>
              </a:rPr>
              <a:t>standard </a:t>
            </a:r>
            <a:r>
              <a:rPr sz="2200" spc="-5" dirty="0">
                <a:cs typeface="Arial"/>
              </a:rPr>
              <a:t>practice in CS is </a:t>
            </a:r>
            <a:r>
              <a:rPr sz="2200" spc="-9" dirty="0">
                <a:cs typeface="Arial"/>
              </a:rPr>
              <a:t>that the </a:t>
            </a:r>
            <a:r>
              <a:rPr sz="2200" spc="-5" dirty="0">
                <a:cs typeface="Arial"/>
              </a:rPr>
              <a:t>infix  expression converted to postfix form and then  </a:t>
            </a:r>
            <a:r>
              <a:rPr sz="2200" spc="-9" dirty="0">
                <a:cs typeface="Arial"/>
              </a:rPr>
              <a:t>the </a:t>
            </a:r>
            <a:r>
              <a:rPr sz="2200" spc="-5" dirty="0">
                <a:cs typeface="Arial"/>
              </a:rPr>
              <a:t>expression is evaluated. </a:t>
            </a:r>
            <a:endParaRPr lang="en-US" sz="2200" spc="-5" dirty="0">
              <a:cs typeface="Arial"/>
            </a:endParaRPr>
          </a:p>
          <a:p>
            <a:pPr marL="11516" marR="4607" algn="just">
              <a:lnSpc>
                <a:spcPct val="93200"/>
              </a:lnSpc>
              <a:spcBef>
                <a:spcPts val="326"/>
              </a:spcBef>
            </a:pPr>
            <a:endParaRPr lang="en-IN" sz="2200" spc="-5" dirty="0">
              <a:cs typeface="Arial"/>
            </a:endParaRPr>
          </a:p>
          <a:p>
            <a:pPr marL="11516" marR="4607" algn="just">
              <a:lnSpc>
                <a:spcPct val="93200"/>
              </a:lnSpc>
              <a:spcBef>
                <a:spcPts val="326"/>
              </a:spcBef>
            </a:pPr>
            <a:r>
              <a:rPr sz="2200" spc="-5" dirty="0">
                <a:cs typeface="Arial"/>
              </a:rPr>
              <a:t>During both  processes </a:t>
            </a:r>
            <a:r>
              <a:rPr sz="2200" dirty="0">
                <a:cs typeface="Arial"/>
              </a:rPr>
              <a:t>stack </a:t>
            </a:r>
            <a:r>
              <a:rPr sz="2200" spc="-5" dirty="0">
                <a:cs typeface="Arial"/>
              </a:rPr>
              <a:t>is proved to be </a:t>
            </a:r>
            <a:r>
              <a:rPr sz="2200" dirty="0">
                <a:cs typeface="Arial"/>
              </a:rPr>
              <a:t>a </a:t>
            </a:r>
            <a:r>
              <a:rPr sz="2200" spc="-9" dirty="0">
                <a:cs typeface="Arial"/>
              </a:rPr>
              <a:t>useful </a:t>
            </a:r>
            <a:r>
              <a:rPr sz="2200" spc="-5" dirty="0">
                <a:cs typeface="Arial"/>
              </a:rPr>
              <a:t>data  </a:t>
            </a:r>
            <a:r>
              <a:rPr sz="2200" dirty="0">
                <a:cs typeface="Arial"/>
              </a:rPr>
              <a:t>structure.</a:t>
            </a:r>
          </a:p>
        </p:txBody>
      </p:sp>
      <p:sp>
        <p:nvSpPr>
          <p:cNvPr id="4" name="Date Placeholder 3">
            <a:extLst>
              <a:ext uri="{FF2B5EF4-FFF2-40B4-BE49-F238E27FC236}">
                <a16:creationId xmlns:a16="http://schemas.microsoft.com/office/drawing/2014/main" xmlns="" id="{B96B6E3C-B31E-4E6C-8AF8-5E5C5DE10106}"/>
              </a:ext>
            </a:extLst>
          </p:cNvPr>
          <p:cNvSpPr>
            <a:spLocks noGrp="1"/>
          </p:cNvSpPr>
          <p:nvPr>
            <p:ph type="dt" sz="half" idx="10"/>
          </p:nvPr>
        </p:nvSpPr>
        <p:spPr/>
        <p:txBody>
          <a:bodyPr/>
          <a:lstStyle/>
          <a:p>
            <a:fld id="{FBEC5F27-23B2-4CC9-A4E0-F8522165F677}" type="datetime1">
              <a:rPr lang="en-US" smtClean="0"/>
              <a:pPr/>
              <a:t>11/3/2022</a:t>
            </a:fld>
            <a:endParaRPr lang="en-US"/>
          </a:p>
        </p:txBody>
      </p:sp>
      <p:sp>
        <p:nvSpPr>
          <p:cNvPr id="6" name="Slide Number Placeholder 5">
            <a:extLst>
              <a:ext uri="{FF2B5EF4-FFF2-40B4-BE49-F238E27FC236}">
                <a16:creationId xmlns:a16="http://schemas.microsoft.com/office/drawing/2014/main" xmlns="" id="{4B244113-9FA0-421E-AB4D-8D0885CD951C}"/>
              </a:ext>
            </a:extLst>
          </p:cNvPr>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a:extLst>
              <a:ext uri="{FF2B5EF4-FFF2-40B4-BE49-F238E27FC236}">
                <a16:creationId xmlns:a16="http://schemas.microsoft.com/office/drawing/2014/main" xmlns="" id="{B07FAF8F-5C06-4F29-8542-4D1FBCF021B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8280594F-47D5-4FEE-AE01-ECBD6E9685A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6200" y="624346"/>
            <a:ext cx="9067800" cy="576510"/>
          </a:xfrm>
          <a:prstGeom prst="rect">
            <a:avLst/>
          </a:prstGeom>
        </p:spPr>
        <p:txBody>
          <a:bodyPr vert="horz" wrap="square" lIns="0" tIns="68522" rIns="0" bIns="0" rtlCol="0" anchor="ctr">
            <a:spAutoFit/>
          </a:bodyPr>
          <a:lstStyle/>
          <a:p>
            <a:pPr marL="88900" marR="4607" indent="11113">
              <a:lnSpc>
                <a:spcPts val="4425"/>
              </a:lnSpc>
              <a:spcBef>
                <a:spcPts val="540"/>
              </a:spcBef>
              <a:tabLst>
                <a:tab pos="4563933" algn="l"/>
              </a:tabLst>
            </a:pPr>
            <a:r>
              <a:rPr sz="2200" b="1" dirty="0"/>
              <a:t>C</a:t>
            </a:r>
            <a:r>
              <a:rPr sz="2200" b="1" spc="-5" dirty="0"/>
              <a:t> </a:t>
            </a:r>
            <a:r>
              <a:rPr sz="2200" b="1" spc="-9" dirty="0"/>
              <a:t>language</a:t>
            </a:r>
            <a:r>
              <a:rPr sz="2200" b="1" spc="-5" dirty="0"/>
              <a:t> </a:t>
            </a:r>
            <a:r>
              <a:rPr sz="2200" b="1" dirty="0"/>
              <a:t>operators</a:t>
            </a:r>
            <a:r>
              <a:rPr lang="en-US" sz="2200" b="1" dirty="0"/>
              <a:t> </a:t>
            </a:r>
            <a:r>
              <a:rPr sz="2200" b="1" spc="-5" dirty="0"/>
              <a:t>Precedence</a:t>
            </a:r>
            <a:r>
              <a:rPr sz="2200" b="1" spc="-86" dirty="0"/>
              <a:t> </a:t>
            </a:r>
            <a:r>
              <a:rPr sz="2200" b="1" spc="-5" dirty="0"/>
              <a:t>and</a:t>
            </a:r>
            <a:r>
              <a:rPr lang="en-US" sz="2200" b="1" spc="-5" dirty="0"/>
              <a:t> </a:t>
            </a:r>
            <a:r>
              <a:rPr sz="2200" b="1" spc="-5" dirty="0"/>
              <a:t>Associativity</a:t>
            </a:r>
          </a:p>
        </p:txBody>
      </p:sp>
      <p:sp>
        <p:nvSpPr>
          <p:cNvPr id="3" name="Date Placeholder 2">
            <a:extLst>
              <a:ext uri="{FF2B5EF4-FFF2-40B4-BE49-F238E27FC236}">
                <a16:creationId xmlns:a16="http://schemas.microsoft.com/office/drawing/2014/main" xmlns="" id="{10EDA8C1-4EA1-44F1-A0A4-CD4223471BA4}"/>
              </a:ext>
            </a:extLst>
          </p:cNvPr>
          <p:cNvSpPr>
            <a:spLocks noGrp="1"/>
          </p:cNvSpPr>
          <p:nvPr>
            <p:ph type="dt" sz="half" idx="10"/>
          </p:nvPr>
        </p:nvSpPr>
        <p:spPr/>
        <p:txBody>
          <a:bodyPr/>
          <a:lstStyle/>
          <a:p>
            <a:fld id="{8977E2E1-29FF-4C0F-B62E-B2A9E7D7AF27}" type="datetime1">
              <a:rPr lang="en-US" smtClean="0"/>
              <a:pPr/>
              <a:t>11/3/2022</a:t>
            </a:fld>
            <a:endParaRPr lang="en-US"/>
          </a:p>
        </p:txBody>
      </p:sp>
      <p:sp>
        <p:nvSpPr>
          <p:cNvPr id="6" name="Slide Number Placeholder 5">
            <a:extLst>
              <a:ext uri="{FF2B5EF4-FFF2-40B4-BE49-F238E27FC236}">
                <a16:creationId xmlns:a16="http://schemas.microsoft.com/office/drawing/2014/main" xmlns="" id="{33ECA5A5-13BF-4F3C-A94C-AF5AF1692512}"/>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a:extLst>
              <a:ext uri="{FF2B5EF4-FFF2-40B4-BE49-F238E27FC236}">
                <a16:creationId xmlns:a16="http://schemas.microsoft.com/office/drawing/2014/main" xmlns="" id="{C3ADA662-946A-4392-8CCE-7D4D1316DB8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B34D73B4-269C-4EA6-B03C-6882D53F9FE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6" name="Picture 2" descr="iphone: C Operator Precedence Table.">
            <a:extLst>
              <a:ext uri="{FF2B5EF4-FFF2-40B4-BE49-F238E27FC236}">
                <a16:creationId xmlns:a16="http://schemas.microsoft.com/office/drawing/2014/main" xmlns="" id="{CACC9A9B-1711-49A5-8498-115B3651DA3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9600" y="1307227"/>
            <a:ext cx="8210871" cy="507682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1750" y="2323428"/>
            <a:ext cx="7860500" cy="3837910"/>
          </a:xfrm>
          <a:prstGeom prst="rect">
            <a:avLst/>
          </a:prstGeom>
        </p:spPr>
        <p:txBody>
          <a:bodyPr vert="horz" wrap="square" lIns="0" tIns="143955" rIns="0" bIns="0" rtlCol="0">
            <a:spAutoFit/>
          </a:bodyPr>
          <a:lstStyle/>
          <a:p>
            <a:pPr marL="305184" indent="-293667">
              <a:spcBef>
                <a:spcPts val="1134"/>
              </a:spcBef>
              <a:buClr>
                <a:srgbClr val="FF6633"/>
              </a:buClr>
              <a:buFont typeface="Times New Roman"/>
              <a:buAutoNum type="arabicPeriod"/>
              <a:tabLst>
                <a:tab pos="305184" algn="l"/>
              </a:tabLst>
            </a:pPr>
            <a:r>
              <a:rPr sz="2200" spc="-5" dirty="0">
                <a:latin typeface="Times New Roman"/>
                <a:cs typeface="Times New Roman"/>
              </a:rPr>
              <a:t>Given </a:t>
            </a:r>
            <a:r>
              <a:rPr sz="2200" dirty="0">
                <a:latin typeface="Times New Roman"/>
                <a:cs typeface="Times New Roman"/>
              </a:rPr>
              <a:t>a </a:t>
            </a:r>
            <a:r>
              <a:rPr sz="2200" spc="-5" dirty="0">
                <a:latin typeface="Times New Roman"/>
                <a:cs typeface="Times New Roman"/>
              </a:rPr>
              <a:t>expression </a:t>
            </a:r>
            <a:r>
              <a:rPr sz="2200" dirty="0">
                <a:latin typeface="Times New Roman"/>
                <a:cs typeface="Times New Roman"/>
              </a:rPr>
              <a:t>in the </a:t>
            </a:r>
            <a:r>
              <a:rPr sz="2200" spc="-5" dirty="0">
                <a:latin typeface="Times New Roman"/>
                <a:cs typeface="Times New Roman"/>
              </a:rPr>
              <a:t>infix</a:t>
            </a:r>
            <a:r>
              <a:rPr sz="2200" spc="-27" dirty="0">
                <a:latin typeface="Times New Roman"/>
                <a:cs typeface="Times New Roman"/>
              </a:rPr>
              <a:t> </a:t>
            </a:r>
            <a:r>
              <a:rPr sz="2200" spc="-5" dirty="0">
                <a:latin typeface="Times New Roman"/>
                <a:cs typeface="Times New Roman"/>
              </a:rPr>
              <a:t>form.</a:t>
            </a:r>
            <a:endParaRPr sz="2200" dirty="0">
              <a:latin typeface="Times New Roman"/>
              <a:cs typeface="Times New Roman"/>
            </a:endParaRPr>
          </a:p>
          <a:p>
            <a:pPr marL="305184" indent="-293667">
              <a:spcBef>
                <a:spcPts val="1043"/>
              </a:spcBef>
              <a:buClr>
                <a:srgbClr val="FF6633"/>
              </a:buClr>
              <a:buAutoNum type="arabicPeriod"/>
              <a:tabLst>
                <a:tab pos="305184" algn="l"/>
              </a:tabLst>
            </a:pPr>
            <a:r>
              <a:rPr sz="2200" spc="-5" dirty="0">
                <a:latin typeface="Times New Roman"/>
                <a:cs typeface="Times New Roman"/>
              </a:rPr>
              <a:t>Find </a:t>
            </a:r>
            <a:r>
              <a:rPr sz="2200" dirty="0">
                <a:latin typeface="Times New Roman"/>
                <a:cs typeface="Times New Roman"/>
              </a:rPr>
              <a:t>the highest </a:t>
            </a:r>
            <a:r>
              <a:rPr sz="2200" spc="-5" dirty="0">
                <a:latin typeface="Times New Roman"/>
                <a:cs typeface="Times New Roman"/>
              </a:rPr>
              <a:t>precedence</a:t>
            </a:r>
            <a:r>
              <a:rPr sz="2200" spc="-41" dirty="0">
                <a:latin typeface="Times New Roman"/>
                <a:cs typeface="Times New Roman"/>
              </a:rPr>
              <a:t> </a:t>
            </a:r>
            <a:r>
              <a:rPr sz="2200" spc="-5" dirty="0">
                <a:latin typeface="Times New Roman"/>
                <a:cs typeface="Times New Roman"/>
              </a:rPr>
              <a:t>operator</a:t>
            </a:r>
            <a:endParaRPr sz="2200" dirty="0">
              <a:latin typeface="Times New Roman"/>
              <a:cs typeface="Times New Roman"/>
            </a:endParaRPr>
          </a:p>
          <a:p>
            <a:pPr marL="305184" marR="39731" indent="-293667">
              <a:lnSpc>
                <a:spcPts val="2811"/>
              </a:lnSpc>
              <a:spcBef>
                <a:spcPts val="1342"/>
              </a:spcBef>
              <a:buClr>
                <a:srgbClr val="FF6633"/>
              </a:buClr>
              <a:buAutoNum type="arabicPeriod"/>
              <a:tabLst>
                <a:tab pos="305184" algn="l"/>
              </a:tabLst>
            </a:pPr>
            <a:r>
              <a:rPr sz="2200" spc="-5" dirty="0">
                <a:latin typeface="Times New Roman"/>
                <a:cs typeface="Times New Roman"/>
              </a:rPr>
              <a:t>If there are more </a:t>
            </a:r>
            <a:r>
              <a:rPr sz="2200" dirty="0">
                <a:latin typeface="Times New Roman"/>
                <a:cs typeface="Times New Roman"/>
              </a:rPr>
              <a:t>then one </a:t>
            </a:r>
            <a:r>
              <a:rPr sz="2200" spc="-5" dirty="0">
                <a:latin typeface="Times New Roman"/>
                <a:cs typeface="Times New Roman"/>
              </a:rPr>
              <a:t>operators with </a:t>
            </a:r>
            <a:r>
              <a:rPr sz="2200" dirty="0">
                <a:latin typeface="Times New Roman"/>
                <a:cs typeface="Times New Roman"/>
              </a:rPr>
              <a:t>the </a:t>
            </a:r>
            <a:r>
              <a:rPr sz="2200" spc="-5" dirty="0">
                <a:latin typeface="Times New Roman"/>
                <a:cs typeface="Times New Roman"/>
              </a:rPr>
              <a:t>same  precedence check </a:t>
            </a:r>
            <a:r>
              <a:rPr sz="2200" spc="-14" dirty="0">
                <a:latin typeface="Times New Roman"/>
                <a:cs typeface="Times New Roman"/>
              </a:rPr>
              <a:t>associativity, </a:t>
            </a:r>
            <a:r>
              <a:rPr sz="2200" dirty="0">
                <a:latin typeface="Times New Roman"/>
                <a:cs typeface="Times New Roman"/>
              </a:rPr>
              <a:t>i.e. </a:t>
            </a:r>
            <a:r>
              <a:rPr sz="2200" spc="-5" dirty="0">
                <a:latin typeface="Times New Roman"/>
                <a:cs typeface="Times New Roman"/>
              </a:rPr>
              <a:t>pick </a:t>
            </a:r>
            <a:r>
              <a:rPr sz="2200" dirty="0">
                <a:latin typeface="Times New Roman"/>
                <a:cs typeface="Times New Roman"/>
              </a:rPr>
              <a:t>the </a:t>
            </a:r>
            <a:r>
              <a:rPr sz="2200" spc="-5" dirty="0">
                <a:latin typeface="Times New Roman"/>
                <a:cs typeface="Times New Roman"/>
              </a:rPr>
              <a:t>left </a:t>
            </a:r>
            <a:r>
              <a:rPr sz="2200" dirty="0">
                <a:latin typeface="Times New Roman"/>
                <a:cs typeface="Times New Roman"/>
              </a:rPr>
              <a:t>most</a:t>
            </a:r>
            <a:r>
              <a:rPr sz="2200" spc="-27" dirty="0">
                <a:latin typeface="Times New Roman"/>
                <a:cs typeface="Times New Roman"/>
              </a:rPr>
              <a:t> </a:t>
            </a:r>
            <a:r>
              <a:rPr sz="2200" spc="-5" dirty="0">
                <a:latin typeface="Times New Roman"/>
                <a:cs typeface="Times New Roman"/>
              </a:rPr>
              <a:t>first.</a:t>
            </a:r>
            <a:endParaRPr sz="2200" dirty="0">
              <a:latin typeface="Times New Roman"/>
              <a:cs typeface="Times New Roman"/>
            </a:endParaRPr>
          </a:p>
          <a:p>
            <a:pPr marL="305184" marR="4607" indent="-305184">
              <a:lnSpc>
                <a:spcPts val="4099"/>
              </a:lnSpc>
              <a:spcBef>
                <a:spcPts val="249"/>
              </a:spcBef>
              <a:buClr>
                <a:srgbClr val="FF6633"/>
              </a:buClr>
              <a:buAutoNum type="arabicPeriod"/>
              <a:tabLst>
                <a:tab pos="305184" algn="l"/>
                <a:tab pos="2234174" algn="l"/>
                <a:tab pos="2773139" algn="l"/>
              </a:tabLst>
            </a:pPr>
            <a:r>
              <a:rPr sz="2200" spc="-5" dirty="0">
                <a:latin typeface="Times New Roman"/>
                <a:cs typeface="Times New Roman"/>
              </a:rPr>
              <a:t>Convert </a:t>
            </a:r>
            <a:r>
              <a:rPr sz="2200" dirty="0">
                <a:latin typeface="Times New Roman"/>
                <a:cs typeface="Times New Roman"/>
              </a:rPr>
              <a:t>the </a:t>
            </a:r>
            <a:r>
              <a:rPr sz="2200" spc="-5" dirty="0">
                <a:latin typeface="Times New Roman"/>
                <a:cs typeface="Times New Roman"/>
              </a:rPr>
              <a:t>operator and </a:t>
            </a:r>
            <a:r>
              <a:rPr sz="2200" dirty="0">
                <a:latin typeface="Times New Roman"/>
                <a:cs typeface="Times New Roman"/>
              </a:rPr>
              <a:t>its </a:t>
            </a:r>
            <a:r>
              <a:rPr sz="2200" spc="-5" dirty="0">
                <a:latin typeface="Times New Roman"/>
                <a:cs typeface="Times New Roman"/>
              </a:rPr>
              <a:t>operands from infix </a:t>
            </a:r>
            <a:r>
              <a:rPr sz="2200" dirty="0">
                <a:latin typeface="Times New Roman"/>
                <a:cs typeface="Times New Roman"/>
              </a:rPr>
              <a:t>to </a:t>
            </a:r>
            <a:r>
              <a:rPr sz="2200" spc="-5" dirty="0">
                <a:latin typeface="Times New Roman"/>
                <a:cs typeface="Times New Roman"/>
              </a:rPr>
              <a:t>postfix  </a:t>
            </a:r>
            <a:endParaRPr lang="en-US" sz="2200" spc="-5" dirty="0">
              <a:latin typeface="Times New Roman"/>
              <a:cs typeface="Times New Roman"/>
            </a:endParaRPr>
          </a:p>
          <a:p>
            <a:pPr marR="4607">
              <a:lnSpc>
                <a:spcPts val="4099"/>
              </a:lnSpc>
              <a:spcBef>
                <a:spcPts val="249"/>
              </a:spcBef>
              <a:buClr>
                <a:srgbClr val="FF6633"/>
              </a:buClr>
              <a:tabLst>
                <a:tab pos="305184" algn="l"/>
                <a:tab pos="2234174" algn="l"/>
                <a:tab pos="2773139" algn="l"/>
              </a:tabLst>
            </a:pPr>
            <a:r>
              <a:rPr lang="en-IN" sz="2200" spc="-5" dirty="0">
                <a:latin typeface="Times New Roman"/>
                <a:cs typeface="Times New Roman"/>
              </a:rPr>
              <a:t>                      (</a:t>
            </a:r>
            <a:r>
              <a:rPr sz="2200" dirty="0">
                <a:latin typeface="Times New Roman"/>
                <a:cs typeface="Times New Roman"/>
              </a:rPr>
              <a:t>A</a:t>
            </a:r>
            <a:r>
              <a:rPr sz="2200" spc="-141" dirty="0">
                <a:latin typeface="Times New Roman"/>
                <a:cs typeface="Times New Roman"/>
              </a:rPr>
              <a:t> </a:t>
            </a:r>
            <a:r>
              <a:rPr sz="2200" dirty="0">
                <a:latin typeface="Times New Roman"/>
                <a:cs typeface="Times New Roman"/>
              </a:rPr>
              <a:t>+</a:t>
            </a:r>
            <a:r>
              <a:rPr sz="2200" spc="-9" dirty="0">
                <a:latin typeface="Times New Roman"/>
                <a:cs typeface="Times New Roman"/>
              </a:rPr>
              <a:t> </a:t>
            </a:r>
            <a:r>
              <a:rPr sz="2200" dirty="0">
                <a:latin typeface="Times New Roman"/>
                <a:cs typeface="Times New Roman"/>
              </a:rPr>
              <a:t>B</a:t>
            </a:r>
            <a:r>
              <a:rPr lang="en-US" sz="2200" dirty="0">
                <a:latin typeface="Times New Roman"/>
                <a:cs typeface="Times New Roman"/>
              </a:rPr>
              <a:t>)</a:t>
            </a:r>
            <a:r>
              <a:rPr sz="2200" dirty="0">
                <a:latin typeface="Times New Roman"/>
                <a:cs typeface="Times New Roman"/>
              </a:rPr>
              <a:t>	</a:t>
            </a:r>
            <a:r>
              <a:rPr lang="en-US" sz="2200" spc="-5" dirty="0">
                <a:latin typeface="Times New Roman"/>
                <a:cs typeface="Times New Roman"/>
                <a:sym typeface="Wingdings" panose="05000000000000000000" pitchFamily="2" charset="2"/>
              </a:rPr>
              <a:t></a:t>
            </a:r>
            <a:r>
              <a:rPr sz="2200" spc="-5" dirty="0">
                <a:latin typeface="Times New Roman"/>
                <a:cs typeface="Times New Roman"/>
              </a:rPr>
              <a:t>	</a:t>
            </a:r>
            <a:r>
              <a:rPr sz="2200" dirty="0">
                <a:latin typeface="Times New Roman"/>
                <a:cs typeface="Times New Roman"/>
              </a:rPr>
              <a:t>A</a:t>
            </a:r>
            <a:r>
              <a:rPr sz="2200" spc="-145" dirty="0">
                <a:latin typeface="Times New Roman"/>
                <a:cs typeface="Times New Roman"/>
              </a:rPr>
              <a:t> </a:t>
            </a:r>
            <a:r>
              <a:rPr sz="2200" dirty="0">
                <a:latin typeface="Times New Roman"/>
                <a:cs typeface="Times New Roman"/>
              </a:rPr>
              <a:t>B+</a:t>
            </a:r>
          </a:p>
          <a:p>
            <a:pPr marL="305184" marR="600002" indent="-293667">
              <a:lnSpc>
                <a:spcPts val="2811"/>
              </a:lnSpc>
              <a:spcBef>
                <a:spcPts val="765"/>
              </a:spcBef>
              <a:buClr>
                <a:srgbClr val="FF6633"/>
              </a:buClr>
              <a:buAutoNum type="arabicPeriod"/>
              <a:tabLst>
                <a:tab pos="305184" algn="l"/>
              </a:tabLst>
            </a:pPr>
            <a:r>
              <a:rPr sz="2200" spc="-5" dirty="0">
                <a:latin typeface="Times New Roman"/>
                <a:cs typeface="Times New Roman"/>
              </a:rPr>
              <a:t>Repeat steps </a:t>
            </a:r>
            <a:r>
              <a:rPr sz="2200" dirty="0">
                <a:latin typeface="Times New Roman"/>
                <a:cs typeface="Times New Roman"/>
              </a:rPr>
              <a:t>2 to 4, until all the </a:t>
            </a:r>
            <a:r>
              <a:rPr sz="2200" spc="-5" dirty="0">
                <a:latin typeface="Times New Roman"/>
                <a:cs typeface="Times New Roman"/>
              </a:rPr>
              <a:t>operators </a:t>
            </a:r>
            <a:r>
              <a:rPr sz="2200" dirty="0">
                <a:latin typeface="Times New Roman"/>
                <a:cs typeface="Times New Roman"/>
              </a:rPr>
              <a:t>in </a:t>
            </a:r>
            <a:r>
              <a:rPr sz="2200" spc="-5" dirty="0">
                <a:latin typeface="Times New Roman"/>
                <a:cs typeface="Times New Roman"/>
              </a:rPr>
              <a:t>the </a:t>
            </a:r>
            <a:r>
              <a:rPr sz="2200" dirty="0">
                <a:latin typeface="Times New Roman"/>
                <a:cs typeface="Times New Roman"/>
              </a:rPr>
              <a:t>given  </a:t>
            </a:r>
            <a:r>
              <a:rPr sz="2200" spc="-5" dirty="0">
                <a:latin typeface="Times New Roman"/>
                <a:cs typeface="Times New Roman"/>
              </a:rPr>
              <a:t>expression are </a:t>
            </a:r>
            <a:r>
              <a:rPr sz="2200" dirty="0">
                <a:latin typeface="Times New Roman"/>
                <a:cs typeface="Times New Roman"/>
              </a:rPr>
              <a:t>in the </a:t>
            </a:r>
            <a:r>
              <a:rPr sz="2200" spc="-5" dirty="0">
                <a:latin typeface="Times New Roman"/>
                <a:cs typeface="Times New Roman"/>
              </a:rPr>
              <a:t>postfix form.</a:t>
            </a:r>
            <a:endParaRPr sz="2200" dirty="0">
              <a:latin typeface="Times New Roman"/>
              <a:cs typeface="Times New Roman"/>
            </a:endParaRPr>
          </a:p>
        </p:txBody>
      </p:sp>
      <p:sp>
        <p:nvSpPr>
          <p:cNvPr id="4" name="object 4"/>
          <p:cNvSpPr txBox="1">
            <a:spLocks noGrp="1"/>
          </p:cNvSpPr>
          <p:nvPr>
            <p:ph type="title"/>
          </p:nvPr>
        </p:nvSpPr>
        <p:spPr>
          <a:xfrm>
            <a:off x="771597" y="1404177"/>
            <a:ext cx="7275469" cy="442516"/>
          </a:xfrm>
          <a:prstGeom prst="rect">
            <a:avLst/>
          </a:prstGeom>
        </p:spPr>
        <p:txBody>
          <a:bodyPr vert="horz" wrap="square" lIns="0" tIns="11516" rIns="0" bIns="0" rtlCol="0" anchor="ctr">
            <a:spAutoFit/>
          </a:bodyPr>
          <a:lstStyle/>
          <a:p>
            <a:pPr marL="11516">
              <a:spcBef>
                <a:spcPts val="91"/>
              </a:spcBef>
            </a:pPr>
            <a:r>
              <a:rPr sz="2800" b="1" dirty="0"/>
              <a:t>Infix </a:t>
            </a:r>
            <a:r>
              <a:rPr sz="2800" b="1" spc="-5" dirty="0"/>
              <a:t>to Postfix </a:t>
            </a:r>
            <a:r>
              <a:rPr sz="2800" b="1" spc="-9" dirty="0"/>
              <a:t>By-Hand</a:t>
            </a:r>
            <a:r>
              <a:rPr sz="2800" b="1" spc="-317" dirty="0"/>
              <a:t> </a:t>
            </a:r>
            <a:r>
              <a:rPr sz="2800" b="1" spc="-5" dirty="0"/>
              <a:t>Algorithm</a:t>
            </a:r>
          </a:p>
        </p:txBody>
      </p:sp>
      <p:sp>
        <p:nvSpPr>
          <p:cNvPr id="3" name="Date Placeholder 2">
            <a:extLst>
              <a:ext uri="{FF2B5EF4-FFF2-40B4-BE49-F238E27FC236}">
                <a16:creationId xmlns:a16="http://schemas.microsoft.com/office/drawing/2014/main" xmlns="" id="{9CD8EFFA-BCD1-4DDA-899A-83FB002AC0E5}"/>
              </a:ext>
            </a:extLst>
          </p:cNvPr>
          <p:cNvSpPr>
            <a:spLocks noGrp="1"/>
          </p:cNvSpPr>
          <p:nvPr>
            <p:ph type="dt" sz="half" idx="10"/>
          </p:nvPr>
        </p:nvSpPr>
        <p:spPr/>
        <p:txBody>
          <a:bodyPr/>
          <a:lstStyle/>
          <a:p>
            <a:fld id="{CFD46EE3-9633-43D6-9E11-B3761CA8EED8}" type="datetime1">
              <a:rPr lang="en-US" smtClean="0"/>
              <a:pPr/>
              <a:t>11/3/2022</a:t>
            </a:fld>
            <a:endParaRPr lang="en-US"/>
          </a:p>
        </p:txBody>
      </p:sp>
      <p:sp>
        <p:nvSpPr>
          <p:cNvPr id="6" name="Slide Number Placeholder 5">
            <a:extLst>
              <a:ext uri="{FF2B5EF4-FFF2-40B4-BE49-F238E27FC236}">
                <a16:creationId xmlns:a16="http://schemas.microsoft.com/office/drawing/2014/main" xmlns="" id="{156EA2DE-E1C0-46F1-91B4-06A11ADBDF7F}"/>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a:extLst>
              <a:ext uri="{FF2B5EF4-FFF2-40B4-BE49-F238E27FC236}">
                <a16:creationId xmlns:a16="http://schemas.microsoft.com/office/drawing/2014/main" xmlns="" id="{A638A067-8ADF-49F5-8E02-A3D37003148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256A985A-3B37-4B79-B4D4-793B8DBC609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7808B83-4E29-4FC4-BA9F-0236177771E1}"/>
              </a:ext>
            </a:extLst>
          </p:cNvPr>
          <p:cNvSpPr>
            <a:spLocks noGrp="1"/>
          </p:cNvSpPr>
          <p:nvPr>
            <p:ph type="dt" sz="half" idx="10"/>
          </p:nvPr>
        </p:nvSpPr>
        <p:spPr/>
        <p:txBody>
          <a:bodyPr/>
          <a:lstStyle/>
          <a:p>
            <a:fld id="{C81F2A7D-ABDE-4FEE-A4CB-DE1E775E5D9C}" type="datetime1">
              <a:rPr lang="en-US" smtClean="0"/>
              <a:pPr/>
              <a:t>11/3/2022</a:t>
            </a:fld>
            <a:endParaRPr lang="en-US"/>
          </a:p>
        </p:txBody>
      </p:sp>
      <p:sp>
        <p:nvSpPr>
          <p:cNvPr id="6" name="Slide Number Placeholder 5">
            <a:extLst>
              <a:ext uri="{FF2B5EF4-FFF2-40B4-BE49-F238E27FC236}">
                <a16:creationId xmlns:a16="http://schemas.microsoft.com/office/drawing/2014/main" xmlns="" id="{A2D8B875-2F71-4E6B-A073-C00F7638F3A1}"/>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8" name="Title 1">
            <a:extLst>
              <a:ext uri="{FF2B5EF4-FFF2-40B4-BE49-F238E27FC236}">
                <a16:creationId xmlns:a16="http://schemas.microsoft.com/office/drawing/2014/main" xmlns="" id="{CA6A01CD-1759-4808-A874-778EB96B94B3}"/>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xmlns="" id="{615ECFA3-C89A-481E-8B23-9C086B3972E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TextBox 1">
            <a:extLst>
              <a:ext uri="{FF2B5EF4-FFF2-40B4-BE49-F238E27FC236}">
                <a16:creationId xmlns:a16="http://schemas.microsoft.com/office/drawing/2014/main" xmlns="" id="{40C83FA9-CA1D-44F9-9FE0-666FFEC3E960}"/>
              </a:ext>
            </a:extLst>
          </p:cNvPr>
          <p:cNvSpPr txBox="1"/>
          <p:nvPr/>
        </p:nvSpPr>
        <p:spPr>
          <a:xfrm>
            <a:off x="107504" y="1337387"/>
            <a:ext cx="9144000" cy="5509200"/>
          </a:xfrm>
          <a:prstGeom prst="rect">
            <a:avLst/>
          </a:prstGeom>
          <a:noFill/>
        </p:spPr>
        <p:txBody>
          <a:bodyPr wrap="square" rtlCol="0">
            <a:spAutoFit/>
          </a:bodyPr>
          <a:lstStyle/>
          <a:p>
            <a:r>
              <a:rPr lang="en-US" sz="2200" dirty="0"/>
              <a:t>Q1. Convert the given infix expression 2*3/(2-1)+5*(4-1) to postfix expression</a:t>
            </a:r>
          </a:p>
          <a:p>
            <a:r>
              <a:rPr lang="en-US" sz="2200" dirty="0"/>
              <a:t>Sol.</a:t>
            </a:r>
          </a:p>
          <a:p>
            <a:endParaRPr lang="en-US" sz="2200" dirty="0"/>
          </a:p>
          <a:p>
            <a:pPr marL="342900" indent="-342900">
              <a:buAutoNum type="arabicPeriod"/>
            </a:pPr>
            <a:r>
              <a:rPr lang="en-US" sz="2200" dirty="0"/>
              <a:t>Enclosed in brackets, based on precedence and associativity</a:t>
            </a:r>
          </a:p>
          <a:p>
            <a:endParaRPr lang="en-US" sz="2200" dirty="0"/>
          </a:p>
          <a:p>
            <a:pPr marL="2343150" lvl="4" indent="-514350">
              <a:buFont typeface="+mj-lt"/>
              <a:buAutoNum type="alphaLcPeriod"/>
            </a:pPr>
            <a:r>
              <a:rPr lang="en-US" sz="2200" dirty="0"/>
              <a:t>2*3/(2-1)+5*(4-1)</a:t>
            </a:r>
          </a:p>
          <a:p>
            <a:pPr marL="2343150" lvl="4" indent="-514350">
              <a:buFont typeface="+mj-lt"/>
              <a:buAutoNum type="alphaLcPeriod"/>
            </a:pPr>
            <a:r>
              <a:rPr lang="en-US" sz="2200" dirty="0"/>
              <a:t>(2*3)/(2-1)+5*(4-1)</a:t>
            </a:r>
          </a:p>
          <a:p>
            <a:pPr marL="2343150" lvl="4" indent="-514350">
              <a:buFont typeface="+mj-lt"/>
              <a:buAutoNum type="alphaLcPeriod"/>
            </a:pPr>
            <a:r>
              <a:rPr lang="en-US" sz="2200" dirty="0"/>
              <a:t>((2*3)/(2-1))+(5*(4-1))</a:t>
            </a:r>
          </a:p>
          <a:p>
            <a:pPr marL="2343150" lvl="4" indent="-514350">
              <a:buFont typeface="+mj-lt"/>
              <a:buAutoNum type="alphaLcPeriod"/>
            </a:pPr>
            <a:r>
              <a:rPr lang="en-US" sz="2200" dirty="0"/>
              <a:t>((2*3)/(2-1))+(5*(4-1))</a:t>
            </a:r>
          </a:p>
          <a:p>
            <a:pPr marL="2343150" lvl="4" indent="-514350">
              <a:buFont typeface="+mj-lt"/>
              <a:buAutoNum type="alphaLcPeriod"/>
            </a:pPr>
            <a:r>
              <a:rPr lang="en-US" sz="2200" dirty="0"/>
              <a:t>((2*3)/(2-1))+(5*(4-1))</a:t>
            </a:r>
          </a:p>
          <a:p>
            <a:pPr marL="2343150" lvl="4" indent="-514350">
              <a:buFont typeface="+mj-lt"/>
              <a:buAutoNum type="alphaLcPeriod"/>
            </a:pPr>
            <a:r>
              <a:rPr lang="en-US" sz="2200" dirty="0"/>
              <a:t>(((2*3)/(2-1))+(5*(4-1)))</a:t>
            </a:r>
          </a:p>
          <a:p>
            <a:endParaRPr lang="en-US" sz="2200" dirty="0"/>
          </a:p>
          <a:p>
            <a:endParaRPr lang="en-US" sz="2200" dirty="0"/>
          </a:p>
          <a:p>
            <a:endParaRPr lang="en-US" sz="2200" dirty="0"/>
          </a:p>
          <a:p>
            <a:endParaRPr lang="en-US" sz="2200" dirty="0"/>
          </a:p>
          <a:p>
            <a:pPr algn="ctr"/>
            <a:r>
              <a:rPr lang="en-US" sz="2200" dirty="0"/>
              <a:t>   </a:t>
            </a:r>
            <a:endParaRPr lang="en-IN" sz="2200" dirty="0"/>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363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7808B83-4E29-4FC4-BA9F-0236177771E1}"/>
              </a:ext>
            </a:extLst>
          </p:cNvPr>
          <p:cNvSpPr>
            <a:spLocks noGrp="1"/>
          </p:cNvSpPr>
          <p:nvPr>
            <p:ph type="dt" sz="half" idx="10"/>
          </p:nvPr>
        </p:nvSpPr>
        <p:spPr/>
        <p:txBody>
          <a:bodyPr/>
          <a:lstStyle/>
          <a:p>
            <a:fld id="{2C36B8DE-F14B-4AB3-A759-5C28C51A1AE6}" type="datetime1">
              <a:rPr lang="en-US" smtClean="0"/>
              <a:pPr/>
              <a:t>11/3/2022</a:t>
            </a:fld>
            <a:endParaRPr lang="en-US"/>
          </a:p>
        </p:txBody>
      </p:sp>
      <p:sp>
        <p:nvSpPr>
          <p:cNvPr id="6" name="Slide Number Placeholder 5">
            <a:extLst>
              <a:ext uri="{FF2B5EF4-FFF2-40B4-BE49-F238E27FC236}">
                <a16:creationId xmlns:a16="http://schemas.microsoft.com/office/drawing/2014/main" xmlns="" id="{A2D8B875-2F71-4E6B-A073-C00F7638F3A1}"/>
              </a:ext>
            </a:extLst>
          </p:cNvPr>
          <p:cNvSpPr>
            <a:spLocks noGrp="1"/>
          </p:cNvSpPr>
          <p:nvPr>
            <p:ph type="sldNum" sz="quarter" idx="12"/>
          </p:nvPr>
        </p:nvSpPr>
        <p:spPr/>
        <p:txBody>
          <a:bodyPr/>
          <a:lstStyle/>
          <a:p>
            <a:fld id="{B6F15528-21DE-4FAA-801E-634DDDAF4B2B}" type="slidenum">
              <a:rPr lang="en-US" smtClean="0"/>
              <a:pPr/>
              <a:t>57</a:t>
            </a:fld>
            <a:endParaRPr lang="en-US"/>
          </a:p>
        </p:txBody>
      </p:sp>
      <p:sp>
        <p:nvSpPr>
          <p:cNvPr id="8" name="Title 1">
            <a:extLst>
              <a:ext uri="{FF2B5EF4-FFF2-40B4-BE49-F238E27FC236}">
                <a16:creationId xmlns:a16="http://schemas.microsoft.com/office/drawing/2014/main" xmlns="" id="{CA6A01CD-1759-4808-A874-778EB96B94B3}"/>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xmlns="" id="{615ECFA3-C89A-481E-8B23-9C086B3972E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TextBox 1">
            <a:extLst>
              <a:ext uri="{FF2B5EF4-FFF2-40B4-BE49-F238E27FC236}">
                <a16:creationId xmlns:a16="http://schemas.microsoft.com/office/drawing/2014/main" xmlns="" id="{40C83FA9-CA1D-44F9-9FE0-666FFEC3E960}"/>
              </a:ext>
            </a:extLst>
          </p:cNvPr>
          <p:cNvSpPr txBox="1"/>
          <p:nvPr/>
        </p:nvSpPr>
        <p:spPr>
          <a:xfrm>
            <a:off x="107504" y="980728"/>
            <a:ext cx="9144000" cy="8556188"/>
          </a:xfrm>
          <a:prstGeom prst="rect">
            <a:avLst/>
          </a:prstGeom>
          <a:noFill/>
        </p:spPr>
        <p:txBody>
          <a:bodyPr wrap="square" rtlCol="0">
            <a:spAutoFit/>
          </a:bodyPr>
          <a:lstStyle/>
          <a:p>
            <a:r>
              <a:rPr lang="en-US" sz="2200" dirty="0"/>
              <a:t>2. Convert each bracket in postfix expression one by one</a:t>
            </a:r>
          </a:p>
          <a:p>
            <a:r>
              <a:rPr lang="en-US" sz="2200" dirty="0"/>
              <a:t>a. (((2*3)/(2-1))+(5*(4-1)))</a:t>
            </a:r>
          </a:p>
          <a:p>
            <a:r>
              <a:rPr lang="en-US" sz="2200" dirty="0"/>
              <a:t>b. (((23*)/(2-1))+(5*(4-1)))</a:t>
            </a:r>
          </a:p>
          <a:p>
            <a:r>
              <a:rPr lang="en-US" sz="2200" dirty="0"/>
              <a:t>c. (((23*)/(21-))+(5*(4-1)))</a:t>
            </a:r>
          </a:p>
          <a:p>
            <a:r>
              <a:rPr lang="en-US" sz="2200" dirty="0"/>
              <a:t>d. (((23*)/(21-))+(5*(41-)))</a:t>
            </a:r>
          </a:p>
          <a:p>
            <a:r>
              <a:rPr lang="en-US" sz="2200" dirty="0"/>
              <a:t>e. (((23*)(21-)/)+(5*(41-)))</a:t>
            </a:r>
          </a:p>
          <a:p>
            <a:r>
              <a:rPr lang="en-US" sz="2200" dirty="0"/>
              <a:t>f. (((23*)(21-)/)+(5(41-)*))</a:t>
            </a:r>
          </a:p>
          <a:p>
            <a:r>
              <a:rPr lang="en-US" sz="2200" dirty="0"/>
              <a:t>f. (((23*)(21-)/)(5(41-)*)+)</a:t>
            </a:r>
          </a:p>
          <a:p>
            <a:endParaRPr lang="en-US" sz="2200" dirty="0"/>
          </a:p>
          <a:p>
            <a:r>
              <a:rPr lang="en-US" sz="2200" dirty="0"/>
              <a:t>Ans. 23*21-/541-*+</a:t>
            </a:r>
          </a:p>
          <a:p>
            <a:endParaRPr lang="en-US" sz="2200" dirty="0"/>
          </a:p>
          <a:p>
            <a:r>
              <a:rPr lang="en-US" sz="2200" dirty="0"/>
              <a:t>H.W</a:t>
            </a:r>
          </a:p>
          <a:p>
            <a:r>
              <a:rPr lang="en-US" sz="2200" dirty="0"/>
              <a:t>1. A+B*C-D^E^F</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algn="ctr"/>
            <a:r>
              <a:rPr lang="en-US" sz="2200" dirty="0"/>
              <a:t>   </a:t>
            </a:r>
            <a:endParaRPr lang="en-IN" sz="2200" dirty="0"/>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872173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6058" y="1093230"/>
            <a:ext cx="7079114" cy="442516"/>
          </a:xfrm>
          <a:prstGeom prst="rect">
            <a:avLst/>
          </a:prstGeom>
        </p:spPr>
        <p:txBody>
          <a:bodyPr vert="horz" wrap="square" lIns="0" tIns="11516" rIns="0" bIns="0" rtlCol="0" anchor="ctr">
            <a:spAutoFit/>
          </a:bodyPr>
          <a:lstStyle/>
          <a:p>
            <a:pPr marL="11516">
              <a:spcBef>
                <a:spcPts val="91"/>
              </a:spcBef>
            </a:pPr>
            <a:r>
              <a:rPr sz="2800" b="1" dirty="0"/>
              <a:t>Infix </a:t>
            </a:r>
            <a:r>
              <a:rPr sz="2800" b="1" spc="-5" dirty="0"/>
              <a:t>to Prefix </a:t>
            </a:r>
            <a:r>
              <a:rPr sz="2800" b="1" spc="-9" dirty="0"/>
              <a:t>By-Hand</a:t>
            </a:r>
            <a:r>
              <a:rPr sz="2800" b="1" spc="-308" dirty="0"/>
              <a:t> </a:t>
            </a:r>
            <a:r>
              <a:rPr sz="2800" b="1" spc="-5" dirty="0"/>
              <a:t>Algorithm</a:t>
            </a:r>
          </a:p>
        </p:txBody>
      </p:sp>
      <p:sp>
        <p:nvSpPr>
          <p:cNvPr id="3" name="object 3"/>
          <p:cNvSpPr txBox="1"/>
          <p:nvPr/>
        </p:nvSpPr>
        <p:spPr>
          <a:xfrm>
            <a:off x="566058" y="1943177"/>
            <a:ext cx="7825375" cy="3837910"/>
          </a:xfrm>
          <a:prstGeom prst="rect">
            <a:avLst/>
          </a:prstGeom>
        </p:spPr>
        <p:txBody>
          <a:bodyPr vert="horz" wrap="square" lIns="0" tIns="143955" rIns="0" bIns="0" rtlCol="0">
            <a:spAutoFit/>
          </a:bodyPr>
          <a:lstStyle/>
          <a:p>
            <a:pPr marL="305184" indent="-293667">
              <a:spcBef>
                <a:spcPts val="1134"/>
              </a:spcBef>
              <a:buClr>
                <a:srgbClr val="FF6633"/>
              </a:buClr>
              <a:buAutoNum type="arabicPeriod"/>
              <a:tabLst>
                <a:tab pos="305184" algn="l"/>
              </a:tabLst>
            </a:pPr>
            <a:r>
              <a:rPr sz="2200" spc="-5" dirty="0">
                <a:cs typeface="Times New Roman"/>
              </a:rPr>
              <a:t>Given </a:t>
            </a:r>
            <a:r>
              <a:rPr sz="2200" dirty="0">
                <a:cs typeface="Times New Roman"/>
              </a:rPr>
              <a:t>a </a:t>
            </a:r>
            <a:r>
              <a:rPr sz="2200" spc="-5" dirty="0">
                <a:cs typeface="Times New Roman"/>
              </a:rPr>
              <a:t>expression </a:t>
            </a:r>
            <a:r>
              <a:rPr sz="2200" dirty="0">
                <a:cs typeface="Times New Roman"/>
              </a:rPr>
              <a:t>in the </a:t>
            </a:r>
            <a:r>
              <a:rPr sz="2200" spc="-5" dirty="0">
                <a:cs typeface="Times New Roman"/>
              </a:rPr>
              <a:t>infix</a:t>
            </a:r>
            <a:r>
              <a:rPr sz="2200" spc="-27" dirty="0">
                <a:cs typeface="Times New Roman"/>
              </a:rPr>
              <a:t> </a:t>
            </a:r>
            <a:r>
              <a:rPr sz="2200" spc="-5" dirty="0">
                <a:cs typeface="Times New Roman"/>
              </a:rPr>
              <a:t>form.</a:t>
            </a:r>
            <a:endParaRPr sz="2200" dirty="0">
              <a:cs typeface="Times New Roman"/>
            </a:endParaRPr>
          </a:p>
          <a:p>
            <a:pPr marL="305184" indent="-293667">
              <a:spcBef>
                <a:spcPts val="1043"/>
              </a:spcBef>
              <a:buClr>
                <a:srgbClr val="FF6633"/>
              </a:buClr>
              <a:buAutoNum type="arabicPeriod"/>
              <a:tabLst>
                <a:tab pos="305184" algn="l"/>
              </a:tabLst>
            </a:pPr>
            <a:r>
              <a:rPr sz="2200" spc="-5" dirty="0">
                <a:cs typeface="Times New Roman"/>
              </a:rPr>
              <a:t>Find </a:t>
            </a:r>
            <a:r>
              <a:rPr sz="2200" dirty="0">
                <a:cs typeface="Times New Roman"/>
              </a:rPr>
              <a:t>the highest </a:t>
            </a:r>
            <a:r>
              <a:rPr sz="2200" spc="-5" dirty="0">
                <a:cs typeface="Times New Roman"/>
              </a:rPr>
              <a:t>precedence</a:t>
            </a:r>
            <a:r>
              <a:rPr sz="2200" spc="-41" dirty="0">
                <a:cs typeface="Times New Roman"/>
              </a:rPr>
              <a:t> </a:t>
            </a:r>
            <a:r>
              <a:rPr sz="2200" spc="-5" dirty="0">
                <a:cs typeface="Times New Roman"/>
              </a:rPr>
              <a:t>operator</a:t>
            </a:r>
            <a:endParaRPr sz="2200" dirty="0">
              <a:cs typeface="Times New Roman"/>
            </a:endParaRPr>
          </a:p>
          <a:p>
            <a:pPr marL="305184" marR="4607" indent="-293667">
              <a:lnSpc>
                <a:spcPts val="2811"/>
              </a:lnSpc>
              <a:spcBef>
                <a:spcPts val="1342"/>
              </a:spcBef>
              <a:buClr>
                <a:srgbClr val="FF6633"/>
              </a:buClr>
              <a:buAutoNum type="arabicPeriod"/>
              <a:tabLst>
                <a:tab pos="305184" algn="l"/>
              </a:tabLst>
            </a:pPr>
            <a:r>
              <a:rPr sz="2200" spc="-5" dirty="0">
                <a:cs typeface="Times New Roman"/>
              </a:rPr>
              <a:t>If there are more </a:t>
            </a:r>
            <a:r>
              <a:rPr sz="2200" dirty="0">
                <a:cs typeface="Times New Roman"/>
              </a:rPr>
              <a:t>then one </a:t>
            </a:r>
            <a:r>
              <a:rPr sz="2200" spc="-5" dirty="0">
                <a:cs typeface="Times New Roman"/>
              </a:rPr>
              <a:t>operators with </a:t>
            </a:r>
            <a:r>
              <a:rPr sz="2200" dirty="0">
                <a:cs typeface="Times New Roman"/>
              </a:rPr>
              <a:t>the </a:t>
            </a:r>
            <a:r>
              <a:rPr sz="2200" spc="-5" dirty="0">
                <a:cs typeface="Times New Roman"/>
              </a:rPr>
              <a:t>same  precedence check </a:t>
            </a:r>
            <a:r>
              <a:rPr sz="2200" spc="-14" dirty="0">
                <a:cs typeface="Times New Roman"/>
              </a:rPr>
              <a:t>associativity, </a:t>
            </a:r>
            <a:r>
              <a:rPr sz="2200" dirty="0">
                <a:cs typeface="Times New Roman"/>
              </a:rPr>
              <a:t>i.e. </a:t>
            </a:r>
            <a:r>
              <a:rPr sz="2200" spc="-5" dirty="0">
                <a:cs typeface="Times New Roman"/>
              </a:rPr>
              <a:t>pick </a:t>
            </a:r>
            <a:r>
              <a:rPr sz="2200" dirty="0">
                <a:cs typeface="Times New Roman"/>
              </a:rPr>
              <a:t>the </a:t>
            </a:r>
            <a:r>
              <a:rPr sz="2200" spc="-5" dirty="0">
                <a:cs typeface="Times New Roman"/>
              </a:rPr>
              <a:t>left </a:t>
            </a:r>
            <a:r>
              <a:rPr sz="2200" dirty="0">
                <a:cs typeface="Times New Roman"/>
              </a:rPr>
              <a:t>most</a:t>
            </a:r>
            <a:r>
              <a:rPr sz="2200" spc="-27" dirty="0">
                <a:cs typeface="Times New Roman"/>
              </a:rPr>
              <a:t> </a:t>
            </a:r>
            <a:r>
              <a:rPr sz="2200" spc="-5" dirty="0">
                <a:cs typeface="Times New Roman"/>
              </a:rPr>
              <a:t>first.</a:t>
            </a:r>
            <a:endParaRPr sz="2200" dirty="0">
              <a:cs typeface="Times New Roman"/>
            </a:endParaRPr>
          </a:p>
          <a:p>
            <a:pPr marL="305184" marR="96162" indent="-305184">
              <a:lnSpc>
                <a:spcPts val="4099"/>
              </a:lnSpc>
              <a:spcBef>
                <a:spcPts val="249"/>
              </a:spcBef>
              <a:buClr>
                <a:srgbClr val="FF6633"/>
              </a:buClr>
              <a:buAutoNum type="arabicPeriod"/>
              <a:tabLst>
                <a:tab pos="305184" algn="l"/>
                <a:tab pos="2234174" algn="l"/>
                <a:tab pos="2790414" algn="l"/>
              </a:tabLst>
            </a:pPr>
            <a:r>
              <a:rPr sz="2200" spc="-5" dirty="0">
                <a:cs typeface="Times New Roman"/>
              </a:rPr>
              <a:t>Convert </a:t>
            </a:r>
            <a:r>
              <a:rPr sz="2200" dirty="0">
                <a:cs typeface="Times New Roman"/>
              </a:rPr>
              <a:t>the </a:t>
            </a:r>
            <a:r>
              <a:rPr sz="2200" spc="-5" dirty="0">
                <a:cs typeface="Times New Roman"/>
              </a:rPr>
              <a:t>operator and </a:t>
            </a:r>
            <a:r>
              <a:rPr sz="2200" dirty="0">
                <a:cs typeface="Times New Roman"/>
              </a:rPr>
              <a:t>its </a:t>
            </a:r>
            <a:r>
              <a:rPr sz="2200" spc="-5" dirty="0">
                <a:cs typeface="Times New Roman"/>
              </a:rPr>
              <a:t>operands from infix </a:t>
            </a:r>
            <a:r>
              <a:rPr sz="2200" dirty="0">
                <a:cs typeface="Times New Roman"/>
              </a:rPr>
              <a:t>to </a:t>
            </a:r>
            <a:r>
              <a:rPr sz="2200" spc="-5" dirty="0">
                <a:cs typeface="Times New Roman"/>
              </a:rPr>
              <a:t>prefix  </a:t>
            </a:r>
            <a:r>
              <a:rPr sz="2200" dirty="0">
                <a:cs typeface="Times New Roman"/>
              </a:rPr>
              <a:t>A</a:t>
            </a:r>
            <a:r>
              <a:rPr sz="2200" spc="-141" dirty="0">
                <a:cs typeface="Times New Roman"/>
              </a:rPr>
              <a:t> </a:t>
            </a:r>
            <a:r>
              <a:rPr sz="2200" dirty="0">
                <a:cs typeface="Times New Roman"/>
              </a:rPr>
              <a:t>+</a:t>
            </a:r>
            <a:r>
              <a:rPr sz="2200" spc="-9" dirty="0">
                <a:cs typeface="Times New Roman"/>
              </a:rPr>
              <a:t> </a:t>
            </a:r>
            <a:r>
              <a:rPr sz="2200" dirty="0">
                <a:cs typeface="Times New Roman"/>
              </a:rPr>
              <a:t>B	</a:t>
            </a:r>
            <a:r>
              <a:rPr sz="2200" spc="-5" dirty="0">
                <a:cs typeface="Times New Roman"/>
              </a:rPr>
              <a:t>--&gt;	+A</a:t>
            </a:r>
            <a:r>
              <a:rPr sz="2200" spc="-145" dirty="0">
                <a:cs typeface="Times New Roman"/>
              </a:rPr>
              <a:t> </a:t>
            </a:r>
            <a:r>
              <a:rPr sz="2200" dirty="0">
                <a:cs typeface="Times New Roman"/>
              </a:rPr>
              <a:t>B</a:t>
            </a:r>
          </a:p>
          <a:p>
            <a:pPr marL="305184" marR="564877" indent="-293667">
              <a:lnSpc>
                <a:spcPts val="2811"/>
              </a:lnSpc>
              <a:spcBef>
                <a:spcPts val="765"/>
              </a:spcBef>
              <a:buClr>
                <a:srgbClr val="FF6633"/>
              </a:buClr>
              <a:buAutoNum type="arabicPeriod"/>
              <a:tabLst>
                <a:tab pos="305184" algn="l"/>
              </a:tabLst>
            </a:pPr>
            <a:r>
              <a:rPr sz="2200" spc="-5" dirty="0">
                <a:cs typeface="Times New Roman"/>
              </a:rPr>
              <a:t>Repeat steps </a:t>
            </a:r>
            <a:r>
              <a:rPr sz="2200" dirty="0">
                <a:cs typeface="Times New Roman"/>
              </a:rPr>
              <a:t>2 to 4, until all the </a:t>
            </a:r>
            <a:r>
              <a:rPr sz="2200" spc="-5" dirty="0">
                <a:cs typeface="Times New Roman"/>
              </a:rPr>
              <a:t>operators </a:t>
            </a:r>
            <a:r>
              <a:rPr sz="2200" dirty="0">
                <a:cs typeface="Times New Roman"/>
              </a:rPr>
              <a:t>in </a:t>
            </a:r>
            <a:r>
              <a:rPr sz="2200" spc="-5" dirty="0">
                <a:cs typeface="Times New Roman"/>
              </a:rPr>
              <a:t>the </a:t>
            </a:r>
            <a:r>
              <a:rPr sz="2200" dirty="0">
                <a:cs typeface="Times New Roman"/>
              </a:rPr>
              <a:t>given  </a:t>
            </a:r>
            <a:r>
              <a:rPr sz="2200" spc="-5" dirty="0">
                <a:cs typeface="Times New Roman"/>
              </a:rPr>
              <a:t>expression are </a:t>
            </a:r>
            <a:r>
              <a:rPr sz="2200" dirty="0">
                <a:cs typeface="Times New Roman"/>
              </a:rPr>
              <a:t>in the </a:t>
            </a:r>
            <a:r>
              <a:rPr sz="2200" spc="-5" dirty="0">
                <a:cs typeface="Times New Roman"/>
              </a:rPr>
              <a:t>postfix form.</a:t>
            </a:r>
            <a:endParaRPr sz="2200" dirty="0">
              <a:cs typeface="Times New Roman"/>
            </a:endParaRPr>
          </a:p>
        </p:txBody>
      </p:sp>
      <p:sp>
        <p:nvSpPr>
          <p:cNvPr id="4" name="Date Placeholder 3">
            <a:extLst>
              <a:ext uri="{FF2B5EF4-FFF2-40B4-BE49-F238E27FC236}">
                <a16:creationId xmlns:a16="http://schemas.microsoft.com/office/drawing/2014/main" xmlns="" id="{E0326576-D6F8-4A1E-A7E4-0B473ECABC55}"/>
              </a:ext>
            </a:extLst>
          </p:cNvPr>
          <p:cNvSpPr>
            <a:spLocks noGrp="1"/>
          </p:cNvSpPr>
          <p:nvPr>
            <p:ph type="dt" sz="half" idx="10"/>
          </p:nvPr>
        </p:nvSpPr>
        <p:spPr/>
        <p:txBody>
          <a:bodyPr/>
          <a:lstStyle/>
          <a:p>
            <a:fld id="{4649772E-DC1C-4355-8C2F-BCF2EC79F31E}" type="datetime1">
              <a:rPr lang="en-US" smtClean="0"/>
              <a:pPr/>
              <a:t>11/3/2022</a:t>
            </a:fld>
            <a:endParaRPr lang="en-US"/>
          </a:p>
        </p:txBody>
      </p:sp>
      <p:sp>
        <p:nvSpPr>
          <p:cNvPr id="6" name="Slide Number Placeholder 5">
            <a:extLst>
              <a:ext uri="{FF2B5EF4-FFF2-40B4-BE49-F238E27FC236}">
                <a16:creationId xmlns:a16="http://schemas.microsoft.com/office/drawing/2014/main" xmlns="" id="{2ABA0F79-8806-44E5-8AA6-0B5AE1B538F1}"/>
              </a:ext>
            </a:extLst>
          </p:cNvPr>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a:extLst>
              <a:ext uri="{FF2B5EF4-FFF2-40B4-BE49-F238E27FC236}">
                <a16:creationId xmlns:a16="http://schemas.microsoft.com/office/drawing/2014/main" xmlns="" id="{2F9E64A3-9191-4077-A75C-F4C24AFCAC6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Introduction to Stack</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B90963BA-1AF6-4341-BCD1-A8185EB847F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09217" y="2005857"/>
            <a:ext cx="2778901" cy="2361590"/>
          </a:xfrm>
          <a:prstGeom prst="rect">
            <a:avLst/>
          </a:prstGeom>
        </p:spPr>
        <p:txBody>
          <a:bodyPr vert="horz" wrap="square" lIns="0" tIns="141651" rIns="0" bIns="0" rtlCol="0">
            <a:spAutoFit/>
          </a:bodyPr>
          <a:lstStyle/>
          <a:p>
            <a:pPr marL="11516">
              <a:spcBef>
                <a:spcPts val="1115"/>
              </a:spcBef>
            </a:pPr>
            <a:r>
              <a:rPr lang="en-US" sz="2200" spc="-9" dirty="0">
                <a:latin typeface="Times New Roman"/>
                <a:cs typeface="Times New Roman"/>
              </a:rPr>
              <a:t>Q1.  </a:t>
            </a:r>
            <a:r>
              <a:rPr sz="2200" spc="-9" dirty="0">
                <a:latin typeface="Times New Roman"/>
                <a:cs typeface="Times New Roman"/>
              </a:rPr>
              <a:t>A*B+C/D</a:t>
            </a:r>
            <a:r>
              <a:rPr sz="2200" spc="-32" dirty="0">
                <a:latin typeface="Times New Roman"/>
                <a:cs typeface="Times New Roman"/>
              </a:rPr>
              <a:t> </a:t>
            </a:r>
            <a:r>
              <a:rPr sz="2200" dirty="0">
                <a:latin typeface="Times New Roman"/>
                <a:cs typeface="Times New Roman"/>
              </a:rPr>
              <a:t>(Infix)</a:t>
            </a:r>
            <a:endParaRPr lang="en-US" sz="2200" dirty="0">
              <a:latin typeface="Times New Roman"/>
              <a:cs typeface="Times New Roman"/>
            </a:endParaRPr>
          </a:p>
          <a:p>
            <a:pPr marL="11516">
              <a:spcBef>
                <a:spcPts val="1115"/>
              </a:spcBef>
            </a:pPr>
            <a:r>
              <a:rPr lang="en-IN" sz="2200" spc="-9" dirty="0">
                <a:latin typeface="Times New Roman"/>
                <a:cs typeface="Times New Roman"/>
              </a:rPr>
              <a:t>((A*B)+(C/D))</a:t>
            </a:r>
            <a:endParaRPr sz="2200" dirty="0">
              <a:latin typeface="Times New Roman"/>
              <a:cs typeface="Times New Roman"/>
            </a:endParaRPr>
          </a:p>
          <a:p>
            <a:pPr marL="11516">
              <a:spcBef>
                <a:spcPts val="1025"/>
              </a:spcBef>
            </a:pPr>
            <a:r>
              <a:rPr sz="2200" spc="-5" dirty="0">
                <a:latin typeface="Times New Roman"/>
                <a:cs typeface="Times New Roman"/>
              </a:rPr>
              <a:t>*AB+C/D</a:t>
            </a:r>
            <a:endParaRPr sz="2200" dirty="0">
              <a:latin typeface="Times New Roman"/>
              <a:cs typeface="Times New Roman"/>
            </a:endParaRPr>
          </a:p>
          <a:p>
            <a:pPr marL="11516">
              <a:spcBef>
                <a:spcPts val="1025"/>
              </a:spcBef>
            </a:pPr>
            <a:r>
              <a:rPr sz="2200" spc="-5" dirty="0">
                <a:latin typeface="Times New Roman"/>
                <a:cs typeface="Times New Roman"/>
              </a:rPr>
              <a:t>*AB+/CD</a:t>
            </a:r>
            <a:endParaRPr sz="2200" dirty="0">
              <a:latin typeface="Times New Roman"/>
              <a:cs typeface="Times New Roman"/>
            </a:endParaRPr>
          </a:p>
          <a:p>
            <a:pPr marL="11516">
              <a:spcBef>
                <a:spcPts val="1025"/>
              </a:spcBef>
            </a:pPr>
            <a:r>
              <a:rPr sz="2200" spc="-5" dirty="0">
                <a:latin typeface="Times New Roman"/>
                <a:cs typeface="Times New Roman"/>
              </a:rPr>
              <a:t>+*AB/CD</a:t>
            </a:r>
            <a:r>
              <a:rPr sz="2200" spc="-63" dirty="0">
                <a:latin typeface="Times New Roman"/>
                <a:cs typeface="Times New Roman"/>
              </a:rPr>
              <a:t> </a:t>
            </a:r>
            <a:r>
              <a:rPr sz="2200" dirty="0">
                <a:latin typeface="Times New Roman"/>
                <a:cs typeface="Times New Roman"/>
              </a:rPr>
              <a:t>(Prefix)</a:t>
            </a:r>
          </a:p>
        </p:txBody>
      </p:sp>
      <p:sp>
        <p:nvSpPr>
          <p:cNvPr id="11" name="object 11"/>
          <p:cNvSpPr txBox="1"/>
          <p:nvPr/>
        </p:nvSpPr>
        <p:spPr>
          <a:xfrm>
            <a:off x="4788024" y="2005857"/>
            <a:ext cx="3417775" cy="2263783"/>
          </a:xfrm>
          <a:prstGeom prst="rect">
            <a:avLst/>
          </a:prstGeom>
        </p:spPr>
        <p:txBody>
          <a:bodyPr vert="horz" wrap="square" lIns="0" tIns="11516" rIns="0" bIns="0" rtlCol="0">
            <a:spAutoFit/>
          </a:bodyPr>
          <a:lstStyle/>
          <a:p>
            <a:pPr marL="11516" marR="4607" algn="just">
              <a:lnSpc>
                <a:spcPct val="129400"/>
              </a:lnSpc>
              <a:spcBef>
                <a:spcPts val="91"/>
              </a:spcBef>
            </a:pPr>
            <a:r>
              <a:rPr lang="en-US" sz="2200" spc="-5" dirty="0">
                <a:latin typeface="Times New Roman"/>
                <a:cs typeface="Times New Roman"/>
              </a:rPr>
              <a:t>Q2. </a:t>
            </a:r>
            <a:r>
              <a:rPr sz="2200" spc="-5" dirty="0">
                <a:latin typeface="Times New Roman"/>
                <a:cs typeface="Times New Roman"/>
              </a:rPr>
              <a:t>A*(B+C/D) </a:t>
            </a:r>
            <a:endParaRPr lang="en-US" sz="2200" spc="-5" dirty="0">
              <a:latin typeface="Times New Roman"/>
              <a:cs typeface="Times New Roman"/>
            </a:endParaRPr>
          </a:p>
          <a:p>
            <a:pPr marL="11516" marR="4607" algn="just">
              <a:lnSpc>
                <a:spcPct val="129400"/>
              </a:lnSpc>
              <a:spcBef>
                <a:spcPts val="91"/>
              </a:spcBef>
            </a:pPr>
            <a:r>
              <a:rPr lang="en-US" sz="2200" spc="-5" dirty="0">
                <a:latin typeface="Times New Roman"/>
                <a:cs typeface="Times New Roman"/>
              </a:rPr>
              <a:t>(</a:t>
            </a:r>
            <a:r>
              <a:rPr lang="en-IN" sz="2200" spc="-5" dirty="0">
                <a:latin typeface="Times New Roman"/>
                <a:cs typeface="Times New Roman"/>
              </a:rPr>
              <a:t>A*(B+(C/D)) )</a:t>
            </a:r>
            <a:endParaRPr lang="en-US" sz="2200" spc="-5" dirty="0">
              <a:latin typeface="Times New Roman"/>
              <a:cs typeface="Times New Roman"/>
            </a:endParaRPr>
          </a:p>
          <a:p>
            <a:pPr marL="11516" marR="4607" algn="just">
              <a:lnSpc>
                <a:spcPct val="129400"/>
              </a:lnSpc>
              <a:spcBef>
                <a:spcPts val="91"/>
              </a:spcBef>
            </a:pPr>
            <a:r>
              <a:rPr sz="2200" spc="-5" dirty="0">
                <a:latin typeface="Times New Roman"/>
                <a:cs typeface="Times New Roman"/>
              </a:rPr>
              <a:t> A*(B+/CD)  </a:t>
            </a:r>
            <a:endParaRPr lang="en-US" sz="2200" spc="-5" dirty="0">
              <a:latin typeface="Times New Roman"/>
              <a:cs typeface="Times New Roman"/>
            </a:endParaRPr>
          </a:p>
          <a:p>
            <a:pPr marL="11516" marR="4607" algn="just">
              <a:lnSpc>
                <a:spcPct val="129400"/>
              </a:lnSpc>
              <a:spcBef>
                <a:spcPts val="91"/>
              </a:spcBef>
            </a:pPr>
            <a:r>
              <a:rPr sz="2200" spc="-5" dirty="0">
                <a:latin typeface="Times New Roman"/>
                <a:cs typeface="Times New Roman"/>
              </a:rPr>
              <a:t>A*(+B/CD)</a:t>
            </a:r>
            <a:endParaRPr sz="2200" dirty="0">
              <a:latin typeface="Times New Roman"/>
              <a:cs typeface="Times New Roman"/>
            </a:endParaRPr>
          </a:p>
          <a:p>
            <a:pPr marL="11516">
              <a:spcBef>
                <a:spcPts val="1025"/>
              </a:spcBef>
            </a:pPr>
            <a:r>
              <a:rPr sz="2200" spc="-5" dirty="0">
                <a:latin typeface="Times New Roman"/>
                <a:cs typeface="Times New Roman"/>
              </a:rPr>
              <a:t>*A+B/CD</a:t>
            </a:r>
            <a:endParaRPr sz="2200" dirty="0">
              <a:latin typeface="Times New Roman"/>
              <a:cs typeface="Times New Roman"/>
            </a:endParaRPr>
          </a:p>
        </p:txBody>
      </p:sp>
      <p:sp>
        <p:nvSpPr>
          <p:cNvPr id="12" name="object 12"/>
          <p:cNvSpPr txBox="1"/>
          <p:nvPr/>
        </p:nvSpPr>
        <p:spPr>
          <a:xfrm>
            <a:off x="609600" y="4581128"/>
            <a:ext cx="7596199" cy="1279540"/>
          </a:xfrm>
          <a:prstGeom prst="rect">
            <a:avLst/>
          </a:prstGeom>
        </p:spPr>
        <p:txBody>
          <a:bodyPr vert="horz" wrap="square" lIns="0" tIns="11516" rIns="0" bIns="0" rtlCol="0">
            <a:spAutoFit/>
          </a:bodyPr>
          <a:lstStyle/>
          <a:p>
            <a:pPr marL="11516">
              <a:lnSpc>
                <a:spcPts val="2299"/>
              </a:lnSpc>
              <a:spcBef>
                <a:spcPts val="91"/>
              </a:spcBef>
            </a:pPr>
            <a:r>
              <a:rPr sz="2200" spc="-5" dirty="0">
                <a:latin typeface="Times New Roman"/>
                <a:cs typeface="Times New Roman"/>
              </a:rPr>
              <a:t>Exercise:</a:t>
            </a:r>
            <a:endParaRPr sz="2200" dirty="0">
              <a:latin typeface="Times New Roman"/>
              <a:cs typeface="Times New Roman"/>
            </a:endParaRPr>
          </a:p>
          <a:p>
            <a:pPr marL="11516" marR="4607">
              <a:lnSpc>
                <a:spcPct val="92200"/>
              </a:lnSpc>
              <a:spcBef>
                <a:spcPts val="91"/>
              </a:spcBef>
            </a:pPr>
            <a:r>
              <a:rPr sz="2200" dirty="0">
                <a:latin typeface="Times New Roman"/>
                <a:cs typeface="Times New Roman"/>
              </a:rPr>
              <a:t>1. </a:t>
            </a:r>
            <a:r>
              <a:rPr sz="2200" spc="-5" dirty="0">
                <a:latin typeface="Times New Roman"/>
                <a:cs typeface="Times New Roman"/>
              </a:rPr>
              <a:t>Infix </a:t>
            </a:r>
            <a:r>
              <a:rPr sz="2200" dirty="0">
                <a:latin typeface="Times New Roman"/>
                <a:cs typeface="Times New Roman"/>
              </a:rPr>
              <a:t>( </a:t>
            </a:r>
            <a:r>
              <a:rPr sz="2200" spc="-5" dirty="0">
                <a:latin typeface="Times New Roman"/>
                <a:cs typeface="Times New Roman"/>
              </a:rPr>
              <a:t>(A </a:t>
            </a:r>
            <a:r>
              <a:rPr sz="2200" dirty="0">
                <a:latin typeface="Times New Roman"/>
                <a:cs typeface="Times New Roman"/>
              </a:rPr>
              <a:t>* B) + </a:t>
            </a:r>
            <a:r>
              <a:rPr sz="2200" spc="-5" dirty="0">
                <a:latin typeface="Times New Roman"/>
                <a:cs typeface="Times New Roman"/>
              </a:rPr>
              <a:t>(C </a:t>
            </a:r>
            <a:r>
              <a:rPr sz="2200" dirty="0">
                <a:latin typeface="Times New Roman"/>
                <a:cs typeface="Times New Roman"/>
              </a:rPr>
              <a:t>/ </a:t>
            </a:r>
            <a:r>
              <a:rPr sz="2200" spc="-5" dirty="0">
                <a:latin typeface="Times New Roman"/>
                <a:cs typeface="Times New Roman"/>
              </a:rPr>
              <a:t>D) </a:t>
            </a:r>
            <a:r>
              <a:rPr sz="2200" dirty="0">
                <a:latin typeface="Times New Roman"/>
                <a:cs typeface="Times New Roman"/>
              </a:rPr>
              <a:t>) </a:t>
            </a:r>
            <a:r>
              <a:rPr sz="2200" spc="-5" dirty="0">
                <a:latin typeface="Times New Roman"/>
                <a:cs typeface="Times New Roman"/>
              </a:rPr>
              <a:t>to</a:t>
            </a:r>
            <a:r>
              <a:rPr sz="2200" spc="-181" dirty="0">
                <a:latin typeface="Times New Roman"/>
                <a:cs typeface="Times New Roman"/>
              </a:rPr>
              <a:t> </a:t>
            </a:r>
            <a:r>
              <a:rPr sz="2200" spc="-5" dirty="0">
                <a:latin typeface="Times New Roman"/>
                <a:cs typeface="Times New Roman"/>
              </a:rPr>
              <a:t>Prefix </a:t>
            </a:r>
            <a:endParaRPr lang="en-US" sz="2200" spc="-5" dirty="0">
              <a:latin typeface="Times New Roman"/>
              <a:cs typeface="Times New Roman"/>
            </a:endParaRPr>
          </a:p>
          <a:p>
            <a:pPr marL="11516" marR="4607">
              <a:lnSpc>
                <a:spcPct val="92200"/>
              </a:lnSpc>
              <a:spcBef>
                <a:spcPts val="91"/>
              </a:spcBef>
            </a:pPr>
            <a:r>
              <a:rPr sz="2200" spc="-5" dirty="0">
                <a:latin typeface="Times New Roman"/>
                <a:cs typeface="Times New Roman"/>
              </a:rPr>
              <a:t>2.Infix ((A </a:t>
            </a:r>
            <a:r>
              <a:rPr sz="2200" dirty="0">
                <a:latin typeface="Times New Roman"/>
                <a:cs typeface="Times New Roman"/>
              </a:rPr>
              <a:t>* </a:t>
            </a:r>
            <a:r>
              <a:rPr sz="2200" spc="-5" dirty="0">
                <a:latin typeface="Times New Roman"/>
                <a:cs typeface="Times New Roman"/>
              </a:rPr>
              <a:t>(B </a:t>
            </a:r>
            <a:r>
              <a:rPr sz="2200" dirty="0">
                <a:latin typeface="Times New Roman"/>
                <a:cs typeface="Times New Roman"/>
              </a:rPr>
              <a:t>+ C) ) / </a:t>
            </a:r>
            <a:r>
              <a:rPr sz="2200" spc="-5" dirty="0">
                <a:latin typeface="Times New Roman"/>
                <a:cs typeface="Times New Roman"/>
              </a:rPr>
              <a:t>D) to Prefix </a:t>
            </a:r>
            <a:endParaRPr lang="en-US" sz="2200" spc="-5" dirty="0">
              <a:latin typeface="Times New Roman"/>
              <a:cs typeface="Times New Roman"/>
            </a:endParaRPr>
          </a:p>
          <a:p>
            <a:pPr marL="11516" marR="4607">
              <a:lnSpc>
                <a:spcPct val="92200"/>
              </a:lnSpc>
              <a:spcBef>
                <a:spcPts val="91"/>
              </a:spcBef>
            </a:pPr>
            <a:r>
              <a:rPr sz="2200" spc="-5" dirty="0">
                <a:latin typeface="Times New Roman"/>
                <a:cs typeface="Times New Roman"/>
              </a:rPr>
              <a:t>3.Infix (A </a:t>
            </a:r>
            <a:r>
              <a:rPr sz="2200" dirty="0">
                <a:latin typeface="Times New Roman"/>
                <a:cs typeface="Times New Roman"/>
              </a:rPr>
              <a:t>* </a:t>
            </a:r>
            <a:r>
              <a:rPr sz="2200" spc="-5" dirty="0">
                <a:latin typeface="Times New Roman"/>
                <a:cs typeface="Times New Roman"/>
              </a:rPr>
              <a:t>(B </a:t>
            </a:r>
            <a:r>
              <a:rPr sz="2200" dirty="0">
                <a:latin typeface="Times New Roman"/>
                <a:cs typeface="Times New Roman"/>
              </a:rPr>
              <a:t>+ </a:t>
            </a:r>
            <a:r>
              <a:rPr sz="2200" spc="-5" dirty="0">
                <a:latin typeface="Times New Roman"/>
                <a:cs typeface="Times New Roman"/>
              </a:rPr>
              <a:t>(C </a:t>
            </a:r>
            <a:r>
              <a:rPr sz="2200" dirty="0">
                <a:latin typeface="Times New Roman"/>
                <a:cs typeface="Times New Roman"/>
              </a:rPr>
              <a:t>/ </a:t>
            </a:r>
            <a:r>
              <a:rPr sz="2200" spc="-5" dirty="0">
                <a:latin typeface="Times New Roman"/>
                <a:cs typeface="Times New Roman"/>
              </a:rPr>
              <a:t>D) </a:t>
            </a:r>
            <a:r>
              <a:rPr sz="2200" dirty="0">
                <a:latin typeface="Times New Roman"/>
                <a:cs typeface="Times New Roman"/>
              </a:rPr>
              <a:t>) ) </a:t>
            </a:r>
            <a:r>
              <a:rPr sz="2200" spc="-5" dirty="0">
                <a:latin typeface="Times New Roman"/>
                <a:cs typeface="Times New Roman"/>
              </a:rPr>
              <a:t>to</a:t>
            </a:r>
            <a:r>
              <a:rPr sz="2200" spc="-163" dirty="0">
                <a:latin typeface="Times New Roman"/>
                <a:cs typeface="Times New Roman"/>
              </a:rPr>
              <a:t> </a:t>
            </a:r>
            <a:r>
              <a:rPr sz="2200" spc="-5" dirty="0">
                <a:latin typeface="Times New Roman"/>
                <a:cs typeface="Times New Roman"/>
              </a:rPr>
              <a:t>Prefix</a:t>
            </a:r>
            <a:endParaRPr sz="2200" dirty="0">
              <a:latin typeface="Times New Roman"/>
              <a:cs typeface="Times New Roman"/>
            </a:endParaRPr>
          </a:p>
        </p:txBody>
      </p:sp>
      <p:sp>
        <p:nvSpPr>
          <p:cNvPr id="14" name="object 14"/>
          <p:cNvSpPr txBox="1">
            <a:spLocks noGrp="1"/>
          </p:cNvSpPr>
          <p:nvPr>
            <p:ph type="title"/>
          </p:nvPr>
        </p:nvSpPr>
        <p:spPr>
          <a:xfrm>
            <a:off x="609600" y="1143000"/>
            <a:ext cx="8036701" cy="442516"/>
          </a:xfrm>
          <a:prstGeom prst="rect">
            <a:avLst/>
          </a:prstGeom>
        </p:spPr>
        <p:txBody>
          <a:bodyPr vert="horz" wrap="square" lIns="0" tIns="11516" rIns="0" bIns="0" rtlCol="0" anchor="ctr">
            <a:spAutoFit/>
          </a:bodyPr>
          <a:lstStyle/>
          <a:p>
            <a:pPr marL="11516">
              <a:spcBef>
                <a:spcPts val="91"/>
              </a:spcBef>
              <a:tabLst>
                <a:tab pos="1122845" algn="l"/>
                <a:tab pos="4666429" algn="l"/>
              </a:tabLst>
            </a:pPr>
            <a:r>
              <a:rPr sz="2800" b="1" spc="-5" dirty="0"/>
              <a:t>Infix</a:t>
            </a:r>
            <a:r>
              <a:rPr lang="en-US" sz="2800" b="1" spc="-5" dirty="0"/>
              <a:t> </a:t>
            </a:r>
            <a:r>
              <a:rPr sz="2800" b="1" spc="-5" dirty="0"/>
              <a:t>to Prefix Step </a:t>
            </a:r>
            <a:r>
              <a:rPr sz="2800" b="1" dirty="0"/>
              <a:t>by</a:t>
            </a:r>
            <a:r>
              <a:rPr lang="en-US" sz="2800" b="1" dirty="0"/>
              <a:t> </a:t>
            </a:r>
            <a:r>
              <a:rPr sz="2800" b="1" spc="-5" dirty="0"/>
              <a:t>Step</a:t>
            </a:r>
            <a:r>
              <a:rPr sz="2800" b="1" spc="-82" dirty="0"/>
              <a:t> </a:t>
            </a:r>
            <a:r>
              <a:rPr sz="2800" b="1" spc="-5" dirty="0"/>
              <a:t>Conversion</a:t>
            </a:r>
          </a:p>
        </p:txBody>
      </p:sp>
      <p:sp>
        <p:nvSpPr>
          <p:cNvPr id="2" name="Date Placeholder 1">
            <a:extLst>
              <a:ext uri="{FF2B5EF4-FFF2-40B4-BE49-F238E27FC236}">
                <a16:creationId xmlns:a16="http://schemas.microsoft.com/office/drawing/2014/main" xmlns="" id="{0DF62E1B-AAA2-4D69-B26F-DDEF5872DED7}"/>
              </a:ext>
            </a:extLst>
          </p:cNvPr>
          <p:cNvSpPr>
            <a:spLocks noGrp="1"/>
          </p:cNvSpPr>
          <p:nvPr>
            <p:ph type="dt" sz="half" idx="10"/>
          </p:nvPr>
        </p:nvSpPr>
        <p:spPr>
          <a:xfrm>
            <a:off x="433399" y="6089450"/>
            <a:ext cx="2133600" cy="365125"/>
          </a:xfrm>
        </p:spPr>
        <p:txBody>
          <a:bodyPr/>
          <a:lstStyle/>
          <a:p>
            <a:fld id="{436B7590-C4E7-46D4-80E4-E9CC81F48AC6}" type="datetime1">
              <a:rPr lang="en-US" smtClean="0"/>
              <a:pPr/>
              <a:t>11/3/2022</a:t>
            </a:fld>
            <a:endParaRPr lang="en-US"/>
          </a:p>
        </p:txBody>
      </p:sp>
      <p:sp>
        <p:nvSpPr>
          <p:cNvPr id="4" name="Slide Number Placeholder 3">
            <a:extLst>
              <a:ext uri="{FF2B5EF4-FFF2-40B4-BE49-F238E27FC236}">
                <a16:creationId xmlns:a16="http://schemas.microsoft.com/office/drawing/2014/main" xmlns="" id="{930005DF-96C9-4D94-A40B-263E66245C28}"/>
              </a:ext>
            </a:extLst>
          </p:cNvPr>
          <p:cNvSpPr>
            <a:spLocks noGrp="1"/>
          </p:cNvSpPr>
          <p:nvPr>
            <p:ph type="sldNum" sz="quarter" idx="12"/>
          </p:nvPr>
        </p:nvSpPr>
        <p:spPr>
          <a:xfrm>
            <a:off x="6529399" y="6089450"/>
            <a:ext cx="2133600" cy="365125"/>
          </a:xfrm>
        </p:spPr>
        <p:txBody>
          <a:bodyPr/>
          <a:lstStyle/>
          <a:p>
            <a:fld id="{B6F15528-21DE-4FAA-801E-634DDDAF4B2B}" type="slidenum">
              <a:rPr lang="en-US" smtClean="0"/>
              <a:pPr/>
              <a:t>59</a:t>
            </a:fld>
            <a:endParaRPr lang="en-US"/>
          </a:p>
        </p:txBody>
      </p:sp>
      <p:sp>
        <p:nvSpPr>
          <p:cNvPr id="9" name="Title 1">
            <a:extLst>
              <a:ext uri="{FF2B5EF4-FFF2-40B4-BE49-F238E27FC236}">
                <a16:creationId xmlns:a16="http://schemas.microsoft.com/office/drawing/2014/main" xmlns="" id="{653A52D6-9DCF-47A8-99D5-D151E4BB44C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xmlns="" id="{7F113A95-929F-4C06-8D4F-882658BE9DC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3" name="Footer Placeholder 12"/>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620" y="116840"/>
            <a:ext cx="7155180" cy="543560"/>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DB68F7D8-AE4B-4B81-861E-0D04790BE815}"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11/3/2022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pPr marL="0" indent="0" algn="r" eaLnBrk="1" hangingPunct="1">
                <a:spcBef>
                  <a:spcPct val="0"/>
                </a:spcBef>
                <a:buFontTx/>
                <a:buNone/>
              </a:pPr>
              <a:t>6</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6" name="Picture 5" descr="E:\Master Folder 2017-18\Approved Logo by BOG\NIET logo_.png"/>
          <p:cNvPicPr/>
          <p:nvPr/>
        </p:nvPicPr>
        <p:blipFill>
          <a:blip r:embed="rId3" cstate="print"/>
          <a:srcRect/>
          <a:stretch>
            <a:fillRect/>
          </a:stretch>
        </p:blipFill>
        <p:spPr bwMode="auto">
          <a:xfrm>
            <a:off x="83820" y="44450"/>
            <a:ext cx="1287780" cy="667385"/>
          </a:xfrm>
          <a:prstGeom prst="rect">
            <a:avLst/>
          </a:prstGeom>
          <a:noFill/>
          <a:ln w="9525">
            <a:noFill/>
            <a:miter lim="800000"/>
            <a:headEnd/>
            <a:tailEnd/>
          </a:ln>
        </p:spPr>
      </p:pic>
      <p:pic>
        <p:nvPicPr>
          <p:cNvPr id="10" name="Content Placeholder 9"/>
          <p:cNvPicPr>
            <a:picLocks noGrp="1" noChangeAspect="1"/>
          </p:cNvPicPr>
          <p:nvPr>
            <p:ph idx="1"/>
          </p:nvPr>
        </p:nvPicPr>
        <p:blipFill>
          <a:blip r:embed="rId4"/>
          <a:srcRect l="20472" t="17901" r="22256" b="41162"/>
          <a:stretch>
            <a:fillRect/>
          </a:stretch>
        </p:blipFill>
        <p:spPr>
          <a:xfrm>
            <a:off x="456565" y="980440"/>
            <a:ext cx="8352790" cy="3992880"/>
          </a:xfrm>
          <a:prstGeom prst="rect">
            <a:avLst/>
          </a:prstGeom>
        </p:spPr>
      </p:pic>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Dr. Ritesh Rastogi, AMICSE 0301/ACSE0301-DS,          Unit -2</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268" y="1031612"/>
            <a:ext cx="9396536" cy="411738"/>
          </a:xfrm>
          <a:prstGeom prst="rect">
            <a:avLst/>
          </a:prstGeom>
        </p:spPr>
        <p:txBody>
          <a:bodyPr vert="horz" wrap="square" lIns="0" tIns="11516" rIns="0" bIns="0" rtlCol="0" anchor="ctr">
            <a:spAutoFit/>
          </a:bodyPr>
          <a:lstStyle/>
          <a:p>
            <a:pPr marL="11516">
              <a:spcBef>
                <a:spcPts val="91"/>
              </a:spcBef>
              <a:tabLst>
                <a:tab pos="1122845" algn="l"/>
                <a:tab pos="4428040" algn="l"/>
              </a:tabLst>
            </a:pPr>
            <a:r>
              <a:rPr sz="2600" b="1" spc="-5" dirty="0"/>
              <a:t>Infi</a:t>
            </a:r>
            <a:r>
              <a:rPr sz="2600" b="1" dirty="0"/>
              <a:t>x</a:t>
            </a:r>
            <a:r>
              <a:rPr lang="en-US" sz="2600" b="1" dirty="0"/>
              <a:t> </a:t>
            </a:r>
            <a:r>
              <a:rPr sz="2600" b="1" spc="-9" dirty="0"/>
              <a:t>t</a:t>
            </a:r>
            <a:r>
              <a:rPr sz="2600" b="1" dirty="0"/>
              <a:t>o</a:t>
            </a:r>
            <a:r>
              <a:rPr sz="2600" b="1" spc="-9" dirty="0"/>
              <a:t> </a:t>
            </a:r>
            <a:r>
              <a:rPr sz="2600" b="1" spc="-5" dirty="0"/>
              <a:t>Postfi</a:t>
            </a:r>
            <a:r>
              <a:rPr sz="2600" b="1" dirty="0"/>
              <a:t>x</a:t>
            </a:r>
            <a:r>
              <a:rPr sz="2600" b="1" spc="-5" dirty="0"/>
              <a:t> </a:t>
            </a:r>
            <a:r>
              <a:rPr sz="2600" b="1" dirty="0"/>
              <a:t>using</a:t>
            </a:r>
            <a:r>
              <a:rPr lang="en-US" sz="2600" b="1" dirty="0"/>
              <a:t> </a:t>
            </a:r>
            <a:r>
              <a:rPr sz="2600" b="1" spc="-5" dirty="0"/>
              <a:t>Stack</a:t>
            </a:r>
            <a:r>
              <a:rPr lang="en-US" sz="2600" b="1" spc="-5" dirty="0"/>
              <a:t> (Convert in Reverse Polish Notation)</a:t>
            </a:r>
            <a:endParaRPr sz="2600" b="1" spc="-5" dirty="0"/>
          </a:p>
        </p:txBody>
      </p:sp>
      <p:sp>
        <p:nvSpPr>
          <p:cNvPr id="4" name="Date Placeholder 3">
            <a:extLst>
              <a:ext uri="{FF2B5EF4-FFF2-40B4-BE49-F238E27FC236}">
                <a16:creationId xmlns:a16="http://schemas.microsoft.com/office/drawing/2014/main" xmlns="" id="{22F331A3-EEDA-4D0B-8888-F28C1A52B7BD}"/>
              </a:ext>
            </a:extLst>
          </p:cNvPr>
          <p:cNvSpPr>
            <a:spLocks noGrp="1"/>
          </p:cNvSpPr>
          <p:nvPr>
            <p:ph type="dt" sz="half" idx="10"/>
          </p:nvPr>
        </p:nvSpPr>
        <p:spPr/>
        <p:txBody>
          <a:bodyPr/>
          <a:lstStyle/>
          <a:p>
            <a:fld id="{790DBA6D-0F41-4343-B73C-56486A8DC8F2}" type="datetime1">
              <a:rPr lang="en-US" smtClean="0"/>
              <a:pPr/>
              <a:t>11/3/2022</a:t>
            </a:fld>
            <a:endParaRPr lang="en-US"/>
          </a:p>
        </p:txBody>
      </p:sp>
      <p:sp>
        <p:nvSpPr>
          <p:cNvPr id="6" name="Slide Number Placeholder 5">
            <a:extLst>
              <a:ext uri="{FF2B5EF4-FFF2-40B4-BE49-F238E27FC236}">
                <a16:creationId xmlns:a16="http://schemas.microsoft.com/office/drawing/2014/main" xmlns="" id="{E06A2E0F-9E48-44FE-AA41-CC0BF625EF50}"/>
              </a:ext>
            </a:extLst>
          </p:cNvPr>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a:extLst>
              <a:ext uri="{FF2B5EF4-FFF2-40B4-BE49-F238E27FC236}">
                <a16:creationId xmlns:a16="http://schemas.microsoft.com/office/drawing/2014/main" xmlns="" id="{C0B54214-0413-41F7-BEC4-3C60E33D844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9EB0237F-A2D0-4A00-8F31-879028534E9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extBox 9">
            <a:extLst>
              <a:ext uri="{FF2B5EF4-FFF2-40B4-BE49-F238E27FC236}">
                <a16:creationId xmlns:a16="http://schemas.microsoft.com/office/drawing/2014/main" xmlns="" id="{FE751E07-4CE1-4A09-B7EE-F184FF8E82CC}"/>
              </a:ext>
            </a:extLst>
          </p:cNvPr>
          <p:cNvSpPr txBox="1"/>
          <p:nvPr/>
        </p:nvSpPr>
        <p:spPr>
          <a:xfrm>
            <a:off x="457200" y="1443350"/>
            <a:ext cx="8435280" cy="5170646"/>
          </a:xfrm>
          <a:prstGeom prst="rect">
            <a:avLst/>
          </a:prstGeom>
          <a:noFill/>
        </p:spPr>
        <p:txBody>
          <a:bodyPr wrap="square" rtlCol="0">
            <a:spAutoFit/>
          </a:bodyPr>
          <a:lstStyle/>
          <a:p>
            <a:pPr marL="342900" indent="-342900">
              <a:buAutoNum type="arabicPeriod"/>
            </a:pPr>
            <a:r>
              <a:rPr lang="en-US" sz="2200" dirty="0"/>
              <a:t>Examine the given Input Sequence.</a:t>
            </a:r>
          </a:p>
          <a:p>
            <a:pPr marL="342900" indent="-342900">
              <a:buAutoNum type="arabicPeriod"/>
            </a:pPr>
            <a:r>
              <a:rPr lang="en-US" sz="2200" dirty="0"/>
              <a:t>If it is operand output it.</a:t>
            </a:r>
          </a:p>
          <a:p>
            <a:pPr marL="342900" indent="-342900">
              <a:buAutoNum type="arabicPeriod"/>
            </a:pPr>
            <a:r>
              <a:rPr lang="en-US" sz="2200" dirty="0"/>
              <a:t>If it is ‘(‘ push it on the stack.</a:t>
            </a:r>
          </a:p>
          <a:p>
            <a:pPr marL="342900" indent="-342900">
              <a:buAutoNum type="arabicPeriod"/>
            </a:pPr>
            <a:r>
              <a:rPr lang="en-US" sz="2200" dirty="0"/>
              <a:t>If it is an operator and</a:t>
            </a:r>
            <a:endParaRPr lang="en-IN" sz="2200" dirty="0"/>
          </a:p>
          <a:p>
            <a:pPr marL="800100" lvl="1" indent="-342900">
              <a:buAutoNum type="alphaLcParenR"/>
            </a:pPr>
            <a:r>
              <a:rPr lang="en-IN" sz="2200" dirty="0"/>
              <a:t>If the stack is empty push it on the stack.</a:t>
            </a:r>
          </a:p>
          <a:p>
            <a:pPr marL="800100" lvl="1" indent="-342900">
              <a:buAutoNum type="alphaLcParenR"/>
            </a:pPr>
            <a:r>
              <a:rPr lang="en-IN" sz="2200" dirty="0"/>
              <a:t>If the top of the stack is ‘(‘ then push it on to the stack.</a:t>
            </a:r>
          </a:p>
          <a:p>
            <a:pPr marL="800100" lvl="1" indent="-342900">
              <a:buAutoNum type="alphaLcParenR"/>
            </a:pPr>
            <a:r>
              <a:rPr lang="en-IN" sz="2200" dirty="0"/>
              <a:t>If it has higher priority then top of the stack, push it on to the stack. </a:t>
            </a:r>
          </a:p>
          <a:p>
            <a:pPr marL="800100" lvl="1" indent="-342900">
              <a:buAutoNum type="alphaLcParenR"/>
            </a:pPr>
            <a:r>
              <a:rPr lang="en-IN" sz="2200" dirty="0"/>
              <a:t>Otherwise pop operator from the stack and output it. And go to step 4.</a:t>
            </a:r>
            <a:endParaRPr lang="en-US" sz="2200" dirty="0"/>
          </a:p>
          <a:p>
            <a:pPr marL="342900" lvl="1" indent="-342900">
              <a:buAutoNum type="arabicPeriod" startAt="5"/>
            </a:pPr>
            <a:r>
              <a:rPr lang="en-US" sz="2200" dirty="0"/>
              <a:t>If it is ‘)’ then pop of the operators from the stack and output them until ‘(‘ is encountered.</a:t>
            </a:r>
          </a:p>
          <a:p>
            <a:pPr marL="342900" lvl="1" indent="-342900">
              <a:buAutoNum type="arabicPeriod" startAt="5"/>
            </a:pPr>
            <a:r>
              <a:rPr lang="en-US" sz="2200" dirty="0"/>
              <a:t>If there are more input sequence then go to step 1.</a:t>
            </a:r>
          </a:p>
          <a:p>
            <a:pPr marL="342900" lvl="1" indent="-342900">
              <a:buAutoNum type="arabicPeriod" startAt="5"/>
            </a:pPr>
            <a:r>
              <a:rPr lang="en-US" sz="2200" dirty="0"/>
              <a:t>If there are no more input sequence, pop of remaining elements from the stack and output them.</a:t>
            </a:r>
            <a:endParaRPr lang="en-IN" sz="2200" dirty="0"/>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666" y="1023300"/>
            <a:ext cx="5481218" cy="442516"/>
          </a:xfrm>
          <a:prstGeom prst="rect">
            <a:avLst/>
          </a:prstGeom>
        </p:spPr>
        <p:txBody>
          <a:bodyPr vert="horz" wrap="square" lIns="0" tIns="11516" rIns="0" bIns="0" rtlCol="0">
            <a:spAutoFit/>
          </a:bodyPr>
          <a:lstStyle/>
          <a:p>
            <a:pPr marL="11516">
              <a:spcBef>
                <a:spcPts val="91"/>
              </a:spcBef>
              <a:tabLst>
                <a:tab pos="1122845" algn="l"/>
                <a:tab pos="4428040" algn="l"/>
              </a:tabLst>
            </a:pPr>
            <a:r>
              <a:rPr sz="2800" b="1" spc="-5">
                <a:latin typeface="Times New Roman"/>
                <a:cs typeface="Times New Roman"/>
              </a:rPr>
              <a:t>Infi</a:t>
            </a:r>
            <a:r>
              <a:rPr sz="2800" b="1">
                <a:latin typeface="Times New Roman"/>
                <a:cs typeface="Times New Roman"/>
              </a:rPr>
              <a:t>x</a:t>
            </a:r>
            <a:r>
              <a:rPr lang="en-US" sz="2800" b="1" dirty="0">
                <a:latin typeface="Times New Roman"/>
                <a:cs typeface="Times New Roman"/>
              </a:rPr>
              <a:t> </a:t>
            </a:r>
            <a:r>
              <a:rPr sz="2800" b="1" spc="-9">
                <a:latin typeface="Times New Roman"/>
                <a:cs typeface="Times New Roman"/>
              </a:rPr>
              <a:t>t</a:t>
            </a:r>
            <a:r>
              <a:rPr sz="2800" b="1">
                <a:latin typeface="Times New Roman"/>
                <a:cs typeface="Times New Roman"/>
              </a:rPr>
              <a:t>o</a:t>
            </a:r>
            <a:r>
              <a:rPr sz="2800" b="1" spc="-9">
                <a:latin typeface="Times New Roman"/>
                <a:cs typeface="Times New Roman"/>
              </a:rPr>
              <a:t> </a:t>
            </a:r>
            <a:r>
              <a:rPr sz="2800" b="1" spc="-5" dirty="0">
                <a:latin typeface="Times New Roman"/>
                <a:cs typeface="Times New Roman"/>
              </a:rPr>
              <a:t>Postfi</a:t>
            </a:r>
            <a:r>
              <a:rPr sz="2800" b="1" dirty="0">
                <a:latin typeface="Times New Roman"/>
                <a:cs typeface="Times New Roman"/>
              </a:rPr>
              <a:t>x</a:t>
            </a:r>
            <a:r>
              <a:rPr sz="2800" b="1" spc="-5" dirty="0">
                <a:latin typeface="Times New Roman"/>
                <a:cs typeface="Times New Roman"/>
              </a:rPr>
              <a:t> </a:t>
            </a:r>
            <a:r>
              <a:rPr sz="2800" b="1" dirty="0">
                <a:latin typeface="Times New Roman"/>
                <a:cs typeface="Times New Roman"/>
              </a:rPr>
              <a:t>using</a:t>
            </a:r>
            <a:r>
              <a:rPr lang="en-US" sz="2800" b="1" dirty="0">
                <a:latin typeface="Times New Roman"/>
                <a:cs typeface="Times New Roman"/>
              </a:rPr>
              <a:t> </a:t>
            </a:r>
            <a:r>
              <a:rPr sz="2800" b="1" spc="-5" dirty="0">
                <a:latin typeface="Times New Roman"/>
                <a:cs typeface="Times New Roman"/>
              </a:rPr>
              <a:t>stack</a:t>
            </a:r>
            <a:endParaRPr sz="2800" b="1" dirty="0">
              <a:latin typeface="Times New Roman"/>
              <a:cs typeface="Times New Roman"/>
            </a:endParaRPr>
          </a:p>
        </p:txBody>
      </p:sp>
      <p:sp>
        <p:nvSpPr>
          <p:cNvPr id="3" name="object 3"/>
          <p:cNvSpPr txBox="1"/>
          <p:nvPr/>
        </p:nvSpPr>
        <p:spPr>
          <a:xfrm>
            <a:off x="739350" y="1852408"/>
            <a:ext cx="122074" cy="161632"/>
          </a:xfrm>
          <a:prstGeom prst="rect">
            <a:avLst/>
          </a:prstGeom>
        </p:spPr>
        <p:txBody>
          <a:bodyPr vert="horz" wrap="square" lIns="0" tIns="14971" rIns="0" bIns="0" rtlCol="0">
            <a:spAutoFit/>
          </a:bodyPr>
          <a:lstStyle/>
          <a:p>
            <a:pPr marL="11516">
              <a:spcBef>
                <a:spcPts val="118"/>
              </a:spcBef>
            </a:pPr>
            <a:r>
              <a:rPr sz="952" spc="199" dirty="0">
                <a:solidFill>
                  <a:srgbClr val="FF6633"/>
                </a:solidFill>
                <a:latin typeface="Calibri"/>
                <a:cs typeface="Calibri"/>
              </a:rPr>
              <a:t>●</a:t>
            </a:r>
            <a:endParaRPr sz="952">
              <a:latin typeface="Calibri"/>
              <a:cs typeface="Calibri"/>
            </a:endParaRPr>
          </a:p>
        </p:txBody>
      </p:sp>
      <p:sp>
        <p:nvSpPr>
          <p:cNvPr id="4" name="object 4"/>
          <p:cNvSpPr txBox="1"/>
          <p:nvPr/>
        </p:nvSpPr>
        <p:spPr>
          <a:xfrm>
            <a:off x="990600" y="1766744"/>
            <a:ext cx="4758182" cy="350183"/>
          </a:xfrm>
          <a:prstGeom prst="rect">
            <a:avLst/>
          </a:prstGeom>
        </p:spPr>
        <p:txBody>
          <a:bodyPr vert="horz" wrap="square" lIns="0" tIns="11516" rIns="0" bIns="0" rtlCol="0">
            <a:spAutoFit/>
          </a:bodyPr>
          <a:lstStyle/>
          <a:p>
            <a:pPr marL="11516">
              <a:spcBef>
                <a:spcPts val="91"/>
              </a:spcBef>
            </a:pPr>
            <a:r>
              <a:rPr sz="2200" dirty="0">
                <a:latin typeface="Times New Roman"/>
                <a:cs typeface="Times New Roman"/>
              </a:rPr>
              <a:t>Example </a:t>
            </a:r>
            <a:r>
              <a:rPr sz="2200" spc="-5" dirty="0">
                <a:latin typeface="Times New Roman"/>
                <a:cs typeface="Times New Roman"/>
              </a:rPr>
              <a:t>A*B+C </a:t>
            </a:r>
            <a:r>
              <a:rPr sz="2200" dirty="0">
                <a:latin typeface="Times New Roman"/>
                <a:cs typeface="Times New Roman"/>
              </a:rPr>
              <a:t>become</a:t>
            </a:r>
            <a:r>
              <a:rPr lang="en-US" sz="2200" dirty="0">
                <a:latin typeface="Times New Roman"/>
                <a:cs typeface="Times New Roman"/>
              </a:rPr>
              <a:t> </a:t>
            </a:r>
            <a:r>
              <a:rPr sz="2200" spc="-308" dirty="0">
                <a:latin typeface="Times New Roman"/>
                <a:cs typeface="Times New Roman"/>
              </a:rPr>
              <a:t> </a:t>
            </a:r>
            <a:r>
              <a:rPr sz="2200" spc="-5" dirty="0">
                <a:latin typeface="Times New Roman"/>
                <a:cs typeface="Times New Roman"/>
              </a:rPr>
              <a:t>AB*C+</a:t>
            </a:r>
            <a:endParaRPr sz="2200" dirty="0">
              <a:latin typeface="Times New Roman"/>
              <a:cs typeface="Times New Roman"/>
            </a:endParaRPr>
          </a:p>
        </p:txBody>
      </p:sp>
      <p:sp>
        <p:nvSpPr>
          <p:cNvPr id="5" name="object 5"/>
          <p:cNvSpPr/>
          <p:nvPr/>
        </p:nvSpPr>
        <p:spPr>
          <a:xfrm>
            <a:off x="0" y="2195596"/>
            <a:ext cx="9120967" cy="4659524"/>
          </a:xfrm>
          <a:prstGeom prst="rect">
            <a:avLst/>
          </a:prstGeom>
          <a:blipFill>
            <a:blip r:embed="rId2" cstate="print"/>
            <a:stretch>
              <a:fillRect/>
            </a:stretch>
          </a:blipFill>
        </p:spPr>
        <p:txBody>
          <a:bodyPr wrap="square" lIns="0" tIns="0" rIns="0" bIns="0" rtlCol="0"/>
          <a:lstStyle/>
          <a:p>
            <a:endParaRPr sz="1632"/>
          </a:p>
        </p:txBody>
      </p:sp>
      <p:sp>
        <p:nvSpPr>
          <p:cNvPr id="6" name="Date Placeholder 5">
            <a:extLst>
              <a:ext uri="{FF2B5EF4-FFF2-40B4-BE49-F238E27FC236}">
                <a16:creationId xmlns:a16="http://schemas.microsoft.com/office/drawing/2014/main" xmlns="" id="{AA25D1CD-E365-43B9-A65E-913444D3071F}"/>
              </a:ext>
            </a:extLst>
          </p:cNvPr>
          <p:cNvSpPr>
            <a:spLocks noGrp="1"/>
          </p:cNvSpPr>
          <p:nvPr>
            <p:ph type="dt" sz="half" idx="6"/>
          </p:nvPr>
        </p:nvSpPr>
        <p:spPr/>
        <p:txBody>
          <a:bodyPr/>
          <a:lstStyle/>
          <a:p>
            <a:fld id="{DF902D22-26E7-4F3D-9FF1-4842555A0B88}" type="datetime1">
              <a:rPr lang="en-US" smtClean="0"/>
              <a:pPr/>
              <a:t>11/3/2022</a:t>
            </a:fld>
            <a:endParaRPr lang="en-US"/>
          </a:p>
        </p:txBody>
      </p:sp>
      <p:sp>
        <p:nvSpPr>
          <p:cNvPr id="8" name="Slide Number Placeholder 7">
            <a:extLst>
              <a:ext uri="{FF2B5EF4-FFF2-40B4-BE49-F238E27FC236}">
                <a16:creationId xmlns:a16="http://schemas.microsoft.com/office/drawing/2014/main" xmlns="" id="{47ED8735-458A-4FFF-8210-B6C93A1FCEF5}"/>
              </a:ext>
            </a:extLst>
          </p:cNvPr>
          <p:cNvSpPr>
            <a:spLocks noGrp="1"/>
          </p:cNvSpPr>
          <p:nvPr>
            <p:ph type="sldNum" sz="quarter" idx="7"/>
          </p:nvPr>
        </p:nvSpPr>
        <p:spPr/>
        <p:txBody>
          <a:bodyPr/>
          <a:lstStyle/>
          <a:p>
            <a:fld id="{B6F15528-21DE-4FAA-801E-634DDDAF4B2B}" type="slidenum">
              <a:rPr lang="en-IN" smtClean="0"/>
              <a:pPr/>
              <a:t>61</a:t>
            </a:fld>
            <a:endParaRPr lang="en-IN"/>
          </a:p>
        </p:txBody>
      </p:sp>
      <p:sp>
        <p:nvSpPr>
          <p:cNvPr id="9" name="Title 1">
            <a:extLst>
              <a:ext uri="{FF2B5EF4-FFF2-40B4-BE49-F238E27FC236}">
                <a16:creationId xmlns:a16="http://schemas.microsoft.com/office/drawing/2014/main" xmlns="" id="{5D7DE897-EF76-42CD-9AC7-3F7031A14367}"/>
              </a:ext>
            </a:extLst>
          </p:cNvPr>
          <p:cNvSpPr txBox="1">
            <a:spLocks/>
          </p:cNvSpPr>
          <p:nvPr/>
        </p:nvSpPr>
        <p:spPr>
          <a:xfrm>
            <a:off x="1371600" y="-3932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xmlns="" id="{A3EDAF39-AFCD-4DA3-92C9-7482618A384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Footer Placeholder 10"/>
          <p:cNvSpPr>
            <a:spLocks noGrp="1"/>
          </p:cNvSpPr>
          <p:nvPr>
            <p:ph type="ftr" sz="quarter" idx="5"/>
          </p:nvPr>
        </p:nvSpPr>
        <p:spPr/>
        <p:txBody>
          <a:bodyPr/>
          <a:lstStyle/>
          <a:p>
            <a:r>
              <a:rPr lang="en-IN" smtClean="0"/>
              <a:t>Dr. Ritesh Rastogi, AMICSE 0301/ACSE0301-DS,          Unit -2</a:t>
            </a:r>
            <a:endParaRPr lang="en-I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3900" y="1141084"/>
            <a:ext cx="5987362" cy="442516"/>
          </a:xfrm>
          <a:prstGeom prst="rect">
            <a:avLst/>
          </a:prstGeom>
        </p:spPr>
        <p:txBody>
          <a:bodyPr vert="horz" wrap="square" lIns="0" tIns="11516" rIns="0" bIns="0" rtlCol="0">
            <a:spAutoFit/>
          </a:bodyPr>
          <a:lstStyle/>
          <a:p>
            <a:pPr marL="11516">
              <a:spcBef>
                <a:spcPts val="91"/>
              </a:spcBef>
              <a:tabLst>
                <a:tab pos="1122845" algn="l"/>
                <a:tab pos="4428040" algn="l"/>
              </a:tabLst>
            </a:pPr>
            <a:r>
              <a:rPr lang="en-US" sz="2800" b="1" spc="-5" dirty="0">
                <a:latin typeface="Times New Roman"/>
                <a:cs typeface="Times New Roman"/>
              </a:rPr>
              <a:t>Infix to</a:t>
            </a:r>
            <a:r>
              <a:rPr lang="en-US" sz="2800" b="1" spc="-9" dirty="0">
                <a:latin typeface="Times New Roman"/>
                <a:cs typeface="Times New Roman"/>
              </a:rPr>
              <a:t> </a:t>
            </a:r>
            <a:r>
              <a:rPr lang="en-US" sz="2800" b="1" spc="-5" dirty="0">
                <a:latin typeface="Times New Roman"/>
                <a:cs typeface="Times New Roman"/>
              </a:rPr>
              <a:t>Postfix </a:t>
            </a:r>
            <a:r>
              <a:rPr lang="en-US" sz="2800" b="1" dirty="0">
                <a:latin typeface="Times New Roman"/>
                <a:cs typeface="Times New Roman"/>
              </a:rPr>
              <a:t>using </a:t>
            </a:r>
            <a:r>
              <a:rPr lang="en-US" sz="2800" b="1" spc="-5" dirty="0">
                <a:latin typeface="Times New Roman"/>
                <a:cs typeface="Times New Roman"/>
              </a:rPr>
              <a:t>stack</a:t>
            </a:r>
            <a:r>
              <a:rPr lang="en-US" sz="2800" b="1" spc="-82" dirty="0">
                <a:latin typeface="Times New Roman"/>
                <a:cs typeface="Times New Roman"/>
              </a:rPr>
              <a:t> </a:t>
            </a:r>
            <a:r>
              <a:rPr lang="en-US" sz="2800" b="1" dirty="0">
                <a:latin typeface="Times New Roman"/>
                <a:cs typeface="Times New Roman"/>
              </a:rPr>
              <a:t>...</a:t>
            </a:r>
            <a:endParaRPr sz="2800" b="1" dirty="0">
              <a:latin typeface="Times New Roman"/>
              <a:cs typeface="Times New Roman"/>
            </a:endParaRPr>
          </a:p>
        </p:txBody>
      </p:sp>
      <p:sp>
        <p:nvSpPr>
          <p:cNvPr id="4" name="object 4"/>
          <p:cNvSpPr txBox="1"/>
          <p:nvPr/>
        </p:nvSpPr>
        <p:spPr>
          <a:xfrm>
            <a:off x="978892" y="1819587"/>
            <a:ext cx="6472776" cy="350183"/>
          </a:xfrm>
          <a:prstGeom prst="rect">
            <a:avLst/>
          </a:prstGeom>
        </p:spPr>
        <p:txBody>
          <a:bodyPr vert="horz" wrap="square" lIns="0" tIns="11516" rIns="0" bIns="0" rtlCol="0">
            <a:spAutoFit/>
          </a:bodyPr>
          <a:lstStyle/>
          <a:p>
            <a:pPr marL="11516">
              <a:spcBef>
                <a:spcPts val="91"/>
              </a:spcBef>
            </a:pPr>
            <a:r>
              <a:rPr sz="2200" dirty="0">
                <a:latin typeface="Times New Roman"/>
                <a:cs typeface="Times New Roman"/>
              </a:rPr>
              <a:t>Example</a:t>
            </a:r>
            <a:r>
              <a:rPr sz="2200" spc="-14" dirty="0">
                <a:latin typeface="Times New Roman"/>
                <a:cs typeface="Times New Roman"/>
              </a:rPr>
              <a:t> </a:t>
            </a:r>
            <a:r>
              <a:rPr sz="2200" dirty="0">
                <a:latin typeface="Times New Roman"/>
                <a:cs typeface="Times New Roman"/>
              </a:rPr>
              <a:t>A</a:t>
            </a:r>
            <a:r>
              <a:rPr sz="2200" spc="-122" dirty="0">
                <a:latin typeface="Times New Roman"/>
                <a:cs typeface="Times New Roman"/>
              </a:rPr>
              <a:t> </a:t>
            </a:r>
            <a:r>
              <a:rPr sz="2200" dirty="0">
                <a:latin typeface="Times New Roman"/>
                <a:cs typeface="Times New Roman"/>
              </a:rPr>
              <a:t>*</a:t>
            </a:r>
            <a:r>
              <a:rPr sz="2200" spc="-5" dirty="0">
                <a:latin typeface="Times New Roman"/>
                <a:cs typeface="Times New Roman"/>
              </a:rPr>
              <a:t> </a:t>
            </a:r>
            <a:r>
              <a:rPr sz="2200" dirty="0">
                <a:latin typeface="Times New Roman"/>
                <a:cs typeface="Times New Roman"/>
              </a:rPr>
              <a:t>(B</a:t>
            </a:r>
            <a:r>
              <a:rPr sz="2200" spc="-5" dirty="0">
                <a:latin typeface="Times New Roman"/>
                <a:cs typeface="Times New Roman"/>
              </a:rPr>
              <a:t> </a:t>
            </a:r>
            <a:r>
              <a:rPr sz="2200" dirty="0">
                <a:latin typeface="Times New Roman"/>
                <a:cs typeface="Times New Roman"/>
              </a:rPr>
              <a:t>+</a:t>
            </a:r>
            <a:r>
              <a:rPr sz="2200" spc="-9" dirty="0">
                <a:latin typeface="Times New Roman"/>
                <a:cs typeface="Times New Roman"/>
              </a:rPr>
              <a:t> </a:t>
            </a:r>
            <a:r>
              <a:rPr sz="2200" dirty="0">
                <a:latin typeface="Times New Roman"/>
                <a:cs typeface="Times New Roman"/>
              </a:rPr>
              <a:t>C</a:t>
            </a:r>
            <a:r>
              <a:rPr sz="2200" spc="-9" dirty="0">
                <a:latin typeface="Times New Roman"/>
                <a:cs typeface="Times New Roman"/>
              </a:rPr>
              <a:t> </a:t>
            </a:r>
            <a:r>
              <a:rPr sz="2200" dirty="0">
                <a:latin typeface="Times New Roman"/>
                <a:cs typeface="Times New Roman"/>
              </a:rPr>
              <a:t>*</a:t>
            </a:r>
            <a:r>
              <a:rPr sz="2200" spc="-5" dirty="0">
                <a:latin typeface="Times New Roman"/>
                <a:cs typeface="Times New Roman"/>
              </a:rPr>
              <a:t> D) </a:t>
            </a:r>
            <a:r>
              <a:rPr sz="2200" dirty="0">
                <a:latin typeface="Times New Roman"/>
                <a:cs typeface="Times New Roman"/>
              </a:rPr>
              <a:t>+</a:t>
            </a:r>
            <a:r>
              <a:rPr sz="2200" spc="-9" dirty="0">
                <a:latin typeface="Times New Roman"/>
                <a:cs typeface="Times New Roman"/>
              </a:rPr>
              <a:t> </a:t>
            </a:r>
            <a:r>
              <a:rPr sz="2200" dirty="0">
                <a:latin typeface="Times New Roman"/>
                <a:cs typeface="Times New Roman"/>
              </a:rPr>
              <a:t>E</a:t>
            </a:r>
            <a:r>
              <a:rPr sz="2200" spc="-5" dirty="0">
                <a:latin typeface="Times New Roman"/>
                <a:cs typeface="Times New Roman"/>
              </a:rPr>
              <a:t> </a:t>
            </a:r>
            <a:r>
              <a:rPr sz="2200" dirty="0">
                <a:latin typeface="Times New Roman"/>
                <a:cs typeface="Times New Roman"/>
              </a:rPr>
              <a:t>becomes</a:t>
            </a:r>
            <a:r>
              <a:rPr sz="2200" spc="-127" dirty="0">
                <a:latin typeface="Times New Roman"/>
                <a:cs typeface="Times New Roman"/>
              </a:rPr>
              <a:t> </a:t>
            </a:r>
            <a:r>
              <a:rPr sz="2200" dirty="0">
                <a:latin typeface="Times New Roman"/>
                <a:cs typeface="Times New Roman"/>
              </a:rPr>
              <a:t>A</a:t>
            </a:r>
            <a:r>
              <a:rPr sz="2200" spc="-127" dirty="0">
                <a:latin typeface="Times New Roman"/>
                <a:cs typeface="Times New Roman"/>
              </a:rPr>
              <a:t> </a:t>
            </a:r>
            <a:r>
              <a:rPr sz="2200" dirty="0">
                <a:latin typeface="Times New Roman"/>
                <a:cs typeface="Times New Roman"/>
              </a:rPr>
              <a:t>B</a:t>
            </a:r>
            <a:r>
              <a:rPr sz="2200" spc="-9" dirty="0">
                <a:latin typeface="Times New Roman"/>
                <a:cs typeface="Times New Roman"/>
              </a:rPr>
              <a:t> </a:t>
            </a:r>
            <a:r>
              <a:rPr sz="2200" dirty="0">
                <a:latin typeface="Times New Roman"/>
                <a:cs typeface="Times New Roman"/>
              </a:rPr>
              <a:t>C</a:t>
            </a:r>
            <a:r>
              <a:rPr sz="2200" spc="-9" dirty="0">
                <a:latin typeface="Times New Roman"/>
                <a:cs typeface="Times New Roman"/>
              </a:rPr>
              <a:t> </a:t>
            </a:r>
            <a:r>
              <a:rPr sz="2200" dirty="0">
                <a:latin typeface="Times New Roman"/>
                <a:cs typeface="Times New Roman"/>
              </a:rPr>
              <a:t>D</a:t>
            </a:r>
            <a:r>
              <a:rPr sz="2200" spc="-9" dirty="0">
                <a:latin typeface="Times New Roman"/>
                <a:cs typeface="Times New Roman"/>
              </a:rPr>
              <a:t> </a:t>
            </a:r>
            <a:r>
              <a:rPr sz="2200" dirty="0">
                <a:latin typeface="Times New Roman"/>
                <a:cs typeface="Times New Roman"/>
              </a:rPr>
              <a:t>*</a:t>
            </a:r>
            <a:r>
              <a:rPr sz="2200" spc="-5" dirty="0">
                <a:latin typeface="Times New Roman"/>
                <a:cs typeface="Times New Roman"/>
              </a:rPr>
              <a:t> </a:t>
            </a:r>
            <a:r>
              <a:rPr sz="2200" dirty="0">
                <a:latin typeface="Times New Roman"/>
                <a:cs typeface="Times New Roman"/>
              </a:rPr>
              <a:t>+</a:t>
            </a:r>
            <a:r>
              <a:rPr sz="2200" spc="-9" dirty="0">
                <a:latin typeface="Times New Roman"/>
                <a:cs typeface="Times New Roman"/>
              </a:rPr>
              <a:t> </a:t>
            </a:r>
            <a:r>
              <a:rPr sz="2200" dirty="0">
                <a:latin typeface="Times New Roman"/>
                <a:cs typeface="Times New Roman"/>
              </a:rPr>
              <a:t>*</a:t>
            </a:r>
            <a:r>
              <a:rPr sz="2200" spc="-5" dirty="0">
                <a:latin typeface="Times New Roman"/>
                <a:cs typeface="Times New Roman"/>
              </a:rPr>
              <a:t> </a:t>
            </a:r>
            <a:r>
              <a:rPr sz="2200" dirty="0">
                <a:latin typeface="Times New Roman"/>
                <a:cs typeface="Times New Roman"/>
              </a:rPr>
              <a:t>E</a:t>
            </a:r>
            <a:r>
              <a:rPr sz="2200" spc="-5" dirty="0">
                <a:latin typeface="Times New Roman"/>
                <a:cs typeface="Times New Roman"/>
              </a:rPr>
              <a:t> </a:t>
            </a:r>
            <a:r>
              <a:rPr sz="2200" dirty="0">
                <a:latin typeface="Times New Roman"/>
                <a:cs typeface="Times New Roman"/>
              </a:rPr>
              <a:t>+</a:t>
            </a:r>
          </a:p>
        </p:txBody>
      </p:sp>
      <p:sp>
        <p:nvSpPr>
          <p:cNvPr id="5" name="object 5"/>
          <p:cNvSpPr/>
          <p:nvPr/>
        </p:nvSpPr>
        <p:spPr>
          <a:xfrm>
            <a:off x="338580" y="2207038"/>
            <a:ext cx="8238813" cy="4174290"/>
          </a:xfrm>
          <a:prstGeom prst="rect">
            <a:avLst/>
          </a:prstGeom>
          <a:blipFill>
            <a:blip r:embed="rId2" cstate="print"/>
            <a:stretch>
              <a:fillRect/>
            </a:stretch>
          </a:blipFill>
        </p:spPr>
        <p:txBody>
          <a:bodyPr wrap="square" lIns="0" tIns="0" rIns="0" bIns="0" rtlCol="0"/>
          <a:lstStyle/>
          <a:p>
            <a:endParaRPr sz="1632"/>
          </a:p>
        </p:txBody>
      </p:sp>
      <p:sp>
        <p:nvSpPr>
          <p:cNvPr id="6" name="Date Placeholder 5">
            <a:extLst>
              <a:ext uri="{FF2B5EF4-FFF2-40B4-BE49-F238E27FC236}">
                <a16:creationId xmlns:a16="http://schemas.microsoft.com/office/drawing/2014/main" xmlns="" id="{8284D5E0-C541-46F0-A12A-D262B92DD031}"/>
              </a:ext>
            </a:extLst>
          </p:cNvPr>
          <p:cNvSpPr>
            <a:spLocks noGrp="1"/>
          </p:cNvSpPr>
          <p:nvPr>
            <p:ph type="dt" sz="half" idx="6"/>
          </p:nvPr>
        </p:nvSpPr>
        <p:spPr/>
        <p:txBody>
          <a:bodyPr/>
          <a:lstStyle/>
          <a:p>
            <a:fld id="{606CF8C6-48CC-4ABD-B1CD-8BF6811035DF}" type="datetime1">
              <a:rPr lang="en-US" smtClean="0"/>
              <a:pPr/>
              <a:t>11/3/2022</a:t>
            </a:fld>
            <a:endParaRPr lang="en-US"/>
          </a:p>
        </p:txBody>
      </p:sp>
      <p:sp>
        <p:nvSpPr>
          <p:cNvPr id="8" name="Slide Number Placeholder 7">
            <a:extLst>
              <a:ext uri="{FF2B5EF4-FFF2-40B4-BE49-F238E27FC236}">
                <a16:creationId xmlns:a16="http://schemas.microsoft.com/office/drawing/2014/main" xmlns="" id="{D594498E-C7C6-4DDF-B9DE-E105EE4E6F9D}"/>
              </a:ext>
            </a:extLst>
          </p:cNvPr>
          <p:cNvSpPr>
            <a:spLocks noGrp="1"/>
          </p:cNvSpPr>
          <p:nvPr>
            <p:ph type="sldNum" sz="quarter" idx="7"/>
          </p:nvPr>
        </p:nvSpPr>
        <p:spPr/>
        <p:txBody>
          <a:bodyPr/>
          <a:lstStyle/>
          <a:p>
            <a:fld id="{B6F15528-21DE-4FAA-801E-634DDDAF4B2B}" type="slidenum">
              <a:rPr lang="en-IN" smtClean="0"/>
              <a:pPr/>
              <a:t>62</a:t>
            </a:fld>
            <a:endParaRPr lang="en-IN"/>
          </a:p>
        </p:txBody>
      </p:sp>
      <p:sp>
        <p:nvSpPr>
          <p:cNvPr id="9" name="Title 1">
            <a:extLst>
              <a:ext uri="{FF2B5EF4-FFF2-40B4-BE49-F238E27FC236}">
                <a16:creationId xmlns:a16="http://schemas.microsoft.com/office/drawing/2014/main" xmlns="" id="{88F849D0-F10C-4307-BE7F-5EB4EBE8BA5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xmlns="" id="{F65980C7-3931-4749-B472-5B60C69B30F8}"/>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Footer Placeholder 10"/>
          <p:cNvSpPr>
            <a:spLocks noGrp="1"/>
          </p:cNvSpPr>
          <p:nvPr>
            <p:ph type="ftr" sz="quarter" idx="5"/>
          </p:nvPr>
        </p:nvSpPr>
        <p:spPr/>
        <p:txBody>
          <a:bodyPr/>
          <a:lstStyle/>
          <a:p>
            <a:r>
              <a:rPr lang="en-IN" smtClean="0"/>
              <a:t>Dr. Ritesh Rastogi, AMICSE 0301/ACSE0301-DS,          Unit -2</a:t>
            </a:r>
            <a:endParaRPr lang="en-I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8B048C83-3748-4A27-AD93-3D424D16C410}"/>
              </a:ext>
            </a:extLst>
          </p:cNvPr>
          <p:cNvPicPr>
            <a:picLocks noGrp="1" noChangeAspect="1"/>
          </p:cNvPicPr>
          <p:nvPr>
            <p:ph idx="1"/>
          </p:nvPr>
        </p:nvPicPr>
        <p:blipFill>
          <a:blip r:embed="rId2"/>
          <a:stretch>
            <a:fillRect/>
          </a:stretch>
        </p:blipFill>
        <p:spPr>
          <a:xfrm>
            <a:off x="457200" y="1556792"/>
            <a:ext cx="8435280" cy="4680519"/>
          </a:xfrm>
        </p:spPr>
      </p:pic>
      <p:sp>
        <p:nvSpPr>
          <p:cNvPr id="4" name="Date Placeholder 3">
            <a:extLst>
              <a:ext uri="{FF2B5EF4-FFF2-40B4-BE49-F238E27FC236}">
                <a16:creationId xmlns:a16="http://schemas.microsoft.com/office/drawing/2014/main" xmlns="" id="{043C3BD4-751F-44BF-87E2-6DFE8DFE9345}"/>
              </a:ext>
            </a:extLst>
          </p:cNvPr>
          <p:cNvSpPr>
            <a:spLocks noGrp="1"/>
          </p:cNvSpPr>
          <p:nvPr>
            <p:ph type="dt" sz="half" idx="10"/>
          </p:nvPr>
        </p:nvSpPr>
        <p:spPr/>
        <p:txBody>
          <a:bodyPr/>
          <a:lstStyle/>
          <a:p>
            <a:fld id="{621EF0F7-E724-4379-9E32-9DB722BD44C6}" type="datetime1">
              <a:rPr lang="en-US" smtClean="0"/>
              <a:pPr/>
              <a:t>11/3/2022</a:t>
            </a:fld>
            <a:endParaRPr lang="en-US"/>
          </a:p>
        </p:txBody>
      </p:sp>
      <p:sp>
        <p:nvSpPr>
          <p:cNvPr id="6" name="Slide Number Placeholder 5">
            <a:extLst>
              <a:ext uri="{FF2B5EF4-FFF2-40B4-BE49-F238E27FC236}">
                <a16:creationId xmlns:a16="http://schemas.microsoft.com/office/drawing/2014/main" xmlns="" id="{7701AB86-7842-474E-B0EA-9D93A20A3AD2}"/>
              </a:ext>
            </a:extLst>
          </p:cNvPr>
          <p:cNvSpPr>
            <a:spLocks noGrp="1"/>
          </p:cNvSpPr>
          <p:nvPr>
            <p:ph type="sldNum" sz="quarter" idx="12"/>
          </p:nvPr>
        </p:nvSpPr>
        <p:spPr/>
        <p:txBody>
          <a:bodyPr/>
          <a:lstStyle/>
          <a:p>
            <a:fld id="{B6F15528-21DE-4FAA-801E-634DDDAF4B2B}" type="slidenum">
              <a:rPr lang="en-US" smtClean="0"/>
              <a:pPr/>
              <a:t>63</a:t>
            </a:fld>
            <a:endParaRPr lang="en-US"/>
          </a:p>
        </p:txBody>
      </p:sp>
      <p:sp>
        <p:nvSpPr>
          <p:cNvPr id="10" name="Title 1">
            <a:extLst>
              <a:ext uri="{FF2B5EF4-FFF2-40B4-BE49-F238E27FC236}">
                <a16:creationId xmlns:a16="http://schemas.microsoft.com/office/drawing/2014/main" xmlns="" id="{0B936A0B-D470-469D-87F4-7F4F668B982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2" name="Picture 2" descr="E:\NIET\Project\xLogo11.png.pagespeed.ic.pydHLuCQEZ.png">
            <a:extLst>
              <a:ext uri="{FF2B5EF4-FFF2-40B4-BE49-F238E27FC236}">
                <a16:creationId xmlns:a16="http://schemas.microsoft.com/office/drawing/2014/main" xmlns="" id="{5F4A4ABC-B6C8-49F4-B4A7-56970BDE74FC}"/>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5" name="TextBox 14">
            <a:extLst>
              <a:ext uri="{FF2B5EF4-FFF2-40B4-BE49-F238E27FC236}">
                <a16:creationId xmlns:a16="http://schemas.microsoft.com/office/drawing/2014/main" xmlns="" id="{9504458F-4F64-45AF-8A5D-94890B6D9A40}"/>
              </a:ext>
            </a:extLst>
          </p:cNvPr>
          <p:cNvSpPr txBox="1"/>
          <p:nvPr/>
        </p:nvSpPr>
        <p:spPr>
          <a:xfrm>
            <a:off x="395536" y="1052736"/>
            <a:ext cx="4752528" cy="369332"/>
          </a:xfrm>
          <a:prstGeom prst="rect">
            <a:avLst/>
          </a:prstGeom>
          <a:noFill/>
        </p:spPr>
        <p:txBody>
          <a:bodyPr wrap="square" rtlCol="0">
            <a:spAutoFit/>
          </a:bodyPr>
          <a:lstStyle/>
          <a:p>
            <a:r>
              <a:rPr lang="en-US" dirty="0"/>
              <a:t>((A+B)*D)^(E-F))</a:t>
            </a:r>
            <a:endParaRPr lang="en-IN" dirty="0"/>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681736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E2E9AD6B-8167-4343-917E-60DA1E99EAB7}"/>
              </a:ext>
            </a:extLst>
          </p:cNvPr>
          <p:cNvSpPr>
            <a:spLocks noGrp="1"/>
          </p:cNvSpPr>
          <p:nvPr>
            <p:ph type="dt" sz="half" idx="10"/>
          </p:nvPr>
        </p:nvSpPr>
        <p:spPr/>
        <p:txBody>
          <a:bodyPr/>
          <a:lstStyle/>
          <a:p>
            <a:fld id="{50F6BA43-D63A-4D65-878D-41BA9E1487B3}" type="datetime1">
              <a:rPr lang="en-US" smtClean="0"/>
              <a:pPr/>
              <a:t>11/3/2022</a:t>
            </a:fld>
            <a:endParaRPr lang="en-US"/>
          </a:p>
        </p:txBody>
      </p:sp>
      <p:sp>
        <p:nvSpPr>
          <p:cNvPr id="6" name="Slide Number Placeholder 5">
            <a:extLst>
              <a:ext uri="{FF2B5EF4-FFF2-40B4-BE49-F238E27FC236}">
                <a16:creationId xmlns:a16="http://schemas.microsoft.com/office/drawing/2014/main" xmlns="" id="{FA774497-C114-41B3-BA45-EF8733B47DD1}"/>
              </a:ext>
            </a:extLst>
          </p:cNvPr>
          <p:cNvSpPr>
            <a:spLocks noGrp="1"/>
          </p:cNvSpPr>
          <p:nvPr>
            <p:ph type="sldNum" sz="quarter" idx="12"/>
          </p:nvPr>
        </p:nvSpPr>
        <p:spPr/>
        <p:txBody>
          <a:bodyPr/>
          <a:lstStyle/>
          <a:p>
            <a:fld id="{B6F15528-21DE-4FAA-801E-634DDDAF4B2B}" type="slidenum">
              <a:rPr lang="en-US" smtClean="0"/>
              <a:pPr/>
              <a:t>64</a:t>
            </a:fld>
            <a:endParaRPr lang="en-US"/>
          </a:p>
        </p:txBody>
      </p:sp>
      <p:sp>
        <p:nvSpPr>
          <p:cNvPr id="8" name="Title 1">
            <a:extLst>
              <a:ext uri="{FF2B5EF4-FFF2-40B4-BE49-F238E27FC236}">
                <a16:creationId xmlns:a16="http://schemas.microsoft.com/office/drawing/2014/main" xmlns="" id="{241B5DEB-72DC-4482-9CBE-7DED5F73FFC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xmlns="" id="{4AF9E846-4471-4B6D-A5F4-E5DC5A9C222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5" name="TextBox 14">
            <a:extLst>
              <a:ext uri="{FF2B5EF4-FFF2-40B4-BE49-F238E27FC236}">
                <a16:creationId xmlns:a16="http://schemas.microsoft.com/office/drawing/2014/main" xmlns="" id="{E609701B-3B3F-433C-BC17-27EEB3C9D5B8}"/>
              </a:ext>
            </a:extLst>
          </p:cNvPr>
          <p:cNvSpPr txBox="1"/>
          <p:nvPr/>
        </p:nvSpPr>
        <p:spPr>
          <a:xfrm>
            <a:off x="323528" y="819762"/>
            <a:ext cx="9001000" cy="523220"/>
          </a:xfrm>
          <a:prstGeom prst="rect">
            <a:avLst/>
          </a:prstGeom>
          <a:noFill/>
        </p:spPr>
        <p:txBody>
          <a:bodyPr wrap="square" rtlCol="0">
            <a:spAutoFit/>
          </a:bodyPr>
          <a:lstStyle/>
          <a:p>
            <a:r>
              <a:rPr lang="en-US" sz="2800" b="1" spc="-5" dirty="0"/>
              <a:t>Infi</a:t>
            </a:r>
            <a:r>
              <a:rPr lang="en-US" sz="2800" b="1" dirty="0"/>
              <a:t>x </a:t>
            </a:r>
            <a:r>
              <a:rPr lang="en-US" sz="2800" b="1" spc="-9" dirty="0"/>
              <a:t>t</a:t>
            </a:r>
            <a:r>
              <a:rPr lang="en-US" sz="2800" b="1" dirty="0"/>
              <a:t>o</a:t>
            </a:r>
            <a:r>
              <a:rPr lang="en-US" sz="2800" b="1" spc="-9" dirty="0"/>
              <a:t> </a:t>
            </a:r>
            <a:r>
              <a:rPr lang="en-US" sz="2800" b="1" spc="-5" dirty="0"/>
              <a:t>Prefi</a:t>
            </a:r>
            <a:r>
              <a:rPr lang="en-US" sz="2800" b="1" dirty="0"/>
              <a:t>x</a:t>
            </a:r>
            <a:r>
              <a:rPr lang="en-US" sz="2800" b="1" spc="-5" dirty="0"/>
              <a:t> </a:t>
            </a:r>
            <a:r>
              <a:rPr lang="en-US" sz="2800" b="1" dirty="0"/>
              <a:t>using </a:t>
            </a:r>
            <a:r>
              <a:rPr lang="en-US" sz="2800" b="1" spc="-5" dirty="0"/>
              <a:t>Stack (Convert in Polish Notation)</a:t>
            </a:r>
            <a:endParaRPr lang="en-IN" sz="2800" dirty="0"/>
          </a:p>
        </p:txBody>
      </p:sp>
      <p:sp>
        <p:nvSpPr>
          <p:cNvPr id="18" name="TextBox 17">
            <a:extLst>
              <a:ext uri="{FF2B5EF4-FFF2-40B4-BE49-F238E27FC236}">
                <a16:creationId xmlns:a16="http://schemas.microsoft.com/office/drawing/2014/main" xmlns="" id="{008D1F5B-19B9-4BFA-9181-7EB390F590F7}"/>
              </a:ext>
            </a:extLst>
          </p:cNvPr>
          <p:cNvSpPr txBox="1"/>
          <p:nvPr/>
        </p:nvSpPr>
        <p:spPr>
          <a:xfrm>
            <a:off x="422787" y="1342982"/>
            <a:ext cx="8075240" cy="5170646"/>
          </a:xfrm>
          <a:prstGeom prst="rect">
            <a:avLst/>
          </a:prstGeom>
          <a:noFill/>
        </p:spPr>
        <p:txBody>
          <a:bodyPr wrap="square" rtlCol="0">
            <a:spAutoFit/>
          </a:bodyPr>
          <a:lstStyle/>
          <a:p>
            <a:pPr algn="l">
              <a:buFont typeface="+mj-lt"/>
              <a:buAutoNum type="arabicPeriod"/>
            </a:pPr>
            <a:r>
              <a:rPr lang="en-US" sz="2200" b="0" i="0" dirty="0">
                <a:solidFill>
                  <a:srgbClr val="333333"/>
                </a:solidFill>
                <a:effectLst/>
                <a:latin typeface="+mj-lt"/>
              </a:rPr>
              <a:t>First, reverse the given infix expression.</a:t>
            </a:r>
          </a:p>
          <a:p>
            <a:pPr algn="l">
              <a:buFont typeface="+mj-lt"/>
              <a:buAutoNum type="arabicPeriod"/>
            </a:pPr>
            <a:r>
              <a:rPr lang="en-US" sz="2200" b="0" i="0" dirty="0">
                <a:solidFill>
                  <a:srgbClr val="333333"/>
                </a:solidFill>
                <a:effectLst/>
                <a:latin typeface="+mj-lt"/>
              </a:rPr>
              <a:t>Scan the characters one by one.</a:t>
            </a:r>
          </a:p>
          <a:p>
            <a:pPr algn="l">
              <a:buFont typeface="+mj-lt"/>
              <a:buAutoNum type="arabicPeriod"/>
            </a:pPr>
            <a:r>
              <a:rPr lang="en-US" sz="2200" b="0" i="0" dirty="0">
                <a:solidFill>
                  <a:srgbClr val="333333"/>
                </a:solidFill>
                <a:effectLst/>
                <a:latin typeface="+mj-lt"/>
              </a:rPr>
              <a:t>If the character is an operand, </a:t>
            </a:r>
            <a:r>
              <a:rPr lang="en-US" sz="2200" dirty="0">
                <a:solidFill>
                  <a:srgbClr val="333333"/>
                </a:solidFill>
                <a:latin typeface="+mj-lt"/>
              </a:rPr>
              <a:t>print it	</a:t>
            </a:r>
            <a:r>
              <a:rPr lang="en-US" sz="2200" b="0" i="0" dirty="0">
                <a:solidFill>
                  <a:srgbClr val="333333"/>
                </a:solidFill>
                <a:effectLst/>
                <a:latin typeface="+mj-lt"/>
              </a:rPr>
              <a:t>.</a:t>
            </a:r>
          </a:p>
          <a:p>
            <a:pPr algn="l">
              <a:buFont typeface="+mj-lt"/>
              <a:buAutoNum type="arabicPeriod"/>
            </a:pPr>
            <a:r>
              <a:rPr lang="en-US" sz="2200" b="0" i="0" dirty="0">
                <a:solidFill>
                  <a:srgbClr val="333333"/>
                </a:solidFill>
                <a:effectLst/>
                <a:latin typeface="+mj-lt"/>
              </a:rPr>
              <a:t>If the character is a closing parenthesis, then push it to the stack.</a:t>
            </a:r>
          </a:p>
          <a:p>
            <a:pPr algn="l">
              <a:buFont typeface="+mj-lt"/>
              <a:buAutoNum type="arabicPeriod"/>
            </a:pPr>
            <a:r>
              <a:rPr lang="en-US" sz="2200" b="0" i="0" dirty="0">
                <a:solidFill>
                  <a:srgbClr val="333333"/>
                </a:solidFill>
                <a:effectLst/>
                <a:latin typeface="+mj-lt"/>
              </a:rPr>
              <a:t>If the character is an opening parenthesis, pop the elements in the stack until we find the corresponding closing parenthesis.</a:t>
            </a:r>
          </a:p>
          <a:p>
            <a:pPr algn="l">
              <a:buFont typeface="+mj-lt"/>
              <a:buAutoNum type="arabicPeriod"/>
            </a:pPr>
            <a:r>
              <a:rPr lang="en-US" sz="2200" b="0" i="0" dirty="0">
                <a:solidFill>
                  <a:srgbClr val="333333"/>
                </a:solidFill>
                <a:effectLst/>
                <a:latin typeface="+mj-lt"/>
              </a:rPr>
              <a:t>If the character scanned is an operator</a:t>
            </a:r>
          </a:p>
          <a:p>
            <a:pPr algn="l">
              <a:buFont typeface="Arial" panose="020B0604020202020204" pitchFamily="34" charset="0"/>
              <a:buChar char="•"/>
            </a:pPr>
            <a:r>
              <a:rPr lang="en-US" sz="2200" b="0" i="0" dirty="0">
                <a:solidFill>
                  <a:srgbClr val="333333"/>
                </a:solidFill>
                <a:effectLst/>
                <a:latin typeface="+mj-lt"/>
              </a:rPr>
              <a:t>If the operator has precedence greater than or equal to the top of the stack, push the operator to the stack.</a:t>
            </a:r>
          </a:p>
          <a:p>
            <a:pPr algn="l">
              <a:buFont typeface="Arial" panose="020B0604020202020204" pitchFamily="34" charset="0"/>
              <a:buChar char="•"/>
            </a:pPr>
            <a:r>
              <a:rPr lang="en-US" sz="2200" b="0" i="0" dirty="0">
                <a:solidFill>
                  <a:srgbClr val="333333"/>
                </a:solidFill>
                <a:effectLst/>
                <a:latin typeface="+mj-lt"/>
              </a:rPr>
              <a:t>If the operator has precedence lesser than the top of the stack, pop the operator and output it to the prefix notation output and then check the above condition again with the new top of the stack.</a:t>
            </a:r>
          </a:p>
          <a:p>
            <a:pPr algn="just"/>
            <a:r>
              <a:rPr lang="en-US" sz="2200" b="0" i="0" dirty="0">
                <a:solidFill>
                  <a:srgbClr val="333333"/>
                </a:solidFill>
                <a:effectLst/>
                <a:latin typeface="+mj-lt"/>
              </a:rPr>
              <a:t>7. After all the characters are scanned, reverse the prefix notation output</a:t>
            </a:r>
          </a:p>
          <a:p>
            <a:endParaRPr lang="en-IN" sz="2200" dirty="0">
              <a:latin typeface="+mj-lt"/>
            </a:endParaRPr>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576647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288839"/>
            <a:ext cx="5819223" cy="442516"/>
          </a:xfrm>
          <a:prstGeom prst="rect">
            <a:avLst/>
          </a:prstGeom>
        </p:spPr>
        <p:txBody>
          <a:bodyPr vert="horz" wrap="square" lIns="0" tIns="11516" rIns="0" bIns="0" rtlCol="0" anchor="ctr">
            <a:spAutoFit/>
          </a:bodyPr>
          <a:lstStyle/>
          <a:p>
            <a:pPr marL="11516">
              <a:spcBef>
                <a:spcPts val="91"/>
              </a:spcBef>
              <a:tabLst>
                <a:tab pos="1122845" algn="l"/>
                <a:tab pos="4428040" algn="l"/>
              </a:tabLst>
            </a:pPr>
            <a:r>
              <a:rPr sz="2800" b="1" spc="-5" dirty="0"/>
              <a:t>Infi</a:t>
            </a:r>
            <a:r>
              <a:rPr sz="2800" b="1" dirty="0"/>
              <a:t>x</a:t>
            </a:r>
            <a:r>
              <a:rPr lang="en-US" sz="2800" b="1" dirty="0"/>
              <a:t> </a:t>
            </a:r>
            <a:r>
              <a:rPr sz="2800" b="1" spc="-9" dirty="0"/>
              <a:t>t</a:t>
            </a:r>
            <a:r>
              <a:rPr sz="2800" b="1" dirty="0"/>
              <a:t>o</a:t>
            </a:r>
            <a:r>
              <a:rPr lang="en-US" sz="2800" b="1" spc="-9" dirty="0"/>
              <a:t> </a:t>
            </a:r>
            <a:r>
              <a:rPr sz="2800" b="1" spc="-5" dirty="0"/>
              <a:t>P</a:t>
            </a:r>
            <a:r>
              <a:rPr lang="en-US" sz="2800" b="1" spc="-5" dirty="0"/>
              <a:t>re</a:t>
            </a:r>
            <a:r>
              <a:rPr sz="2800" b="1" spc="-5" dirty="0"/>
              <a:t>fi</a:t>
            </a:r>
            <a:r>
              <a:rPr sz="2800" b="1" dirty="0"/>
              <a:t>x</a:t>
            </a:r>
            <a:r>
              <a:rPr sz="2800" b="1" spc="-5" dirty="0"/>
              <a:t> </a:t>
            </a:r>
            <a:r>
              <a:rPr sz="2800" b="1" dirty="0"/>
              <a:t>using</a:t>
            </a:r>
            <a:r>
              <a:rPr lang="en-US" sz="2800" b="1" dirty="0"/>
              <a:t> </a:t>
            </a:r>
            <a:r>
              <a:rPr sz="2800" b="1" spc="-5" dirty="0"/>
              <a:t>Stack..</a:t>
            </a:r>
          </a:p>
        </p:txBody>
      </p:sp>
      <p:sp>
        <p:nvSpPr>
          <p:cNvPr id="3" name="object 3"/>
          <p:cNvSpPr txBox="1">
            <a:spLocks noGrp="1"/>
          </p:cNvSpPr>
          <p:nvPr>
            <p:ph idx="1"/>
          </p:nvPr>
        </p:nvSpPr>
        <p:spPr>
          <a:xfrm>
            <a:off x="628650" y="2029549"/>
            <a:ext cx="7886700" cy="2681321"/>
          </a:xfrm>
          <a:prstGeom prst="rect">
            <a:avLst/>
          </a:prstGeom>
        </p:spPr>
        <p:txBody>
          <a:bodyPr vert="horz" wrap="square" lIns="0" tIns="35125" rIns="0" bIns="0" rtlCol="0">
            <a:spAutoFit/>
          </a:bodyPr>
          <a:lstStyle/>
          <a:p>
            <a:pPr marL="0" marR="4607" indent="0">
              <a:lnSpc>
                <a:spcPct val="92200"/>
              </a:lnSpc>
              <a:spcBef>
                <a:spcPts val="277"/>
              </a:spcBef>
              <a:buNone/>
              <a:tabLst>
                <a:tab pos="287909" algn="l"/>
              </a:tabLst>
            </a:pPr>
            <a:r>
              <a:rPr lang="en-US" sz="2200" spc="-5" dirty="0">
                <a:latin typeface="Times New Roman"/>
                <a:cs typeface="Times New Roman"/>
              </a:rPr>
              <a:t>Step 1: Reverse the infix expression </a:t>
            </a:r>
            <a:r>
              <a:rPr lang="en-US" sz="2200" spc="-5" dirty="0" err="1">
                <a:latin typeface="Times New Roman"/>
                <a:cs typeface="Times New Roman"/>
              </a:rPr>
              <a:t>i.e</a:t>
            </a:r>
            <a:r>
              <a:rPr lang="en-US" sz="2200" spc="-5" dirty="0">
                <a:latin typeface="Times New Roman"/>
                <a:cs typeface="Times New Roman"/>
              </a:rPr>
              <a:t> A+B*C will become C*B+A. Note while reversing each ‘(‘ will become ‘)’ and each ‘)’ becomes ‘(‘.</a:t>
            </a:r>
          </a:p>
          <a:p>
            <a:pPr marL="0" marR="4607" indent="0">
              <a:lnSpc>
                <a:spcPct val="92200"/>
              </a:lnSpc>
              <a:spcBef>
                <a:spcPts val="277"/>
              </a:spcBef>
              <a:buNone/>
              <a:tabLst>
                <a:tab pos="287909" algn="l"/>
              </a:tabLst>
            </a:pPr>
            <a:endParaRPr lang="en-US" sz="2200" spc="-5" dirty="0">
              <a:latin typeface="Times New Roman"/>
              <a:cs typeface="Times New Roman"/>
            </a:endParaRPr>
          </a:p>
          <a:p>
            <a:pPr marL="0" marR="4607" indent="0">
              <a:lnSpc>
                <a:spcPct val="92200"/>
              </a:lnSpc>
              <a:spcBef>
                <a:spcPts val="277"/>
              </a:spcBef>
              <a:buNone/>
              <a:tabLst>
                <a:tab pos="287909" algn="l"/>
              </a:tabLst>
            </a:pPr>
            <a:r>
              <a:rPr lang="en-US" sz="2200" spc="-5" dirty="0">
                <a:latin typeface="Times New Roman"/>
                <a:cs typeface="Times New Roman"/>
              </a:rPr>
              <a:t>Step 2: Obtain the postfix expression of the modified expression </a:t>
            </a:r>
            <a:r>
              <a:rPr lang="en-US" sz="2200" spc="-5" dirty="0" err="1">
                <a:latin typeface="Times New Roman"/>
                <a:cs typeface="Times New Roman"/>
              </a:rPr>
              <a:t>i.e</a:t>
            </a:r>
            <a:r>
              <a:rPr lang="en-US" sz="2200" spc="-5" dirty="0">
                <a:latin typeface="Times New Roman"/>
                <a:cs typeface="Times New Roman"/>
              </a:rPr>
              <a:t> CB*A+.</a:t>
            </a:r>
          </a:p>
          <a:p>
            <a:pPr marL="0" marR="4607" indent="0">
              <a:lnSpc>
                <a:spcPct val="92200"/>
              </a:lnSpc>
              <a:spcBef>
                <a:spcPts val="277"/>
              </a:spcBef>
              <a:buNone/>
              <a:tabLst>
                <a:tab pos="287909" algn="l"/>
              </a:tabLst>
            </a:pPr>
            <a:endParaRPr lang="en-US" sz="2200" spc="-5" dirty="0">
              <a:latin typeface="Times New Roman"/>
              <a:cs typeface="Times New Roman"/>
            </a:endParaRPr>
          </a:p>
          <a:p>
            <a:pPr marL="0" marR="4607" indent="0">
              <a:lnSpc>
                <a:spcPct val="92200"/>
              </a:lnSpc>
              <a:spcBef>
                <a:spcPts val="277"/>
              </a:spcBef>
              <a:buNone/>
              <a:tabLst>
                <a:tab pos="287909" algn="l"/>
              </a:tabLst>
            </a:pPr>
            <a:r>
              <a:rPr lang="en-US" sz="2200" spc="-5" dirty="0">
                <a:latin typeface="Times New Roman"/>
                <a:cs typeface="Times New Roman"/>
              </a:rPr>
              <a:t>Step 3: Reverse the postfix expression. Hence in our example prefix is +A*BC.</a:t>
            </a:r>
            <a:endParaRPr sz="2200" spc="-5" dirty="0">
              <a:latin typeface="Times New Roman"/>
              <a:cs typeface="Times New Roman"/>
            </a:endParaRPr>
          </a:p>
        </p:txBody>
      </p:sp>
      <p:sp>
        <p:nvSpPr>
          <p:cNvPr id="4" name="Date Placeholder 3">
            <a:extLst>
              <a:ext uri="{FF2B5EF4-FFF2-40B4-BE49-F238E27FC236}">
                <a16:creationId xmlns:a16="http://schemas.microsoft.com/office/drawing/2014/main" xmlns="" id="{E58E75BF-C376-4DBA-8F4B-9C457CDBD36A}"/>
              </a:ext>
            </a:extLst>
          </p:cNvPr>
          <p:cNvSpPr>
            <a:spLocks noGrp="1"/>
          </p:cNvSpPr>
          <p:nvPr>
            <p:ph type="dt" sz="half" idx="10"/>
          </p:nvPr>
        </p:nvSpPr>
        <p:spPr/>
        <p:txBody>
          <a:bodyPr/>
          <a:lstStyle/>
          <a:p>
            <a:fld id="{422ECF90-69CE-4083-A596-EDE5696AE548}" type="datetime1">
              <a:rPr lang="en-US" smtClean="0"/>
              <a:pPr/>
              <a:t>11/3/2022</a:t>
            </a:fld>
            <a:endParaRPr lang="en-US"/>
          </a:p>
        </p:txBody>
      </p:sp>
      <p:sp>
        <p:nvSpPr>
          <p:cNvPr id="6" name="Slide Number Placeholder 5">
            <a:extLst>
              <a:ext uri="{FF2B5EF4-FFF2-40B4-BE49-F238E27FC236}">
                <a16:creationId xmlns:a16="http://schemas.microsoft.com/office/drawing/2014/main" xmlns="" id="{75EFB5DB-24EB-4563-AF4E-7146D13C3F41}"/>
              </a:ext>
            </a:extLst>
          </p:cNvPr>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a:extLst>
              <a:ext uri="{FF2B5EF4-FFF2-40B4-BE49-F238E27FC236}">
                <a16:creationId xmlns:a16="http://schemas.microsoft.com/office/drawing/2014/main" xmlns="" id="{917D4C9F-77A1-4BCE-9CAE-4720E7F4D80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4C77A556-049B-458E-948B-07C8D023DAB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BC3465E-E237-4129-BBAE-606D4960BDF6}"/>
              </a:ext>
            </a:extLst>
          </p:cNvPr>
          <p:cNvSpPr>
            <a:spLocks noGrp="1"/>
          </p:cNvSpPr>
          <p:nvPr>
            <p:ph type="dt" sz="half" idx="10"/>
          </p:nvPr>
        </p:nvSpPr>
        <p:spPr/>
        <p:txBody>
          <a:bodyPr/>
          <a:lstStyle/>
          <a:p>
            <a:fld id="{3E68B9DF-2DC0-49AD-B64A-6E4DF07D17D5}" type="datetime1">
              <a:rPr lang="en-US" smtClean="0"/>
              <a:pPr/>
              <a:t>11/3/2022</a:t>
            </a:fld>
            <a:endParaRPr lang="en-US"/>
          </a:p>
        </p:txBody>
      </p:sp>
      <p:sp>
        <p:nvSpPr>
          <p:cNvPr id="6" name="Slide Number Placeholder 5">
            <a:extLst>
              <a:ext uri="{FF2B5EF4-FFF2-40B4-BE49-F238E27FC236}">
                <a16:creationId xmlns:a16="http://schemas.microsoft.com/office/drawing/2014/main" xmlns="" id="{A19DF449-B902-4499-9FB2-0FB00B255099}"/>
              </a:ext>
            </a:extLst>
          </p:cNvPr>
          <p:cNvSpPr>
            <a:spLocks noGrp="1"/>
          </p:cNvSpPr>
          <p:nvPr>
            <p:ph type="sldNum" sz="quarter" idx="12"/>
          </p:nvPr>
        </p:nvSpPr>
        <p:spPr/>
        <p:txBody>
          <a:bodyPr/>
          <a:lstStyle/>
          <a:p>
            <a:fld id="{B6F15528-21DE-4FAA-801E-634DDDAF4B2B}" type="slidenum">
              <a:rPr lang="en-US" smtClean="0"/>
              <a:pPr/>
              <a:t>66</a:t>
            </a:fld>
            <a:endParaRPr lang="en-US"/>
          </a:p>
        </p:txBody>
      </p:sp>
      <p:sp>
        <p:nvSpPr>
          <p:cNvPr id="9" name="TextBox 8">
            <a:extLst>
              <a:ext uri="{FF2B5EF4-FFF2-40B4-BE49-F238E27FC236}">
                <a16:creationId xmlns:a16="http://schemas.microsoft.com/office/drawing/2014/main" xmlns="" id="{5F22A626-1644-4449-9E19-8E4CDD7DC80F}"/>
              </a:ext>
            </a:extLst>
          </p:cNvPr>
          <p:cNvSpPr txBox="1"/>
          <p:nvPr/>
        </p:nvSpPr>
        <p:spPr>
          <a:xfrm>
            <a:off x="251520" y="1412776"/>
            <a:ext cx="8075240" cy="2462213"/>
          </a:xfrm>
          <a:prstGeom prst="rect">
            <a:avLst/>
          </a:prstGeom>
          <a:noFill/>
        </p:spPr>
        <p:txBody>
          <a:bodyPr wrap="square">
            <a:spAutoFit/>
          </a:bodyPr>
          <a:lstStyle/>
          <a:p>
            <a:pPr algn="l"/>
            <a:r>
              <a:rPr lang="en-US" sz="2200" b="0" i="0" dirty="0">
                <a:solidFill>
                  <a:srgbClr val="FF5C5C"/>
                </a:solidFill>
                <a:effectLst/>
                <a:latin typeface="+mj-lt"/>
              </a:rPr>
              <a:t>This is how you convert manually for theory question in the exam</a:t>
            </a:r>
          </a:p>
          <a:p>
            <a:endParaRPr lang="en-US" sz="2200" b="0" i="0" dirty="0">
              <a:effectLst/>
              <a:latin typeface="+mj-lt"/>
            </a:endParaRPr>
          </a:p>
          <a:p>
            <a:r>
              <a:rPr lang="en-US" sz="2200" b="0" i="0" dirty="0">
                <a:effectLst/>
                <a:latin typeface="+mj-lt"/>
              </a:rPr>
              <a:t>Input String - </a:t>
            </a:r>
            <a:r>
              <a:rPr lang="en-US" sz="2200" dirty="0">
                <a:latin typeface="+mj-lt"/>
              </a:rPr>
              <a:t>Infix – ((a/b)+c)-(d+(e*f))</a:t>
            </a:r>
            <a:endParaRPr lang="en-US" sz="2200" b="0" i="0" dirty="0">
              <a:effectLst/>
              <a:latin typeface="+mj-lt"/>
            </a:endParaRPr>
          </a:p>
          <a:p>
            <a:pPr algn="l">
              <a:buFont typeface="+mj-lt"/>
              <a:buAutoNum type="arabicPeriod"/>
            </a:pPr>
            <a:endParaRPr lang="en-US" sz="2200" b="1" i="0" dirty="0">
              <a:solidFill>
                <a:srgbClr val="343434"/>
              </a:solidFill>
              <a:effectLst/>
              <a:latin typeface="+mj-lt"/>
            </a:endParaRPr>
          </a:p>
          <a:p>
            <a:pPr algn="l">
              <a:buFont typeface="+mj-lt"/>
              <a:buAutoNum type="arabicPeriod"/>
            </a:pPr>
            <a:r>
              <a:rPr lang="en-US" sz="2200" b="1" i="0" dirty="0">
                <a:solidFill>
                  <a:srgbClr val="343434"/>
                </a:solidFill>
                <a:effectLst/>
                <a:latin typeface="+mj-lt"/>
              </a:rPr>
              <a:t>String after reversal –</a:t>
            </a:r>
            <a:r>
              <a:rPr lang="en-US" sz="2200" b="0" i="0" dirty="0">
                <a:solidFill>
                  <a:srgbClr val="343434"/>
                </a:solidFill>
                <a:effectLst/>
                <a:latin typeface="+mj-lt"/>
              </a:rPr>
              <a:t> ))f*e(+d(-)c+)b/a((</a:t>
            </a:r>
          </a:p>
          <a:p>
            <a:pPr algn="l">
              <a:buFont typeface="+mj-lt"/>
              <a:buAutoNum type="arabicPeriod"/>
            </a:pPr>
            <a:r>
              <a:rPr lang="en-US" sz="2200" b="1" i="0" dirty="0">
                <a:solidFill>
                  <a:srgbClr val="343434"/>
                </a:solidFill>
                <a:effectLst/>
                <a:latin typeface="+mj-lt"/>
              </a:rPr>
              <a:t>Apply postfix</a:t>
            </a:r>
            <a:endParaRPr lang="en-US" sz="2200" b="0" i="0" dirty="0">
              <a:solidFill>
                <a:srgbClr val="343434"/>
              </a:solidFill>
              <a:effectLst/>
              <a:latin typeface="+mj-lt"/>
            </a:endParaRPr>
          </a:p>
          <a:p>
            <a:pPr algn="l">
              <a:buFont typeface="+mj-lt"/>
              <a:buAutoNum type="arabicPeriod"/>
            </a:pPr>
            <a:r>
              <a:rPr lang="en-US" sz="2200" b="1" i="0" dirty="0">
                <a:solidFill>
                  <a:srgbClr val="343434"/>
                </a:solidFill>
                <a:effectLst/>
                <a:latin typeface="+mj-lt"/>
              </a:rPr>
              <a:t>Reverse Postfix Expression (Given After the table below)</a:t>
            </a:r>
            <a:endParaRPr lang="en-US" sz="2200" b="0" i="0" dirty="0">
              <a:solidFill>
                <a:srgbClr val="343434"/>
              </a:solidFill>
              <a:effectLst/>
              <a:latin typeface="+mj-lt"/>
            </a:endParaRPr>
          </a:p>
        </p:txBody>
      </p:sp>
      <p:sp>
        <p:nvSpPr>
          <p:cNvPr id="11" name="TextBox 10">
            <a:extLst>
              <a:ext uri="{FF2B5EF4-FFF2-40B4-BE49-F238E27FC236}">
                <a16:creationId xmlns:a16="http://schemas.microsoft.com/office/drawing/2014/main" xmlns="" id="{5E0DD86D-F6B9-4F51-A1B8-5008C45341F8}"/>
              </a:ext>
            </a:extLst>
          </p:cNvPr>
          <p:cNvSpPr txBox="1"/>
          <p:nvPr/>
        </p:nvSpPr>
        <p:spPr>
          <a:xfrm>
            <a:off x="304800" y="931071"/>
            <a:ext cx="4572000" cy="523220"/>
          </a:xfrm>
          <a:prstGeom prst="rect">
            <a:avLst/>
          </a:prstGeom>
          <a:noFill/>
        </p:spPr>
        <p:txBody>
          <a:bodyPr wrap="square">
            <a:spAutoFit/>
          </a:bodyPr>
          <a:lstStyle/>
          <a:p>
            <a:pPr algn="l"/>
            <a:r>
              <a:rPr lang="en-IN" sz="2800" b="1" i="0" dirty="0">
                <a:effectLst/>
                <a:latin typeface="+mj-lt"/>
              </a:rPr>
              <a:t>Algorithm for Prefix</a:t>
            </a:r>
          </a:p>
        </p:txBody>
      </p:sp>
      <p:sp>
        <p:nvSpPr>
          <p:cNvPr id="13" name="Title 1">
            <a:extLst>
              <a:ext uri="{FF2B5EF4-FFF2-40B4-BE49-F238E27FC236}">
                <a16:creationId xmlns:a16="http://schemas.microsoft.com/office/drawing/2014/main" xmlns="" id="{1AF40FCF-D414-4A74-B340-4D97689BCF4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5" name="Picture 2" descr="E:\NIET\Project\xLogo11.png.pagespeed.ic.pydHLuCQEZ.png">
            <a:extLst>
              <a:ext uri="{FF2B5EF4-FFF2-40B4-BE49-F238E27FC236}">
                <a16:creationId xmlns:a16="http://schemas.microsoft.com/office/drawing/2014/main" xmlns="" id="{59107060-7491-4428-A15A-7A62303E346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961765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483EA23A-FFC2-4E9D-A6D6-26481303B861}"/>
              </a:ext>
            </a:extLst>
          </p:cNvPr>
          <p:cNvSpPr>
            <a:spLocks noGrp="1"/>
          </p:cNvSpPr>
          <p:nvPr>
            <p:ph type="dt" sz="half" idx="10"/>
          </p:nvPr>
        </p:nvSpPr>
        <p:spPr/>
        <p:txBody>
          <a:bodyPr/>
          <a:lstStyle/>
          <a:p>
            <a:fld id="{E8B9ED43-3E3F-4B6C-B605-3B6479F0500B}" type="datetime1">
              <a:rPr lang="en-US" smtClean="0"/>
              <a:pPr/>
              <a:t>11/3/2022</a:t>
            </a:fld>
            <a:endParaRPr lang="en-US"/>
          </a:p>
        </p:txBody>
      </p:sp>
      <p:sp>
        <p:nvSpPr>
          <p:cNvPr id="6" name="Slide Number Placeholder 5">
            <a:extLst>
              <a:ext uri="{FF2B5EF4-FFF2-40B4-BE49-F238E27FC236}">
                <a16:creationId xmlns:a16="http://schemas.microsoft.com/office/drawing/2014/main" xmlns="" id="{C95A2632-7D78-4AB3-8A3E-8F9D4701AC17}"/>
              </a:ext>
            </a:extLst>
          </p:cNvPr>
          <p:cNvSpPr>
            <a:spLocks noGrp="1"/>
          </p:cNvSpPr>
          <p:nvPr>
            <p:ph type="sldNum" sz="quarter" idx="12"/>
          </p:nvPr>
        </p:nvSpPr>
        <p:spPr/>
        <p:txBody>
          <a:bodyPr/>
          <a:lstStyle/>
          <a:p>
            <a:fld id="{B6F15528-21DE-4FAA-801E-634DDDAF4B2B}" type="slidenum">
              <a:rPr lang="en-US" smtClean="0"/>
              <a:pPr/>
              <a:t>67</a:t>
            </a:fld>
            <a:endParaRPr lang="en-US"/>
          </a:p>
        </p:txBody>
      </p:sp>
      <p:graphicFrame>
        <p:nvGraphicFramePr>
          <p:cNvPr id="8" name="Table 7">
            <a:extLst>
              <a:ext uri="{FF2B5EF4-FFF2-40B4-BE49-F238E27FC236}">
                <a16:creationId xmlns:a16="http://schemas.microsoft.com/office/drawing/2014/main" xmlns="" id="{69812A45-1A33-4EA6-B9AC-0585C6200ED9}"/>
              </a:ext>
            </a:extLst>
          </p:cNvPr>
          <p:cNvGraphicFramePr>
            <a:graphicFrameLocks noGrp="1"/>
          </p:cNvGraphicFramePr>
          <p:nvPr>
            <p:extLst>
              <p:ext uri="{D42A27DB-BD31-4B8C-83A1-F6EECF244321}">
                <p14:modId xmlns:p14="http://schemas.microsoft.com/office/powerpoint/2010/main" xmlns="" val="1452125508"/>
              </p:ext>
            </p:extLst>
          </p:nvPr>
        </p:nvGraphicFramePr>
        <p:xfrm>
          <a:off x="429032" y="1522599"/>
          <a:ext cx="8064896" cy="4987200"/>
        </p:xfrm>
        <a:graphic>
          <a:graphicData uri="http://schemas.openxmlformats.org/drawingml/2006/table">
            <a:tbl>
              <a:tblPr/>
              <a:tblGrid>
                <a:gridCol w="2016224">
                  <a:extLst>
                    <a:ext uri="{9D8B030D-6E8A-4147-A177-3AD203B41FA5}">
                      <a16:colId xmlns:a16="http://schemas.microsoft.com/office/drawing/2014/main" xmlns="" val="1401658968"/>
                    </a:ext>
                  </a:extLst>
                </a:gridCol>
                <a:gridCol w="2016224">
                  <a:extLst>
                    <a:ext uri="{9D8B030D-6E8A-4147-A177-3AD203B41FA5}">
                      <a16:colId xmlns:a16="http://schemas.microsoft.com/office/drawing/2014/main" xmlns="" val="1906319105"/>
                    </a:ext>
                  </a:extLst>
                </a:gridCol>
                <a:gridCol w="2016224">
                  <a:extLst>
                    <a:ext uri="{9D8B030D-6E8A-4147-A177-3AD203B41FA5}">
                      <a16:colId xmlns:a16="http://schemas.microsoft.com/office/drawing/2014/main" xmlns="" val="40701568"/>
                    </a:ext>
                  </a:extLst>
                </a:gridCol>
                <a:gridCol w="2016224">
                  <a:extLst>
                    <a:ext uri="{9D8B030D-6E8A-4147-A177-3AD203B41FA5}">
                      <a16:colId xmlns:a16="http://schemas.microsoft.com/office/drawing/2014/main" xmlns="" val="945373009"/>
                    </a:ext>
                  </a:extLst>
                </a:gridCol>
              </a:tblGrid>
              <a:tr h="215522">
                <a:tc>
                  <a:txBody>
                    <a:bodyPr/>
                    <a:lstStyle/>
                    <a:p>
                      <a:pPr algn="l" fontAlgn="b"/>
                      <a:r>
                        <a:rPr lang="en-IN" sz="1100">
                          <a:effectLst/>
                        </a:rPr>
                        <a:t>Sr. no.</a:t>
                      </a:r>
                    </a:p>
                  </a:txBody>
                  <a:tcPr marL="53881" marR="53881" marT="26940" marB="26940"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b"/>
                      <a:r>
                        <a:rPr lang="en-IN" sz="1100">
                          <a:effectLst/>
                        </a:rPr>
                        <a:t>Expression</a:t>
                      </a:r>
                    </a:p>
                  </a:txBody>
                  <a:tcPr marL="53881" marR="53881" marT="26940" marB="26940"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b"/>
                      <a:r>
                        <a:rPr lang="en-IN" sz="1100">
                          <a:effectLst/>
                        </a:rPr>
                        <a:t>Stack</a:t>
                      </a:r>
                    </a:p>
                  </a:txBody>
                  <a:tcPr marL="53881" marR="53881" marT="26940" marB="26940"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b"/>
                      <a:r>
                        <a:rPr lang="en-IN" sz="1100">
                          <a:effectLst/>
                        </a:rPr>
                        <a:t>Prefix</a:t>
                      </a:r>
                    </a:p>
                  </a:txBody>
                  <a:tcPr marL="53881" marR="53881" marT="26940" marB="26940"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521471347"/>
                  </a:ext>
                </a:extLst>
              </a:tr>
              <a:tr h="215522">
                <a:tc>
                  <a:txBody>
                    <a:bodyPr/>
                    <a:lstStyle/>
                    <a:p>
                      <a:pPr fontAlgn="t"/>
                      <a:r>
                        <a:rPr lang="en-IN" sz="1100">
                          <a:effectLst/>
                        </a:rPr>
                        <a:t>0</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 </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4069857"/>
                  </a:ext>
                </a:extLst>
              </a:tr>
              <a:tr h="215522">
                <a:tc>
                  <a:txBody>
                    <a:bodyPr/>
                    <a:lstStyle/>
                    <a:p>
                      <a:pPr fontAlgn="t"/>
                      <a:r>
                        <a:rPr lang="en-IN" sz="1100">
                          <a:effectLst/>
                        </a:rPr>
                        <a:t>1</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 </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492631018"/>
                  </a:ext>
                </a:extLst>
              </a:tr>
              <a:tr h="215522">
                <a:tc>
                  <a:txBody>
                    <a:bodyPr/>
                    <a:lstStyle/>
                    <a:p>
                      <a:pPr fontAlgn="t"/>
                      <a:r>
                        <a:rPr lang="en-IN" sz="1100">
                          <a:effectLst/>
                        </a:rPr>
                        <a:t>2</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f</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443833018"/>
                  </a:ext>
                </a:extLst>
              </a:tr>
              <a:tr h="215522">
                <a:tc>
                  <a:txBody>
                    <a:bodyPr/>
                    <a:lstStyle/>
                    <a:p>
                      <a:pPr fontAlgn="t"/>
                      <a:r>
                        <a:rPr lang="en-IN" sz="1100">
                          <a:effectLst/>
                        </a:rPr>
                        <a:t>3</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569332533"/>
                  </a:ext>
                </a:extLst>
              </a:tr>
              <a:tr h="215522">
                <a:tc>
                  <a:txBody>
                    <a:bodyPr/>
                    <a:lstStyle/>
                    <a:p>
                      <a:pPr fontAlgn="t"/>
                      <a:r>
                        <a:rPr lang="en-IN" sz="1100">
                          <a:effectLst/>
                        </a:rPr>
                        <a:t>4</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e</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848141352"/>
                  </a:ext>
                </a:extLst>
              </a:tr>
              <a:tr h="215522">
                <a:tc>
                  <a:txBody>
                    <a:bodyPr/>
                    <a:lstStyle/>
                    <a:p>
                      <a:pPr fontAlgn="t"/>
                      <a:r>
                        <a:rPr lang="en-IN" sz="1100">
                          <a:effectLst/>
                        </a:rPr>
                        <a:t>5</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459456851"/>
                  </a:ext>
                </a:extLst>
              </a:tr>
              <a:tr h="215522">
                <a:tc>
                  <a:txBody>
                    <a:bodyPr/>
                    <a:lstStyle/>
                    <a:p>
                      <a:pPr fontAlgn="t"/>
                      <a:r>
                        <a:rPr lang="en-IN" sz="1100">
                          <a:effectLst/>
                        </a:rPr>
                        <a:t>6</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766733618"/>
                  </a:ext>
                </a:extLst>
              </a:tr>
              <a:tr h="215522">
                <a:tc>
                  <a:txBody>
                    <a:bodyPr/>
                    <a:lstStyle/>
                    <a:p>
                      <a:pPr fontAlgn="t"/>
                      <a:r>
                        <a:rPr lang="en-IN" sz="1100">
                          <a:effectLst/>
                        </a:rPr>
                        <a:t>7</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d</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095230333"/>
                  </a:ext>
                </a:extLst>
              </a:tr>
              <a:tr h="215522">
                <a:tc>
                  <a:txBody>
                    <a:bodyPr/>
                    <a:lstStyle/>
                    <a:p>
                      <a:pPr fontAlgn="t"/>
                      <a:r>
                        <a:rPr lang="en-IN" sz="1100">
                          <a:effectLst/>
                        </a:rPr>
                        <a:t>8</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504217902"/>
                  </a:ext>
                </a:extLst>
              </a:tr>
              <a:tr h="215522">
                <a:tc>
                  <a:txBody>
                    <a:bodyPr/>
                    <a:lstStyle/>
                    <a:p>
                      <a:pPr fontAlgn="t"/>
                      <a:r>
                        <a:rPr lang="en-IN" sz="1100">
                          <a:effectLst/>
                        </a:rPr>
                        <a:t>9</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853897177"/>
                  </a:ext>
                </a:extLst>
              </a:tr>
              <a:tr h="215522">
                <a:tc>
                  <a:txBody>
                    <a:bodyPr/>
                    <a:lstStyle/>
                    <a:p>
                      <a:pPr fontAlgn="t"/>
                      <a:r>
                        <a:rPr lang="en-IN" sz="1100">
                          <a:effectLst/>
                        </a:rPr>
                        <a:t>10</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269389018"/>
                  </a:ext>
                </a:extLst>
              </a:tr>
              <a:tr h="215522">
                <a:tc>
                  <a:txBody>
                    <a:bodyPr/>
                    <a:lstStyle/>
                    <a:p>
                      <a:pPr fontAlgn="t"/>
                      <a:r>
                        <a:rPr lang="en-IN" sz="1100">
                          <a:effectLst/>
                        </a:rPr>
                        <a:t>11</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c</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fe*d+c</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185829107"/>
                  </a:ext>
                </a:extLst>
              </a:tr>
              <a:tr h="215522">
                <a:tc>
                  <a:txBody>
                    <a:bodyPr/>
                    <a:lstStyle/>
                    <a:p>
                      <a:pPr fontAlgn="t"/>
                      <a:r>
                        <a:rPr lang="en-IN" sz="1100">
                          <a:effectLst/>
                        </a:rPr>
                        <a:t>12</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fe*d+c</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7853957"/>
                  </a:ext>
                </a:extLst>
              </a:tr>
              <a:tr h="215522">
                <a:tc>
                  <a:txBody>
                    <a:bodyPr/>
                    <a:lstStyle/>
                    <a:p>
                      <a:pPr fontAlgn="t"/>
                      <a:r>
                        <a:rPr lang="en-IN" sz="1100">
                          <a:effectLst/>
                        </a:rPr>
                        <a:t>13</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fe*d+c</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404818395"/>
                  </a:ext>
                </a:extLst>
              </a:tr>
              <a:tr h="215522">
                <a:tc>
                  <a:txBody>
                    <a:bodyPr/>
                    <a:lstStyle/>
                    <a:p>
                      <a:pPr fontAlgn="t"/>
                      <a:r>
                        <a:rPr lang="en-IN" sz="1100">
                          <a:effectLst/>
                        </a:rPr>
                        <a:t>14</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b</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fe*d+cb</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870912721"/>
                  </a:ext>
                </a:extLst>
              </a:tr>
              <a:tr h="215522">
                <a:tc>
                  <a:txBody>
                    <a:bodyPr/>
                    <a:lstStyle/>
                    <a:p>
                      <a:pPr fontAlgn="t"/>
                      <a:r>
                        <a:rPr lang="en-IN" sz="1100">
                          <a:effectLst/>
                        </a:rPr>
                        <a:t>15</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fe*d+cb</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226148387"/>
                  </a:ext>
                </a:extLst>
              </a:tr>
              <a:tr h="215522">
                <a:tc>
                  <a:txBody>
                    <a:bodyPr/>
                    <a:lstStyle/>
                    <a:p>
                      <a:pPr fontAlgn="t"/>
                      <a:r>
                        <a:rPr lang="en-IN" sz="1100">
                          <a:effectLst/>
                        </a:rPr>
                        <a:t>16</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a</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fe*d+cba</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576541963"/>
                  </a:ext>
                </a:extLst>
              </a:tr>
              <a:tr h="215522">
                <a:tc>
                  <a:txBody>
                    <a:bodyPr/>
                    <a:lstStyle/>
                    <a:p>
                      <a:pPr fontAlgn="t"/>
                      <a:r>
                        <a:rPr lang="en-IN" sz="1100">
                          <a:effectLst/>
                        </a:rPr>
                        <a:t>17</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fe*d+cba/</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082943386"/>
                  </a:ext>
                </a:extLst>
              </a:tr>
              <a:tr h="215522">
                <a:tc>
                  <a:txBody>
                    <a:bodyPr/>
                    <a:lstStyle/>
                    <a:p>
                      <a:pPr fontAlgn="t"/>
                      <a:r>
                        <a:rPr lang="en-IN" sz="1100">
                          <a:effectLst/>
                        </a:rPr>
                        <a:t>18</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a:effectLst/>
                        </a:rPr>
                        <a:t>-</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fe*d+cba/+</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562370092"/>
                  </a:ext>
                </a:extLst>
              </a:tr>
              <a:tr h="215522">
                <a:tc>
                  <a:txBody>
                    <a:bodyPr/>
                    <a:lstStyle/>
                    <a:p>
                      <a:pPr fontAlgn="t"/>
                      <a:r>
                        <a:rPr lang="en-IN" sz="1100">
                          <a:effectLst/>
                        </a:rPr>
                        <a:t>19</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a:effectLst/>
                        </a:rPr>
                        <a:t> </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100" dirty="0" err="1">
                          <a:effectLst/>
                        </a:rPr>
                        <a:t>fe</a:t>
                      </a:r>
                      <a:r>
                        <a:rPr lang="en-IN" sz="1100" dirty="0">
                          <a:effectLst/>
                        </a:rPr>
                        <a:t>*</a:t>
                      </a:r>
                      <a:r>
                        <a:rPr lang="en-IN" sz="1100" dirty="0" err="1">
                          <a:effectLst/>
                        </a:rPr>
                        <a:t>d+cba</a:t>
                      </a:r>
                      <a:r>
                        <a:rPr lang="en-IN" sz="1100" dirty="0">
                          <a:effectLst/>
                        </a:rPr>
                        <a:t>/+-</a:t>
                      </a:r>
                    </a:p>
                    <a:p>
                      <a:pPr fontAlgn="t"/>
                      <a:endParaRPr lang="en-IN" sz="1100" dirty="0">
                        <a:effectLst/>
                      </a:endParaRPr>
                    </a:p>
                    <a:p>
                      <a:pPr fontAlgn="t"/>
                      <a:r>
                        <a:rPr lang="en-IN" sz="1100" dirty="0">
                          <a:effectLst/>
                        </a:rPr>
                        <a:t>-+/</a:t>
                      </a:r>
                      <a:r>
                        <a:rPr lang="en-IN" sz="1100" dirty="0" err="1">
                          <a:effectLst/>
                        </a:rPr>
                        <a:t>abc+d</a:t>
                      </a:r>
                      <a:r>
                        <a:rPr lang="en-IN" sz="1100" dirty="0">
                          <a:effectLst/>
                        </a:rPr>
                        <a:t>*</a:t>
                      </a:r>
                      <a:r>
                        <a:rPr lang="en-IN" sz="1100" dirty="0" err="1">
                          <a:effectLst/>
                        </a:rPr>
                        <a:t>ef</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959833669"/>
                  </a:ext>
                </a:extLst>
              </a:tr>
            </a:tbl>
          </a:graphicData>
        </a:graphic>
      </p:graphicFrame>
      <p:sp>
        <p:nvSpPr>
          <p:cNvPr id="10" name="TextBox 9">
            <a:extLst>
              <a:ext uri="{FF2B5EF4-FFF2-40B4-BE49-F238E27FC236}">
                <a16:creationId xmlns:a16="http://schemas.microsoft.com/office/drawing/2014/main" xmlns="" id="{C2537978-2834-4552-A5A5-176A2E46166B}"/>
              </a:ext>
            </a:extLst>
          </p:cNvPr>
          <p:cNvSpPr txBox="1"/>
          <p:nvPr/>
        </p:nvSpPr>
        <p:spPr>
          <a:xfrm>
            <a:off x="429032" y="1124740"/>
            <a:ext cx="7959392" cy="276999"/>
          </a:xfrm>
          <a:prstGeom prst="rect">
            <a:avLst/>
          </a:prstGeom>
          <a:noFill/>
        </p:spPr>
        <p:txBody>
          <a:bodyPr wrap="square" rtlCol="0">
            <a:spAutoFit/>
          </a:bodyPr>
          <a:lstStyle/>
          <a:p>
            <a:r>
              <a:rPr lang="en-US" sz="1200" dirty="0"/>
              <a:t>Infix – ((a/b)+c)-(d+(e*f)) </a:t>
            </a:r>
            <a:r>
              <a:rPr lang="en-US" sz="1200" dirty="0">
                <a:sym typeface="Wingdings" panose="05000000000000000000" pitchFamily="2" charset="2"/>
              </a:rPr>
              <a:t></a:t>
            </a:r>
            <a:r>
              <a:rPr lang="en-US" sz="1200" b="0" i="0" dirty="0">
                <a:solidFill>
                  <a:srgbClr val="343434"/>
                </a:solidFill>
                <a:effectLst/>
                <a:latin typeface="+mj-lt"/>
              </a:rPr>
              <a:t>          ))f*e(+d(-)c+)b/a(( </a:t>
            </a:r>
            <a:endParaRPr lang="en-IN" sz="1200" dirty="0"/>
          </a:p>
        </p:txBody>
      </p:sp>
      <p:sp>
        <p:nvSpPr>
          <p:cNvPr id="17" name="Title 1">
            <a:extLst>
              <a:ext uri="{FF2B5EF4-FFF2-40B4-BE49-F238E27FC236}">
                <a16:creationId xmlns:a16="http://schemas.microsoft.com/office/drawing/2014/main" xmlns="" id="{ED9D4581-FA57-436A-9834-C465E0BC5CD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9" name="Picture 2" descr="E:\NIET\Project\xLogo11.png.pagespeed.ic.pydHLuCQEZ.png">
            <a:extLst>
              <a:ext uri="{FF2B5EF4-FFF2-40B4-BE49-F238E27FC236}">
                <a16:creationId xmlns:a16="http://schemas.microsoft.com/office/drawing/2014/main" xmlns="" id="{61DB90B6-E708-4969-84DF-38F67A002DD6}"/>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209636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483EA23A-FFC2-4E9D-A6D6-26481303B861}"/>
              </a:ext>
            </a:extLst>
          </p:cNvPr>
          <p:cNvSpPr>
            <a:spLocks noGrp="1"/>
          </p:cNvSpPr>
          <p:nvPr>
            <p:ph type="dt" sz="half" idx="10"/>
          </p:nvPr>
        </p:nvSpPr>
        <p:spPr/>
        <p:txBody>
          <a:bodyPr/>
          <a:lstStyle/>
          <a:p>
            <a:fld id="{DCEEE9C8-892B-4284-B434-0BEFC004BB64}" type="datetime1">
              <a:rPr lang="en-US" smtClean="0"/>
              <a:pPr/>
              <a:t>11/3/2022</a:t>
            </a:fld>
            <a:endParaRPr lang="en-US"/>
          </a:p>
        </p:txBody>
      </p:sp>
      <p:sp>
        <p:nvSpPr>
          <p:cNvPr id="6" name="Slide Number Placeholder 5">
            <a:extLst>
              <a:ext uri="{FF2B5EF4-FFF2-40B4-BE49-F238E27FC236}">
                <a16:creationId xmlns:a16="http://schemas.microsoft.com/office/drawing/2014/main" xmlns="" id="{C95A2632-7D78-4AB3-8A3E-8F9D4701AC17}"/>
              </a:ext>
            </a:extLst>
          </p:cNvPr>
          <p:cNvSpPr>
            <a:spLocks noGrp="1"/>
          </p:cNvSpPr>
          <p:nvPr>
            <p:ph type="sldNum" sz="quarter" idx="12"/>
          </p:nvPr>
        </p:nvSpPr>
        <p:spPr/>
        <p:txBody>
          <a:bodyPr/>
          <a:lstStyle/>
          <a:p>
            <a:fld id="{B6F15528-21DE-4FAA-801E-634DDDAF4B2B}" type="slidenum">
              <a:rPr lang="en-US" smtClean="0"/>
              <a:pPr/>
              <a:t>68</a:t>
            </a:fld>
            <a:endParaRPr lang="en-US"/>
          </a:p>
        </p:txBody>
      </p:sp>
      <p:graphicFrame>
        <p:nvGraphicFramePr>
          <p:cNvPr id="8" name="Table 7">
            <a:extLst>
              <a:ext uri="{FF2B5EF4-FFF2-40B4-BE49-F238E27FC236}">
                <a16:creationId xmlns:a16="http://schemas.microsoft.com/office/drawing/2014/main" xmlns="" id="{69812A45-1A33-4EA6-B9AC-0585C6200ED9}"/>
              </a:ext>
            </a:extLst>
          </p:cNvPr>
          <p:cNvGraphicFramePr>
            <a:graphicFrameLocks noGrp="1"/>
          </p:cNvGraphicFramePr>
          <p:nvPr>
            <p:extLst>
              <p:ext uri="{D42A27DB-BD31-4B8C-83A1-F6EECF244321}">
                <p14:modId xmlns:p14="http://schemas.microsoft.com/office/powerpoint/2010/main" xmlns="" val="962878782"/>
              </p:ext>
            </p:extLst>
          </p:nvPr>
        </p:nvGraphicFramePr>
        <p:xfrm>
          <a:off x="429032" y="1522599"/>
          <a:ext cx="8064896" cy="4651920"/>
        </p:xfrm>
        <a:graphic>
          <a:graphicData uri="http://schemas.openxmlformats.org/drawingml/2006/table">
            <a:tbl>
              <a:tblPr/>
              <a:tblGrid>
                <a:gridCol w="2016224">
                  <a:extLst>
                    <a:ext uri="{9D8B030D-6E8A-4147-A177-3AD203B41FA5}">
                      <a16:colId xmlns:a16="http://schemas.microsoft.com/office/drawing/2014/main" xmlns="" val="1401658968"/>
                    </a:ext>
                  </a:extLst>
                </a:gridCol>
                <a:gridCol w="2016224">
                  <a:extLst>
                    <a:ext uri="{9D8B030D-6E8A-4147-A177-3AD203B41FA5}">
                      <a16:colId xmlns:a16="http://schemas.microsoft.com/office/drawing/2014/main" xmlns="" val="1906319105"/>
                    </a:ext>
                  </a:extLst>
                </a:gridCol>
                <a:gridCol w="2016224">
                  <a:extLst>
                    <a:ext uri="{9D8B030D-6E8A-4147-A177-3AD203B41FA5}">
                      <a16:colId xmlns:a16="http://schemas.microsoft.com/office/drawing/2014/main" xmlns="" val="40701568"/>
                    </a:ext>
                  </a:extLst>
                </a:gridCol>
                <a:gridCol w="2016224">
                  <a:extLst>
                    <a:ext uri="{9D8B030D-6E8A-4147-A177-3AD203B41FA5}">
                      <a16:colId xmlns:a16="http://schemas.microsoft.com/office/drawing/2014/main" xmlns="" val="945373009"/>
                    </a:ext>
                  </a:extLst>
                </a:gridCol>
              </a:tblGrid>
              <a:tr h="215522">
                <a:tc>
                  <a:txBody>
                    <a:bodyPr/>
                    <a:lstStyle/>
                    <a:p>
                      <a:pPr algn="l" fontAlgn="b"/>
                      <a:r>
                        <a:rPr lang="en-IN" sz="1100">
                          <a:effectLst/>
                        </a:rPr>
                        <a:t>Sr. no.</a:t>
                      </a:r>
                    </a:p>
                  </a:txBody>
                  <a:tcPr marL="53881" marR="53881" marT="26940" marB="26940"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b"/>
                      <a:r>
                        <a:rPr lang="en-IN" sz="1100">
                          <a:effectLst/>
                        </a:rPr>
                        <a:t>Expression</a:t>
                      </a:r>
                    </a:p>
                  </a:txBody>
                  <a:tcPr marL="53881" marR="53881" marT="26940" marB="26940"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b"/>
                      <a:r>
                        <a:rPr lang="en-IN" sz="1100">
                          <a:effectLst/>
                        </a:rPr>
                        <a:t>Stack</a:t>
                      </a:r>
                    </a:p>
                  </a:txBody>
                  <a:tcPr marL="53881" marR="53881" marT="26940" marB="26940"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b"/>
                      <a:r>
                        <a:rPr lang="en-IN" sz="1100">
                          <a:effectLst/>
                        </a:rPr>
                        <a:t>Prefix</a:t>
                      </a:r>
                    </a:p>
                  </a:txBody>
                  <a:tcPr marL="53881" marR="53881" marT="26940" marB="26940" anchor="b">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521471347"/>
                  </a:ext>
                </a:extLst>
              </a:tr>
              <a:tr h="215522">
                <a:tc>
                  <a:txBody>
                    <a:bodyPr/>
                    <a:lstStyle/>
                    <a:p>
                      <a:pPr fontAlgn="t"/>
                      <a:r>
                        <a:rPr lang="en-US" sz="1100" dirty="0">
                          <a:effectLst/>
                        </a:rPr>
                        <a:t>1</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4069857"/>
                  </a:ext>
                </a:extLst>
              </a:tr>
              <a:tr h="215522">
                <a:tc>
                  <a:txBody>
                    <a:bodyPr/>
                    <a:lstStyle/>
                    <a:p>
                      <a:pPr fontAlgn="t"/>
                      <a:r>
                        <a:rPr lang="en-US" sz="1100" dirty="0">
                          <a:effectLst/>
                        </a:rPr>
                        <a:t>2</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492631018"/>
                  </a:ext>
                </a:extLst>
              </a:tr>
              <a:tr h="215522">
                <a:tc>
                  <a:txBody>
                    <a:bodyPr/>
                    <a:lstStyle/>
                    <a:p>
                      <a:pPr fontAlgn="t"/>
                      <a:r>
                        <a:rPr lang="en-US" sz="1100" dirty="0">
                          <a:effectLst/>
                        </a:rPr>
                        <a:t>3</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443833018"/>
                  </a:ext>
                </a:extLst>
              </a:tr>
              <a:tr h="215522">
                <a:tc>
                  <a:txBody>
                    <a:bodyPr/>
                    <a:lstStyle/>
                    <a:p>
                      <a:pPr fontAlgn="t"/>
                      <a:r>
                        <a:rPr lang="en-US" sz="1100" dirty="0">
                          <a:effectLst/>
                        </a:rPr>
                        <a:t>4</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H</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569332533"/>
                  </a:ext>
                </a:extLst>
              </a:tr>
              <a:tr h="215522">
                <a:tc>
                  <a:txBody>
                    <a:bodyPr/>
                    <a:lstStyle/>
                    <a:p>
                      <a:pPr fontAlgn="t"/>
                      <a:r>
                        <a:rPr lang="en-US" sz="1100" dirty="0">
                          <a:effectLst/>
                        </a:rPr>
                        <a:t>5</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848141352"/>
                  </a:ext>
                </a:extLst>
              </a:tr>
              <a:tr h="215522">
                <a:tc>
                  <a:txBody>
                    <a:bodyPr/>
                    <a:lstStyle/>
                    <a:p>
                      <a:pPr fontAlgn="t"/>
                      <a:r>
                        <a:rPr lang="en-US" sz="1100" dirty="0">
                          <a:effectLst/>
                        </a:rPr>
                        <a:t>6</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G</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459456851"/>
                  </a:ext>
                </a:extLst>
              </a:tr>
              <a:tr h="215522">
                <a:tc>
                  <a:txBody>
                    <a:bodyPr/>
                    <a:lstStyle/>
                    <a:p>
                      <a:pPr fontAlgn="t"/>
                      <a:r>
                        <a:rPr lang="en-US" sz="1100" dirty="0">
                          <a:effectLst/>
                        </a:rPr>
                        <a:t>7</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766733618"/>
                  </a:ext>
                </a:extLst>
              </a:tr>
              <a:tr h="215522">
                <a:tc>
                  <a:txBody>
                    <a:bodyPr/>
                    <a:lstStyle/>
                    <a:p>
                      <a:pPr fontAlgn="t"/>
                      <a:r>
                        <a:rPr lang="en-US" sz="1100" dirty="0">
                          <a:effectLst/>
                        </a:rPr>
                        <a:t>8</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095230333"/>
                  </a:ext>
                </a:extLst>
              </a:tr>
              <a:tr h="215522">
                <a:tc>
                  <a:txBody>
                    <a:bodyPr/>
                    <a:lstStyle/>
                    <a:p>
                      <a:pPr fontAlgn="t"/>
                      <a:r>
                        <a:rPr lang="en-US" sz="1100" dirty="0">
                          <a:effectLst/>
                        </a:rPr>
                        <a:t>9</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F</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504217902"/>
                  </a:ext>
                </a:extLst>
              </a:tr>
              <a:tr h="215522">
                <a:tc>
                  <a:txBody>
                    <a:bodyPr/>
                    <a:lstStyle/>
                    <a:p>
                      <a:pPr fontAlgn="t"/>
                      <a:r>
                        <a:rPr lang="en-US" sz="1100" dirty="0">
                          <a:effectLst/>
                        </a:rPr>
                        <a:t>10</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853897177"/>
                  </a:ext>
                </a:extLst>
              </a:tr>
              <a:tr h="215522">
                <a:tc>
                  <a:txBody>
                    <a:bodyPr/>
                    <a:lstStyle/>
                    <a:p>
                      <a:pPr fontAlgn="t"/>
                      <a:r>
                        <a:rPr lang="en-US" sz="1100" dirty="0">
                          <a:effectLst/>
                        </a:rPr>
                        <a:t>11</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E</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KH/G+F*E</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269389018"/>
                  </a:ext>
                </a:extLst>
              </a:tr>
              <a:tr h="215522">
                <a:tc>
                  <a:txBody>
                    <a:bodyPr/>
                    <a:lstStyle/>
                    <a:p>
                      <a:pPr fontAlgn="t"/>
                      <a:r>
                        <a:rPr lang="en-US" sz="1100" dirty="0">
                          <a:effectLst/>
                        </a:rPr>
                        <a:t>12</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KH/G+F*E</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185829107"/>
                  </a:ext>
                </a:extLst>
              </a:tr>
              <a:tr h="215522">
                <a:tc>
                  <a:txBody>
                    <a:bodyPr/>
                    <a:lstStyle/>
                    <a:p>
                      <a:pPr fontAlgn="t"/>
                      <a:r>
                        <a:rPr lang="en-US" sz="1100" dirty="0">
                          <a:effectLst/>
                        </a:rPr>
                        <a:t>13</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KH/G+F*E</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7853957"/>
                  </a:ext>
                </a:extLst>
              </a:tr>
              <a:tr h="215522">
                <a:tc>
                  <a:txBody>
                    <a:bodyPr/>
                    <a:lstStyle/>
                    <a:p>
                      <a:pPr fontAlgn="t"/>
                      <a:r>
                        <a:rPr lang="en-US" sz="1100" dirty="0">
                          <a:effectLst/>
                        </a:rPr>
                        <a:t>14</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D</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KH/G+F*ED</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404818395"/>
                  </a:ext>
                </a:extLst>
              </a:tr>
              <a:tr h="215522">
                <a:tc>
                  <a:txBody>
                    <a:bodyPr/>
                    <a:lstStyle/>
                    <a:p>
                      <a:pPr fontAlgn="t"/>
                      <a:r>
                        <a:rPr lang="en-US" sz="1100" dirty="0">
                          <a:effectLst/>
                        </a:rPr>
                        <a:t>15</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KH/G+F*ED</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870912721"/>
                  </a:ext>
                </a:extLst>
              </a:tr>
              <a:tr h="215522">
                <a:tc>
                  <a:txBody>
                    <a:bodyPr/>
                    <a:lstStyle/>
                    <a:p>
                      <a:pPr fontAlgn="t"/>
                      <a:r>
                        <a:rPr lang="en-US" sz="1100" dirty="0">
                          <a:effectLst/>
                        </a:rPr>
                        <a:t>16</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B</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KH/G+F*EDB</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3226148387"/>
                  </a:ext>
                </a:extLst>
              </a:tr>
              <a:tr h="215522">
                <a:tc>
                  <a:txBody>
                    <a:bodyPr/>
                    <a:lstStyle/>
                    <a:p>
                      <a:pPr fontAlgn="t"/>
                      <a:r>
                        <a:rPr lang="en-US" sz="1100" dirty="0">
                          <a:effectLst/>
                        </a:rPr>
                        <a:t>17</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KH/G+F*EDB+</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576541963"/>
                  </a:ext>
                </a:extLst>
              </a:tr>
              <a:tr h="215522">
                <a:tc>
                  <a:txBody>
                    <a:bodyPr/>
                    <a:lstStyle/>
                    <a:p>
                      <a:pPr fontAlgn="t"/>
                      <a:r>
                        <a:rPr lang="en-US" sz="1100" dirty="0">
                          <a:effectLst/>
                        </a:rPr>
                        <a:t>18</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KH/G+F*EDB+</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082943386"/>
                  </a:ext>
                </a:extLst>
              </a:tr>
              <a:tr h="215522">
                <a:tc>
                  <a:txBody>
                    <a:bodyPr/>
                    <a:lstStyle/>
                    <a:p>
                      <a:pPr fontAlgn="t"/>
                      <a:r>
                        <a:rPr lang="en-US" sz="1100" dirty="0">
                          <a:effectLst/>
                        </a:rPr>
                        <a:t>19</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KH/G+F*EDB+</a:t>
                      </a:r>
                      <a:r>
                        <a:rPr lang="en-IN" sz="1100" dirty="0">
                          <a:effectLst/>
                        </a:rPr>
                        <a:t>A</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2562370092"/>
                  </a:ext>
                </a:extLst>
              </a:tr>
              <a:tr h="215522">
                <a:tc>
                  <a:txBody>
                    <a:bodyPr/>
                    <a:lstStyle/>
                    <a:p>
                      <a:pPr fontAlgn="t"/>
                      <a:r>
                        <a:rPr lang="en-US" sz="1100" dirty="0">
                          <a:effectLst/>
                        </a:rPr>
                        <a:t>20</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100" dirty="0">
                          <a:effectLst/>
                        </a:rPr>
                        <a:t>-</a:t>
                      </a:r>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endParaRPr lang="en-IN" sz="1100" dirty="0">
                        <a:effectLst/>
                      </a:endParaRP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KH/G+F*EDB+</a:t>
                      </a:r>
                      <a:r>
                        <a:rPr lang="en-IN" sz="1100" dirty="0">
                          <a:effectLst/>
                        </a:rPr>
                        <a:t>A*/-</a:t>
                      </a:r>
                    </a:p>
                  </a:txBody>
                  <a:tcPr marL="53881" marR="53881" marT="26940" marB="26940">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xmlns="" val="1959833669"/>
                  </a:ext>
                </a:extLst>
              </a:tr>
            </a:tbl>
          </a:graphicData>
        </a:graphic>
      </p:graphicFrame>
      <p:sp>
        <p:nvSpPr>
          <p:cNvPr id="10" name="TextBox 9">
            <a:extLst>
              <a:ext uri="{FF2B5EF4-FFF2-40B4-BE49-F238E27FC236}">
                <a16:creationId xmlns:a16="http://schemas.microsoft.com/office/drawing/2014/main" xmlns="" id="{C2537978-2834-4552-A5A5-176A2E46166B}"/>
              </a:ext>
            </a:extLst>
          </p:cNvPr>
          <p:cNvSpPr txBox="1"/>
          <p:nvPr/>
        </p:nvSpPr>
        <p:spPr>
          <a:xfrm>
            <a:off x="429032" y="1124740"/>
            <a:ext cx="7959392" cy="276999"/>
          </a:xfrm>
          <a:prstGeom prst="rect">
            <a:avLst/>
          </a:prstGeom>
          <a:noFill/>
        </p:spPr>
        <p:txBody>
          <a:bodyPr wrap="square" rtlCol="0">
            <a:spAutoFit/>
          </a:bodyPr>
          <a:lstStyle/>
          <a:p>
            <a:r>
              <a:rPr lang="en-US" sz="1200" dirty="0"/>
              <a:t>Infix –  A*(B+D)/E-F*(G+H/K)  --- &gt; )K/H+G(*F-E/)D+B(*A </a:t>
            </a:r>
            <a:endParaRPr lang="en-IN" sz="1200" dirty="0"/>
          </a:p>
        </p:txBody>
      </p:sp>
      <p:sp>
        <p:nvSpPr>
          <p:cNvPr id="17" name="Title 1">
            <a:extLst>
              <a:ext uri="{FF2B5EF4-FFF2-40B4-BE49-F238E27FC236}">
                <a16:creationId xmlns:a16="http://schemas.microsoft.com/office/drawing/2014/main" xmlns="" id="{ED9D4581-FA57-436A-9834-C465E0BC5CD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19" name="Picture 2" descr="E:\NIET\Project\xLogo11.png.pagespeed.ic.pydHLuCQEZ.png">
            <a:extLst>
              <a:ext uri="{FF2B5EF4-FFF2-40B4-BE49-F238E27FC236}">
                <a16:creationId xmlns:a16="http://schemas.microsoft.com/office/drawing/2014/main" xmlns="" id="{61DB90B6-E708-4969-84DF-38F67A002DD6}"/>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4197101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693" y="933055"/>
            <a:ext cx="7460307" cy="576510"/>
          </a:xfrm>
          <a:prstGeom prst="rect">
            <a:avLst/>
          </a:prstGeom>
        </p:spPr>
        <p:txBody>
          <a:bodyPr vert="horz" wrap="square" lIns="0" tIns="68522" rIns="0" bIns="0" rtlCol="0" anchor="ctr">
            <a:spAutoFit/>
          </a:bodyPr>
          <a:lstStyle/>
          <a:p>
            <a:pPr marL="1910564" marR="4607" indent="-1899048">
              <a:lnSpc>
                <a:spcPts val="4425"/>
              </a:lnSpc>
              <a:spcBef>
                <a:spcPts val="540"/>
              </a:spcBef>
            </a:pPr>
            <a:r>
              <a:rPr sz="2800" b="1" spc="-5" dirty="0"/>
              <a:t>Evaluating Arithmetic</a:t>
            </a:r>
            <a:r>
              <a:rPr sz="2800" b="1" spc="-326" dirty="0"/>
              <a:t> </a:t>
            </a:r>
            <a:r>
              <a:rPr sz="2800" b="1" spc="-5" dirty="0"/>
              <a:t>Postfix  Expression</a:t>
            </a:r>
          </a:p>
        </p:txBody>
      </p:sp>
      <p:sp>
        <p:nvSpPr>
          <p:cNvPr id="5" name="Date Placeholder 4">
            <a:extLst>
              <a:ext uri="{FF2B5EF4-FFF2-40B4-BE49-F238E27FC236}">
                <a16:creationId xmlns:a16="http://schemas.microsoft.com/office/drawing/2014/main" xmlns="" id="{FF3C30D5-7326-4FD5-B79F-AC0917EA680B}"/>
              </a:ext>
            </a:extLst>
          </p:cNvPr>
          <p:cNvSpPr>
            <a:spLocks noGrp="1"/>
          </p:cNvSpPr>
          <p:nvPr>
            <p:ph type="dt" sz="half" idx="10"/>
          </p:nvPr>
        </p:nvSpPr>
        <p:spPr/>
        <p:txBody>
          <a:bodyPr/>
          <a:lstStyle/>
          <a:p>
            <a:fld id="{6D08C5AB-C9CF-4439-A45E-39ED57A5916B}" type="datetime1">
              <a:rPr lang="en-US" smtClean="0"/>
              <a:pPr/>
              <a:t>11/3/2022</a:t>
            </a:fld>
            <a:endParaRPr lang="en-US"/>
          </a:p>
        </p:txBody>
      </p:sp>
      <p:sp>
        <p:nvSpPr>
          <p:cNvPr id="7" name="Slide Number Placeholder 6">
            <a:extLst>
              <a:ext uri="{FF2B5EF4-FFF2-40B4-BE49-F238E27FC236}">
                <a16:creationId xmlns:a16="http://schemas.microsoft.com/office/drawing/2014/main" xmlns="" id="{B2E7BC18-FF49-493D-85F4-82157C363BB2}"/>
              </a:ext>
            </a:extLst>
          </p:cNvPr>
          <p:cNvSpPr>
            <a:spLocks noGrp="1"/>
          </p:cNvSpPr>
          <p:nvPr>
            <p:ph type="sldNum" sz="quarter" idx="12"/>
          </p:nvPr>
        </p:nvSpPr>
        <p:spPr/>
        <p:txBody>
          <a:bodyPr/>
          <a:lstStyle/>
          <a:p>
            <a:fld id="{B6F15528-21DE-4FAA-801E-634DDDAF4B2B}" type="slidenum">
              <a:rPr lang="en-US" smtClean="0"/>
              <a:pPr/>
              <a:t>69</a:t>
            </a:fld>
            <a:endParaRPr lang="en-US"/>
          </a:p>
        </p:txBody>
      </p:sp>
      <p:sp>
        <p:nvSpPr>
          <p:cNvPr id="8" name="Title 1">
            <a:extLst>
              <a:ext uri="{FF2B5EF4-FFF2-40B4-BE49-F238E27FC236}">
                <a16:creationId xmlns:a16="http://schemas.microsoft.com/office/drawing/2014/main" xmlns="" id="{4AD48703-FD12-4A0A-917A-6217AA3CFBF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xmlns="" id="{733CDDBB-024A-43DE-9E8F-B0F1139C144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TextBox 10">
            <a:extLst>
              <a:ext uri="{FF2B5EF4-FFF2-40B4-BE49-F238E27FC236}">
                <a16:creationId xmlns:a16="http://schemas.microsoft.com/office/drawing/2014/main" xmlns="" id="{C7F6B286-9840-42B2-891A-CDBAF3356084}"/>
              </a:ext>
            </a:extLst>
          </p:cNvPr>
          <p:cNvSpPr txBox="1"/>
          <p:nvPr/>
        </p:nvSpPr>
        <p:spPr>
          <a:xfrm>
            <a:off x="323528" y="2028616"/>
            <a:ext cx="8712968" cy="3693319"/>
          </a:xfrm>
          <a:prstGeom prst="rect">
            <a:avLst/>
          </a:prstGeom>
          <a:noFill/>
        </p:spPr>
        <p:txBody>
          <a:bodyPr wrap="square">
            <a:spAutoFit/>
          </a:bodyPr>
          <a:lstStyle/>
          <a:p>
            <a:r>
              <a:rPr lang="en-US" sz="2600" b="0" i="0" dirty="0">
                <a:effectLst/>
                <a:latin typeface="+mj-lt"/>
              </a:rPr>
              <a:t>1) Create a stack to store operands (or values).</a:t>
            </a:r>
            <a:r>
              <a:rPr lang="en-US" sz="2600" dirty="0">
                <a:latin typeface="+mj-lt"/>
              </a:rPr>
              <a:t/>
            </a:r>
            <a:br>
              <a:rPr lang="en-US" sz="2600" dirty="0">
                <a:latin typeface="+mj-lt"/>
              </a:rPr>
            </a:br>
            <a:r>
              <a:rPr lang="en-US" sz="2600" b="0" i="0" dirty="0">
                <a:effectLst/>
                <a:latin typeface="+mj-lt"/>
              </a:rPr>
              <a:t>2) Scan the given expression and do following for every scanned element.</a:t>
            </a:r>
            <a:r>
              <a:rPr lang="en-US" sz="2600" dirty="0">
                <a:latin typeface="+mj-lt"/>
              </a:rPr>
              <a:t/>
            </a:r>
            <a:br>
              <a:rPr lang="en-US" sz="2600" dirty="0">
                <a:latin typeface="+mj-lt"/>
              </a:rPr>
            </a:br>
            <a:r>
              <a:rPr lang="en-US" sz="2600" b="0" i="0" dirty="0">
                <a:effectLst/>
                <a:latin typeface="+mj-lt"/>
              </a:rPr>
              <a:t>…..a) If the element is a number, push it into the stack</a:t>
            </a:r>
            <a:r>
              <a:rPr lang="en-US" sz="2600" dirty="0">
                <a:latin typeface="+mj-lt"/>
              </a:rPr>
              <a:t/>
            </a:r>
            <a:br>
              <a:rPr lang="en-US" sz="2600" dirty="0">
                <a:latin typeface="+mj-lt"/>
              </a:rPr>
            </a:br>
            <a:r>
              <a:rPr lang="en-US" sz="2600" b="0" i="0" dirty="0">
                <a:effectLst/>
                <a:latin typeface="+mj-lt"/>
              </a:rPr>
              <a:t>…..b) If the element is a operator, pop two operands for the operator from stack. Evaluate the operator and push the result back to the stack</a:t>
            </a:r>
            <a:r>
              <a:rPr lang="en-US" sz="2600" dirty="0">
                <a:latin typeface="+mj-lt"/>
              </a:rPr>
              <a:t/>
            </a:r>
            <a:br>
              <a:rPr lang="en-US" sz="2600" dirty="0">
                <a:latin typeface="+mj-lt"/>
              </a:rPr>
            </a:br>
            <a:r>
              <a:rPr lang="en-US" sz="2600" b="0" i="0" dirty="0">
                <a:effectLst/>
                <a:latin typeface="+mj-lt"/>
              </a:rPr>
              <a:t>3) When the expression is ended, the number in the stack is the final answer</a:t>
            </a:r>
            <a:endParaRPr lang="en-IN" sz="2600" dirty="0">
              <a:latin typeface="+mj-lt"/>
            </a:endParaRPr>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995397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1595"/>
            <a:ext cx="7546340" cy="760730"/>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6730639-D5A4-49FB-9515-10AFEF31357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11/3/2022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pPr marL="0" indent="0" algn="r" eaLnBrk="1" hangingPunct="1">
                <a:spcBef>
                  <a:spcPct val="0"/>
                </a:spcBef>
                <a:buFontTx/>
                <a:buNone/>
              </a:pPr>
              <a:t>7</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6" name="Picture 5" descr="E:\Master Folder 2017-18\Approved Logo by BOG\NIET logo_.png"/>
          <p:cNvPicPr/>
          <p:nvPr/>
        </p:nvPicPr>
        <p:blipFill>
          <a:blip r:embed="rId3" cstate="print"/>
          <a:srcRect/>
          <a:stretch>
            <a:fillRect/>
          </a:stretch>
        </p:blipFill>
        <p:spPr bwMode="auto">
          <a:xfrm>
            <a:off x="83820" y="44450"/>
            <a:ext cx="1287780" cy="667385"/>
          </a:xfrm>
          <a:prstGeom prst="rect">
            <a:avLst/>
          </a:prstGeom>
          <a:noFill/>
          <a:ln w="9525">
            <a:noFill/>
            <a:miter lim="800000"/>
            <a:headEnd/>
            <a:tailEnd/>
          </a:ln>
        </p:spPr>
      </p:pic>
      <p:pic>
        <p:nvPicPr>
          <p:cNvPr id="7" name="Content Placeholder 6"/>
          <p:cNvPicPr>
            <a:picLocks noGrp="1" noChangeAspect="1"/>
          </p:cNvPicPr>
          <p:nvPr>
            <p:ph idx="1"/>
          </p:nvPr>
        </p:nvPicPr>
        <p:blipFill>
          <a:blip r:embed="rId4"/>
          <a:srcRect l="20472" t="30864" r="21356" b="37318"/>
          <a:stretch>
            <a:fillRect/>
          </a:stretch>
        </p:blipFill>
        <p:spPr>
          <a:xfrm>
            <a:off x="539750" y="1628775"/>
            <a:ext cx="8359775" cy="2864485"/>
          </a:xfrm>
          <a:prstGeom prst="rect">
            <a:avLst/>
          </a:prstGeom>
        </p:spPr>
      </p:pic>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Dr. Ritesh Rastogi, AMICSE 0301/ACSE0301-DS,          Unit -2</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054849"/>
            <a:ext cx="7460307" cy="576510"/>
          </a:xfrm>
          <a:prstGeom prst="rect">
            <a:avLst/>
          </a:prstGeom>
        </p:spPr>
        <p:txBody>
          <a:bodyPr vert="horz" wrap="square" lIns="0" tIns="68522" rIns="0" bIns="0" rtlCol="0" anchor="ctr">
            <a:spAutoFit/>
          </a:bodyPr>
          <a:lstStyle/>
          <a:p>
            <a:pPr marL="1910564" marR="4607" indent="-1899048">
              <a:lnSpc>
                <a:spcPts val="4425"/>
              </a:lnSpc>
              <a:spcBef>
                <a:spcPts val="540"/>
              </a:spcBef>
            </a:pPr>
            <a:r>
              <a:rPr sz="2800" b="1" spc="-5" dirty="0"/>
              <a:t>Evaluating Arithmetic</a:t>
            </a:r>
            <a:r>
              <a:rPr sz="2800" b="1" spc="-326" dirty="0"/>
              <a:t> </a:t>
            </a:r>
            <a:r>
              <a:rPr sz="2800" b="1" spc="-5" dirty="0"/>
              <a:t>Postfix  Expression</a:t>
            </a:r>
          </a:p>
        </p:txBody>
      </p:sp>
      <p:sp>
        <p:nvSpPr>
          <p:cNvPr id="3" name="object 3"/>
          <p:cNvSpPr txBox="1"/>
          <p:nvPr/>
        </p:nvSpPr>
        <p:spPr>
          <a:xfrm>
            <a:off x="641462" y="1756822"/>
            <a:ext cx="3930538" cy="350183"/>
          </a:xfrm>
          <a:prstGeom prst="rect">
            <a:avLst/>
          </a:prstGeom>
        </p:spPr>
        <p:txBody>
          <a:bodyPr vert="horz" wrap="square" lIns="0" tIns="11516" rIns="0" bIns="0" rtlCol="0">
            <a:spAutoFit/>
          </a:bodyPr>
          <a:lstStyle/>
          <a:p>
            <a:pPr marL="11516">
              <a:spcBef>
                <a:spcPts val="91"/>
              </a:spcBef>
            </a:pPr>
            <a:r>
              <a:rPr sz="2200" spc="-5" dirty="0">
                <a:latin typeface="Times New Roman"/>
                <a:cs typeface="Times New Roman"/>
              </a:rPr>
              <a:t>PostFix Expression </a:t>
            </a:r>
            <a:r>
              <a:rPr sz="2200" dirty="0">
                <a:latin typeface="Times New Roman"/>
                <a:cs typeface="Times New Roman"/>
              </a:rPr>
              <a:t>2 3 4 + * 5</a:t>
            </a:r>
            <a:r>
              <a:rPr sz="2200" spc="-32" dirty="0">
                <a:latin typeface="Times New Roman"/>
                <a:cs typeface="Times New Roman"/>
              </a:rPr>
              <a:t> </a:t>
            </a:r>
            <a:r>
              <a:rPr sz="2200" dirty="0">
                <a:latin typeface="Times New Roman"/>
                <a:cs typeface="Times New Roman"/>
              </a:rPr>
              <a:t>*</a:t>
            </a:r>
          </a:p>
        </p:txBody>
      </p:sp>
      <p:graphicFrame>
        <p:nvGraphicFramePr>
          <p:cNvPr id="4" name="object 4"/>
          <p:cNvGraphicFramePr>
            <a:graphicFrameLocks noGrp="1"/>
          </p:cNvGraphicFramePr>
          <p:nvPr>
            <p:extLst>
              <p:ext uri="{D42A27DB-BD31-4B8C-83A1-F6EECF244321}">
                <p14:modId xmlns:p14="http://schemas.microsoft.com/office/powerpoint/2010/main" xmlns="" val="3641747224"/>
              </p:ext>
            </p:extLst>
          </p:nvPr>
        </p:nvGraphicFramePr>
        <p:xfrm>
          <a:off x="1015744" y="2287675"/>
          <a:ext cx="6166442" cy="3407160"/>
        </p:xfrm>
        <a:graphic>
          <a:graphicData uri="http://schemas.openxmlformats.org/drawingml/2006/table">
            <a:tbl>
              <a:tblPr firstRow="1" bandRow="1">
                <a:tableStyleId>{2D5ABB26-0587-4C30-8999-92F81FD0307C}</a:tableStyleId>
              </a:tblPr>
              <a:tblGrid>
                <a:gridCol w="1567954">
                  <a:extLst>
                    <a:ext uri="{9D8B030D-6E8A-4147-A177-3AD203B41FA5}">
                      <a16:colId xmlns:a16="http://schemas.microsoft.com/office/drawing/2014/main" xmlns="" val="20000"/>
                    </a:ext>
                  </a:extLst>
                </a:gridCol>
                <a:gridCol w="2299244">
                  <a:extLst>
                    <a:ext uri="{9D8B030D-6E8A-4147-A177-3AD203B41FA5}">
                      <a16:colId xmlns:a16="http://schemas.microsoft.com/office/drawing/2014/main" xmlns="" val="20001"/>
                    </a:ext>
                  </a:extLst>
                </a:gridCol>
                <a:gridCol w="2299244">
                  <a:extLst>
                    <a:ext uri="{9D8B030D-6E8A-4147-A177-3AD203B41FA5}">
                      <a16:colId xmlns:a16="http://schemas.microsoft.com/office/drawing/2014/main" xmlns="" val="20002"/>
                    </a:ext>
                  </a:extLst>
                </a:gridCol>
              </a:tblGrid>
              <a:tr h="361978">
                <a:tc>
                  <a:txBody>
                    <a:bodyPr/>
                    <a:lstStyle/>
                    <a:p>
                      <a:pPr marL="31750">
                        <a:lnSpc>
                          <a:spcPts val="2400"/>
                        </a:lnSpc>
                      </a:pPr>
                      <a:r>
                        <a:rPr sz="2000" dirty="0">
                          <a:solidFill>
                            <a:srgbClr val="00007F"/>
                          </a:solidFill>
                          <a:latin typeface="Times New Roman"/>
                          <a:cs typeface="Times New Roman"/>
                        </a:rPr>
                        <a:t>Move</a:t>
                      </a:r>
                      <a:endParaRPr sz="2000">
                        <a:latin typeface="Times New Roman"/>
                        <a:cs typeface="Times New Roman"/>
                      </a:endParaRPr>
                    </a:p>
                  </a:txBody>
                  <a:tcPr marL="0" marR="0" marT="0" marB="0"/>
                </a:tc>
                <a:tc>
                  <a:txBody>
                    <a:bodyPr/>
                    <a:lstStyle/>
                    <a:p>
                      <a:pPr marL="1045210">
                        <a:lnSpc>
                          <a:spcPts val="2400"/>
                        </a:lnSpc>
                      </a:pPr>
                      <a:r>
                        <a:rPr sz="2000" spc="-35" dirty="0">
                          <a:solidFill>
                            <a:srgbClr val="00007F"/>
                          </a:solidFill>
                          <a:latin typeface="Times New Roman"/>
                          <a:cs typeface="Times New Roman"/>
                        </a:rPr>
                        <a:t>Token</a:t>
                      </a:r>
                      <a:endParaRPr sz="2000">
                        <a:latin typeface="Times New Roman"/>
                        <a:cs typeface="Times New Roman"/>
                      </a:endParaRPr>
                    </a:p>
                  </a:txBody>
                  <a:tcPr marL="0" marR="0" marT="0" marB="0"/>
                </a:tc>
                <a:tc>
                  <a:txBody>
                    <a:bodyPr/>
                    <a:lstStyle/>
                    <a:p>
                      <a:pPr marL="795655">
                        <a:lnSpc>
                          <a:spcPts val="2400"/>
                        </a:lnSpc>
                      </a:pPr>
                      <a:r>
                        <a:rPr sz="2000" spc="-5" dirty="0">
                          <a:solidFill>
                            <a:srgbClr val="00007F"/>
                          </a:solidFill>
                          <a:latin typeface="Times New Roman"/>
                          <a:cs typeface="Times New Roman"/>
                        </a:rPr>
                        <a:t>Stack</a:t>
                      </a:r>
                      <a:endParaRPr sz="2000">
                        <a:latin typeface="Times New Roman"/>
                        <a:cs typeface="Times New Roman"/>
                      </a:endParaRPr>
                    </a:p>
                  </a:txBody>
                  <a:tcPr marL="0" marR="0" marT="0" marB="0"/>
                </a:tc>
                <a:extLst>
                  <a:ext uri="{0D108BD9-81ED-4DB2-BD59-A6C34878D82A}">
                    <a16:rowId xmlns:a16="http://schemas.microsoft.com/office/drawing/2014/main" xmlns="" val="10000"/>
                  </a:ext>
                </a:extLst>
              </a:tr>
              <a:tr h="443380">
                <a:tc>
                  <a:txBody>
                    <a:bodyPr/>
                    <a:lstStyle/>
                    <a:p>
                      <a:pPr marL="31750">
                        <a:lnSpc>
                          <a:spcPct val="100000"/>
                        </a:lnSpc>
                        <a:spcBef>
                          <a:spcPts val="465"/>
                        </a:spcBef>
                      </a:pPr>
                      <a:r>
                        <a:rPr sz="2000" dirty="0">
                          <a:solidFill>
                            <a:srgbClr val="00007F"/>
                          </a:solidFill>
                          <a:latin typeface="Times New Roman"/>
                          <a:cs typeface="Times New Roman"/>
                        </a:rPr>
                        <a:t>1</a:t>
                      </a:r>
                      <a:endParaRPr sz="2000">
                        <a:latin typeface="Times New Roman"/>
                        <a:cs typeface="Times New Roman"/>
                      </a:endParaRPr>
                    </a:p>
                  </a:txBody>
                  <a:tcPr marL="0" marR="0" marT="53551" marB="0"/>
                </a:tc>
                <a:tc>
                  <a:txBody>
                    <a:bodyPr/>
                    <a:lstStyle/>
                    <a:p>
                      <a:pPr marL="1045210">
                        <a:lnSpc>
                          <a:spcPct val="100000"/>
                        </a:lnSpc>
                        <a:spcBef>
                          <a:spcPts val="465"/>
                        </a:spcBef>
                      </a:pPr>
                      <a:r>
                        <a:rPr sz="2000" dirty="0">
                          <a:solidFill>
                            <a:srgbClr val="00007F"/>
                          </a:solidFill>
                          <a:latin typeface="Times New Roman"/>
                          <a:cs typeface="Times New Roman"/>
                        </a:rPr>
                        <a:t>2</a:t>
                      </a:r>
                      <a:endParaRPr sz="2000">
                        <a:latin typeface="Times New Roman"/>
                        <a:cs typeface="Times New Roman"/>
                      </a:endParaRPr>
                    </a:p>
                  </a:txBody>
                  <a:tcPr marL="0" marR="0" marT="53551" marB="0"/>
                </a:tc>
                <a:tc>
                  <a:txBody>
                    <a:bodyPr/>
                    <a:lstStyle/>
                    <a:p>
                      <a:pPr marL="795655">
                        <a:lnSpc>
                          <a:spcPct val="100000"/>
                        </a:lnSpc>
                        <a:spcBef>
                          <a:spcPts val="465"/>
                        </a:spcBef>
                      </a:pPr>
                      <a:r>
                        <a:rPr sz="2000" dirty="0">
                          <a:solidFill>
                            <a:srgbClr val="00007F"/>
                          </a:solidFill>
                          <a:latin typeface="Times New Roman"/>
                          <a:cs typeface="Times New Roman"/>
                        </a:rPr>
                        <a:t>2</a:t>
                      </a:r>
                      <a:endParaRPr sz="2000">
                        <a:latin typeface="Times New Roman"/>
                        <a:cs typeface="Times New Roman"/>
                      </a:endParaRPr>
                    </a:p>
                  </a:txBody>
                  <a:tcPr marL="0" marR="0" marT="53551" marB="0"/>
                </a:tc>
                <a:extLst>
                  <a:ext uri="{0D108BD9-81ED-4DB2-BD59-A6C34878D82A}">
                    <a16:rowId xmlns:a16="http://schemas.microsoft.com/office/drawing/2014/main" xmlns="" val="10001"/>
                  </a:ext>
                </a:extLst>
              </a:tr>
              <a:tr h="443956">
                <a:tc>
                  <a:txBody>
                    <a:bodyPr/>
                    <a:lstStyle/>
                    <a:p>
                      <a:pPr marL="31750">
                        <a:lnSpc>
                          <a:spcPct val="100000"/>
                        </a:lnSpc>
                        <a:spcBef>
                          <a:spcPts val="465"/>
                        </a:spcBef>
                      </a:pPr>
                      <a:r>
                        <a:rPr sz="2000" dirty="0">
                          <a:solidFill>
                            <a:srgbClr val="00007F"/>
                          </a:solidFill>
                          <a:latin typeface="Times New Roman"/>
                          <a:cs typeface="Times New Roman"/>
                        </a:rPr>
                        <a:t>2</a:t>
                      </a:r>
                      <a:endParaRPr sz="2000">
                        <a:latin typeface="Times New Roman"/>
                        <a:cs typeface="Times New Roman"/>
                      </a:endParaRPr>
                    </a:p>
                  </a:txBody>
                  <a:tcPr marL="0" marR="0" marT="53551" marB="0"/>
                </a:tc>
                <a:tc>
                  <a:txBody>
                    <a:bodyPr/>
                    <a:lstStyle/>
                    <a:p>
                      <a:pPr marL="1045210">
                        <a:lnSpc>
                          <a:spcPct val="100000"/>
                        </a:lnSpc>
                        <a:spcBef>
                          <a:spcPts val="465"/>
                        </a:spcBef>
                      </a:pPr>
                      <a:r>
                        <a:rPr sz="2000" dirty="0">
                          <a:solidFill>
                            <a:srgbClr val="00007F"/>
                          </a:solidFill>
                          <a:latin typeface="Times New Roman"/>
                          <a:cs typeface="Times New Roman"/>
                        </a:rPr>
                        <a:t>3</a:t>
                      </a:r>
                      <a:endParaRPr sz="2000">
                        <a:latin typeface="Times New Roman"/>
                        <a:cs typeface="Times New Roman"/>
                      </a:endParaRPr>
                    </a:p>
                  </a:txBody>
                  <a:tcPr marL="0" marR="0" marT="53551" marB="0"/>
                </a:tc>
                <a:tc>
                  <a:txBody>
                    <a:bodyPr/>
                    <a:lstStyle/>
                    <a:p>
                      <a:pPr marL="795655">
                        <a:lnSpc>
                          <a:spcPct val="100000"/>
                        </a:lnSpc>
                        <a:spcBef>
                          <a:spcPts val="465"/>
                        </a:spcBef>
                      </a:pPr>
                      <a:r>
                        <a:rPr sz="2000" dirty="0">
                          <a:solidFill>
                            <a:srgbClr val="00007F"/>
                          </a:solidFill>
                          <a:latin typeface="Times New Roman"/>
                          <a:cs typeface="Times New Roman"/>
                        </a:rPr>
                        <a:t>2</a:t>
                      </a:r>
                      <a:r>
                        <a:rPr sz="2000" spc="-5" dirty="0">
                          <a:solidFill>
                            <a:srgbClr val="00007F"/>
                          </a:solidFill>
                          <a:latin typeface="Times New Roman"/>
                          <a:cs typeface="Times New Roman"/>
                        </a:rPr>
                        <a:t> </a:t>
                      </a:r>
                      <a:r>
                        <a:rPr sz="2000" dirty="0">
                          <a:solidFill>
                            <a:srgbClr val="00007F"/>
                          </a:solidFill>
                          <a:latin typeface="Times New Roman"/>
                          <a:cs typeface="Times New Roman"/>
                        </a:rPr>
                        <a:t>3</a:t>
                      </a:r>
                      <a:endParaRPr sz="2000">
                        <a:latin typeface="Times New Roman"/>
                        <a:cs typeface="Times New Roman"/>
                      </a:endParaRPr>
                    </a:p>
                  </a:txBody>
                  <a:tcPr marL="0" marR="0" marT="53551" marB="0"/>
                </a:tc>
                <a:extLst>
                  <a:ext uri="{0D108BD9-81ED-4DB2-BD59-A6C34878D82A}">
                    <a16:rowId xmlns:a16="http://schemas.microsoft.com/office/drawing/2014/main" xmlns="" val="10002"/>
                  </a:ext>
                </a:extLst>
              </a:tr>
              <a:tr h="443956">
                <a:tc>
                  <a:txBody>
                    <a:bodyPr/>
                    <a:lstStyle/>
                    <a:p>
                      <a:pPr marL="31750">
                        <a:lnSpc>
                          <a:spcPct val="100000"/>
                        </a:lnSpc>
                        <a:spcBef>
                          <a:spcPts val="470"/>
                        </a:spcBef>
                      </a:pPr>
                      <a:r>
                        <a:rPr sz="2000" dirty="0">
                          <a:solidFill>
                            <a:srgbClr val="00007F"/>
                          </a:solidFill>
                          <a:latin typeface="Times New Roman"/>
                          <a:cs typeface="Times New Roman"/>
                        </a:rPr>
                        <a:t>3</a:t>
                      </a:r>
                      <a:endParaRPr sz="2000">
                        <a:latin typeface="Times New Roman"/>
                        <a:cs typeface="Times New Roman"/>
                      </a:endParaRPr>
                    </a:p>
                  </a:txBody>
                  <a:tcPr marL="0" marR="0" marT="54127" marB="0"/>
                </a:tc>
                <a:tc>
                  <a:txBody>
                    <a:bodyPr/>
                    <a:lstStyle/>
                    <a:p>
                      <a:pPr marL="1045210">
                        <a:lnSpc>
                          <a:spcPct val="100000"/>
                        </a:lnSpc>
                        <a:spcBef>
                          <a:spcPts val="470"/>
                        </a:spcBef>
                      </a:pPr>
                      <a:r>
                        <a:rPr sz="2000" dirty="0">
                          <a:solidFill>
                            <a:srgbClr val="00007F"/>
                          </a:solidFill>
                          <a:latin typeface="Times New Roman"/>
                          <a:cs typeface="Times New Roman"/>
                        </a:rPr>
                        <a:t>4</a:t>
                      </a:r>
                      <a:endParaRPr sz="2000">
                        <a:latin typeface="Times New Roman"/>
                        <a:cs typeface="Times New Roman"/>
                      </a:endParaRPr>
                    </a:p>
                  </a:txBody>
                  <a:tcPr marL="0" marR="0" marT="54127" marB="0"/>
                </a:tc>
                <a:tc>
                  <a:txBody>
                    <a:bodyPr/>
                    <a:lstStyle/>
                    <a:p>
                      <a:pPr marL="795655">
                        <a:lnSpc>
                          <a:spcPct val="100000"/>
                        </a:lnSpc>
                        <a:spcBef>
                          <a:spcPts val="470"/>
                        </a:spcBef>
                      </a:pPr>
                      <a:r>
                        <a:rPr sz="2000" dirty="0">
                          <a:solidFill>
                            <a:srgbClr val="00007F"/>
                          </a:solidFill>
                          <a:latin typeface="Times New Roman"/>
                          <a:cs typeface="Times New Roman"/>
                        </a:rPr>
                        <a:t>2 3</a:t>
                      </a:r>
                      <a:r>
                        <a:rPr sz="2000" spc="-15" dirty="0">
                          <a:solidFill>
                            <a:srgbClr val="00007F"/>
                          </a:solidFill>
                          <a:latin typeface="Times New Roman"/>
                          <a:cs typeface="Times New Roman"/>
                        </a:rPr>
                        <a:t> </a:t>
                      </a:r>
                      <a:r>
                        <a:rPr sz="2000" dirty="0">
                          <a:solidFill>
                            <a:srgbClr val="00007F"/>
                          </a:solidFill>
                          <a:latin typeface="Times New Roman"/>
                          <a:cs typeface="Times New Roman"/>
                        </a:rPr>
                        <a:t>4</a:t>
                      </a:r>
                      <a:endParaRPr sz="2000">
                        <a:latin typeface="Times New Roman"/>
                        <a:cs typeface="Times New Roman"/>
                      </a:endParaRPr>
                    </a:p>
                  </a:txBody>
                  <a:tcPr marL="0" marR="0" marT="54127" marB="0"/>
                </a:tc>
                <a:extLst>
                  <a:ext uri="{0D108BD9-81ED-4DB2-BD59-A6C34878D82A}">
                    <a16:rowId xmlns:a16="http://schemas.microsoft.com/office/drawing/2014/main" xmlns="" val="10003"/>
                  </a:ext>
                </a:extLst>
              </a:tr>
              <a:tr h="443379">
                <a:tc>
                  <a:txBody>
                    <a:bodyPr/>
                    <a:lstStyle/>
                    <a:p>
                      <a:pPr marL="31750">
                        <a:lnSpc>
                          <a:spcPct val="100000"/>
                        </a:lnSpc>
                        <a:spcBef>
                          <a:spcPts val="465"/>
                        </a:spcBef>
                      </a:pPr>
                      <a:r>
                        <a:rPr sz="2000" dirty="0">
                          <a:solidFill>
                            <a:srgbClr val="00007F"/>
                          </a:solidFill>
                          <a:latin typeface="Times New Roman"/>
                          <a:cs typeface="Times New Roman"/>
                        </a:rPr>
                        <a:t>4</a:t>
                      </a:r>
                      <a:endParaRPr sz="2000">
                        <a:latin typeface="Times New Roman"/>
                        <a:cs typeface="Times New Roman"/>
                      </a:endParaRPr>
                    </a:p>
                  </a:txBody>
                  <a:tcPr marL="0" marR="0" marT="53551" marB="0"/>
                </a:tc>
                <a:tc>
                  <a:txBody>
                    <a:bodyPr/>
                    <a:lstStyle/>
                    <a:p>
                      <a:pPr marL="1045210">
                        <a:lnSpc>
                          <a:spcPct val="100000"/>
                        </a:lnSpc>
                        <a:spcBef>
                          <a:spcPts val="465"/>
                        </a:spcBef>
                      </a:pPr>
                      <a:r>
                        <a:rPr sz="2000" dirty="0">
                          <a:solidFill>
                            <a:srgbClr val="00007F"/>
                          </a:solidFill>
                          <a:latin typeface="Times New Roman"/>
                          <a:cs typeface="Times New Roman"/>
                        </a:rPr>
                        <a:t>+</a:t>
                      </a:r>
                      <a:endParaRPr sz="2000">
                        <a:latin typeface="Times New Roman"/>
                        <a:cs typeface="Times New Roman"/>
                      </a:endParaRPr>
                    </a:p>
                  </a:txBody>
                  <a:tcPr marL="0" marR="0" marT="53551" marB="0"/>
                </a:tc>
                <a:tc>
                  <a:txBody>
                    <a:bodyPr/>
                    <a:lstStyle/>
                    <a:p>
                      <a:pPr marL="795655">
                        <a:lnSpc>
                          <a:spcPct val="100000"/>
                        </a:lnSpc>
                        <a:spcBef>
                          <a:spcPts val="465"/>
                        </a:spcBef>
                        <a:tabLst>
                          <a:tab pos="1354455" algn="l"/>
                        </a:tabLst>
                      </a:pPr>
                      <a:r>
                        <a:rPr sz="2000" dirty="0">
                          <a:solidFill>
                            <a:srgbClr val="00007F"/>
                          </a:solidFill>
                          <a:latin typeface="Times New Roman"/>
                          <a:cs typeface="Times New Roman"/>
                        </a:rPr>
                        <a:t>2 7	</a:t>
                      </a:r>
                      <a:r>
                        <a:rPr sz="2000" spc="-5" dirty="0">
                          <a:solidFill>
                            <a:srgbClr val="00007F"/>
                          </a:solidFill>
                          <a:latin typeface="Times New Roman"/>
                          <a:cs typeface="Times New Roman"/>
                        </a:rPr>
                        <a:t>(3+4=7)</a:t>
                      </a:r>
                      <a:endParaRPr sz="2000">
                        <a:latin typeface="Times New Roman"/>
                        <a:cs typeface="Times New Roman"/>
                      </a:endParaRPr>
                    </a:p>
                  </a:txBody>
                  <a:tcPr marL="0" marR="0" marT="53551" marB="0"/>
                </a:tc>
                <a:extLst>
                  <a:ext uri="{0D108BD9-81ED-4DB2-BD59-A6C34878D82A}">
                    <a16:rowId xmlns:a16="http://schemas.microsoft.com/office/drawing/2014/main" xmlns="" val="10004"/>
                  </a:ext>
                </a:extLst>
              </a:tr>
              <a:tr h="443380">
                <a:tc>
                  <a:txBody>
                    <a:bodyPr/>
                    <a:lstStyle/>
                    <a:p>
                      <a:pPr marL="31750">
                        <a:lnSpc>
                          <a:spcPct val="100000"/>
                        </a:lnSpc>
                        <a:spcBef>
                          <a:spcPts val="465"/>
                        </a:spcBef>
                      </a:pPr>
                      <a:r>
                        <a:rPr sz="2000" dirty="0">
                          <a:solidFill>
                            <a:srgbClr val="00007F"/>
                          </a:solidFill>
                          <a:latin typeface="Times New Roman"/>
                          <a:cs typeface="Times New Roman"/>
                        </a:rPr>
                        <a:t>5</a:t>
                      </a:r>
                      <a:endParaRPr sz="2000">
                        <a:latin typeface="Times New Roman"/>
                        <a:cs typeface="Times New Roman"/>
                      </a:endParaRPr>
                    </a:p>
                  </a:txBody>
                  <a:tcPr marL="0" marR="0" marT="53551" marB="0"/>
                </a:tc>
                <a:tc>
                  <a:txBody>
                    <a:bodyPr/>
                    <a:lstStyle/>
                    <a:p>
                      <a:pPr marL="1045210">
                        <a:lnSpc>
                          <a:spcPct val="100000"/>
                        </a:lnSpc>
                        <a:spcBef>
                          <a:spcPts val="465"/>
                        </a:spcBef>
                      </a:pPr>
                      <a:r>
                        <a:rPr sz="2000" dirty="0">
                          <a:solidFill>
                            <a:srgbClr val="00007F"/>
                          </a:solidFill>
                          <a:latin typeface="Times New Roman"/>
                          <a:cs typeface="Times New Roman"/>
                        </a:rPr>
                        <a:t>*</a:t>
                      </a:r>
                      <a:endParaRPr sz="2000">
                        <a:latin typeface="Times New Roman"/>
                        <a:cs typeface="Times New Roman"/>
                      </a:endParaRPr>
                    </a:p>
                  </a:txBody>
                  <a:tcPr marL="0" marR="0" marT="53551" marB="0"/>
                </a:tc>
                <a:tc>
                  <a:txBody>
                    <a:bodyPr/>
                    <a:lstStyle/>
                    <a:p>
                      <a:pPr marL="795655">
                        <a:lnSpc>
                          <a:spcPct val="100000"/>
                        </a:lnSpc>
                        <a:spcBef>
                          <a:spcPts val="465"/>
                        </a:spcBef>
                        <a:tabLst>
                          <a:tab pos="1462405" algn="l"/>
                        </a:tabLst>
                      </a:pPr>
                      <a:r>
                        <a:rPr sz="2000" dirty="0">
                          <a:solidFill>
                            <a:srgbClr val="00007F"/>
                          </a:solidFill>
                          <a:latin typeface="Times New Roman"/>
                          <a:cs typeface="Times New Roman"/>
                        </a:rPr>
                        <a:t>14</a:t>
                      </a:r>
                      <a:r>
                        <a:rPr lang="en-US" sz="2000" dirty="0">
                          <a:solidFill>
                            <a:srgbClr val="00007F"/>
                          </a:solidFill>
                          <a:latin typeface="Times New Roman"/>
                          <a:cs typeface="Times New Roman"/>
                        </a:rPr>
                        <a:t>    </a:t>
                      </a:r>
                      <a:r>
                        <a:rPr sz="2000" spc="-5" dirty="0">
                          <a:solidFill>
                            <a:srgbClr val="00007F"/>
                          </a:solidFill>
                          <a:latin typeface="Times New Roman"/>
                          <a:cs typeface="Times New Roman"/>
                        </a:rPr>
                        <a:t>(2*7=</a:t>
                      </a:r>
                      <a:r>
                        <a:rPr lang="en-US" sz="2000" spc="-5" dirty="0">
                          <a:solidFill>
                            <a:srgbClr val="00007F"/>
                          </a:solidFill>
                          <a:latin typeface="Times New Roman"/>
                          <a:cs typeface="Times New Roman"/>
                        </a:rPr>
                        <a:t>1</a:t>
                      </a:r>
                      <a:r>
                        <a:rPr sz="2000" spc="-5" dirty="0">
                          <a:solidFill>
                            <a:srgbClr val="00007F"/>
                          </a:solidFill>
                          <a:latin typeface="Times New Roman"/>
                          <a:cs typeface="Times New Roman"/>
                        </a:rPr>
                        <a:t>4)</a:t>
                      </a:r>
                      <a:endParaRPr sz="2000" dirty="0">
                        <a:latin typeface="Times New Roman"/>
                        <a:cs typeface="Times New Roman"/>
                      </a:endParaRPr>
                    </a:p>
                  </a:txBody>
                  <a:tcPr marL="0" marR="0" marT="53551" marB="0"/>
                </a:tc>
                <a:extLst>
                  <a:ext uri="{0D108BD9-81ED-4DB2-BD59-A6C34878D82A}">
                    <a16:rowId xmlns:a16="http://schemas.microsoft.com/office/drawing/2014/main" xmlns="" val="10005"/>
                  </a:ext>
                </a:extLst>
              </a:tr>
              <a:tr h="443380">
                <a:tc>
                  <a:txBody>
                    <a:bodyPr/>
                    <a:lstStyle/>
                    <a:p>
                      <a:pPr marL="31750">
                        <a:lnSpc>
                          <a:spcPct val="100000"/>
                        </a:lnSpc>
                        <a:spcBef>
                          <a:spcPts val="465"/>
                        </a:spcBef>
                      </a:pPr>
                      <a:r>
                        <a:rPr sz="2000" dirty="0">
                          <a:solidFill>
                            <a:srgbClr val="00007F"/>
                          </a:solidFill>
                          <a:latin typeface="Times New Roman"/>
                          <a:cs typeface="Times New Roman"/>
                        </a:rPr>
                        <a:t>6</a:t>
                      </a:r>
                      <a:endParaRPr sz="2000">
                        <a:latin typeface="Times New Roman"/>
                        <a:cs typeface="Times New Roman"/>
                      </a:endParaRPr>
                    </a:p>
                  </a:txBody>
                  <a:tcPr marL="0" marR="0" marT="53551" marB="0"/>
                </a:tc>
                <a:tc>
                  <a:txBody>
                    <a:bodyPr/>
                    <a:lstStyle/>
                    <a:p>
                      <a:pPr marL="1045210">
                        <a:lnSpc>
                          <a:spcPct val="100000"/>
                        </a:lnSpc>
                        <a:spcBef>
                          <a:spcPts val="465"/>
                        </a:spcBef>
                      </a:pPr>
                      <a:r>
                        <a:rPr sz="2000" dirty="0">
                          <a:solidFill>
                            <a:srgbClr val="00007F"/>
                          </a:solidFill>
                          <a:latin typeface="Times New Roman"/>
                          <a:cs typeface="Times New Roman"/>
                        </a:rPr>
                        <a:t>5</a:t>
                      </a:r>
                      <a:endParaRPr sz="2000">
                        <a:latin typeface="Times New Roman"/>
                        <a:cs typeface="Times New Roman"/>
                      </a:endParaRPr>
                    </a:p>
                  </a:txBody>
                  <a:tcPr marL="0" marR="0" marT="53551" marB="0"/>
                </a:tc>
                <a:tc>
                  <a:txBody>
                    <a:bodyPr/>
                    <a:lstStyle/>
                    <a:p>
                      <a:pPr marL="795655">
                        <a:lnSpc>
                          <a:spcPct val="100000"/>
                        </a:lnSpc>
                        <a:spcBef>
                          <a:spcPts val="465"/>
                        </a:spcBef>
                      </a:pPr>
                      <a:r>
                        <a:rPr sz="2000" dirty="0">
                          <a:solidFill>
                            <a:srgbClr val="00007F"/>
                          </a:solidFill>
                          <a:latin typeface="Times New Roman"/>
                          <a:cs typeface="Times New Roman"/>
                        </a:rPr>
                        <a:t>14</a:t>
                      </a:r>
                      <a:r>
                        <a:rPr sz="2000" spc="-10" dirty="0">
                          <a:solidFill>
                            <a:srgbClr val="00007F"/>
                          </a:solidFill>
                          <a:latin typeface="Times New Roman"/>
                          <a:cs typeface="Times New Roman"/>
                        </a:rPr>
                        <a:t> </a:t>
                      </a:r>
                      <a:r>
                        <a:rPr sz="2000" dirty="0">
                          <a:solidFill>
                            <a:srgbClr val="00007F"/>
                          </a:solidFill>
                          <a:latin typeface="Times New Roman"/>
                          <a:cs typeface="Times New Roman"/>
                        </a:rPr>
                        <a:t>5</a:t>
                      </a:r>
                      <a:endParaRPr sz="2000">
                        <a:latin typeface="Times New Roman"/>
                        <a:cs typeface="Times New Roman"/>
                      </a:endParaRPr>
                    </a:p>
                  </a:txBody>
                  <a:tcPr marL="0" marR="0" marT="53551" marB="0"/>
                </a:tc>
                <a:extLst>
                  <a:ext uri="{0D108BD9-81ED-4DB2-BD59-A6C34878D82A}">
                    <a16:rowId xmlns:a16="http://schemas.microsoft.com/office/drawing/2014/main" xmlns="" val="10006"/>
                  </a:ext>
                </a:extLst>
              </a:tr>
              <a:tr h="361978">
                <a:tc>
                  <a:txBody>
                    <a:bodyPr/>
                    <a:lstStyle/>
                    <a:p>
                      <a:pPr marL="31750">
                        <a:lnSpc>
                          <a:spcPts val="2575"/>
                        </a:lnSpc>
                        <a:spcBef>
                          <a:spcPts val="465"/>
                        </a:spcBef>
                      </a:pPr>
                      <a:r>
                        <a:rPr sz="2000" dirty="0">
                          <a:solidFill>
                            <a:srgbClr val="00007F"/>
                          </a:solidFill>
                          <a:latin typeface="Times New Roman"/>
                          <a:cs typeface="Times New Roman"/>
                        </a:rPr>
                        <a:t>7</a:t>
                      </a:r>
                      <a:endParaRPr sz="2000">
                        <a:latin typeface="Times New Roman"/>
                        <a:cs typeface="Times New Roman"/>
                      </a:endParaRPr>
                    </a:p>
                  </a:txBody>
                  <a:tcPr marL="0" marR="0" marT="53551" marB="0"/>
                </a:tc>
                <a:tc>
                  <a:txBody>
                    <a:bodyPr/>
                    <a:lstStyle/>
                    <a:p>
                      <a:pPr marL="1045210">
                        <a:lnSpc>
                          <a:spcPts val="2575"/>
                        </a:lnSpc>
                        <a:spcBef>
                          <a:spcPts val="465"/>
                        </a:spcBef>
                      </a:pPr>
                      <a:r>
                        <a:rPr sz="2000" dirty="0">
                          <a:solidFill>
                            <a:srgbClr val="00007F"/>
                          </a:solidFill>
                          <a:latin typeface="Times New Roman"/>
                          <a:cs typeface="Times New Roman"/>
                        </a:rPr>
                        <a:t>*</a:t>
                      </a:r>
                      <a:endParaRPr sz="2000">
                        <a:latin typeface="Times New Roman"/>
                        <a:cs typeface="Times New Roman"/>
                      </a:endParaRPr>
                    </a:p>
                  </a:txBody>
                  <a:tcPr marL="0" marR="0" marT="53551" marB="0"/>
                </a:tc>
                <a:tc>
                  <a:txBody>
                    <a:bodyPr/>
                    <a:lstStyle/>
                    <a:p>
                      <a:pPr marL="795655">
                        <a:lnSpc>
                          <a:spcPts val="2575"/>
                        </a:lnSpc>
                        <a:spcBef>
                          <a:spcPts val="465"/>
                        </a:spcBef>
                        <a:tabLst>
                          <a:tab pos="1214755" algn="l"/>
                        </a:tabLst>
                      </a:pPr>
                      <a:r>
                        <a:rPr sz="2000" dirty="0">
                          <a:solidFill>
                            <a:srgbClr val="00007F"/>
                          </a:solidFill>
                          <a:latin typeface="Times New Roman"/>
                          <a:cs typeface="Times New Roman"/>
                        </a:rPr>
                        <a:t>70	</a:t>
                      </a:r>
                      <a:r>
                        <a:rPr sz="2000" spc="-5" dirty="0">
                          <a:solidFill>
                            <a:srgbClr val="00007F"/>
                          </a:solidFill>
                          <a:latin typeface="Times New Roman"/>
                          <a:cs typeface="Times New Roman"/>
                        </a:rPr>
                        <a:t>(14*5=70)</a:t>
                      </a:r>
                      <a:endParaRPr sz="2000" dirty="0">
                        <a:latin typeface="Times New Roman"/>
                        <a:cs typeface="Times New Roman"/>
                      </a:endParaRPr>
                    </a:p>
                  </a:txBody>
                  <a:tcPr marL="0" marR="0" marT="53551" marB="0"/>
                </a:tc>
                <a:extLst>
                  <a:ext uri="{0D108BD9-81ED-4DB2-BD59-A6C34878D82A}">
                    <a16:rowId xmlns:a16="http://schemas.microsoft.com/office/drawing/2014/main" xmlns="" val="10007"/>
                  </a:ext>
                </a:extLst>
              </a:tr>
            </a:tbl>
          </a:graphicData>
        </a:graphic>
      </p:graphicFrame>
      <p:sp>
        <p:nvSpPr>
          <p:cNvPr id="5" name="Date Placeholder 4">
            <a:extLst>
              <a:ext uri="{FF2B5EF4-FFF2-40B4-BE49-F238E27FC236}">
                <a16:creationId xmlns:a16="http://schemas.microsoft.com/office/drawing/2014/main" xmlns="" id="{FF3C30D5-7326-4FD5-B79F-AC0917EA680B}"/>
              </a:ext>
            </a:extLst>
          </p:cNvPr>
          <p:cNvSpPr>
            <a:spLocks noGrp="1"/>
          </p:cNvSpPr>
          <p:nvPr>
            <p:ph type="dt" sz="half" idx="10"/>
          </p:nvPr>
        </p:nvSpPr>
        <p:spPr/>
        <p:txBody>
          <a:bodyPr/>
          <a:lstStyle/>
          <a:p>
            <a:fld id="{37A12417-DBA3-437F-BACC-8DD6A9CD59A0}" type="datetime1">
              <a:rPr lang="en-US" smtClean="0"/>
              <a:pPr/>
              <a:t>11/3/2022</a:t>
            </a:fld>
            <a:endParaRPr lang="en-US"/>
          </a:p>
        </p:txBody>
      </p:sp>
      <p:sp>
        <p:nvSpPr>
          <p:cNvPr id="7" name="Slide Number Placeholder 6">
            <a:extLst>
              <a:ext uri="{FF2B5EF4-FFF2-40B4-BE49-F238E27FC236}">
                <a16:creationId xmlns:a16="http://schemas.microsoft.com/office/drawing/2014/main" xmlns="" id="{B2E7BC18-FF49-493D-85F4-82157C363BB2}"/>
              </a:ext>
            </a:extLst>
          </p:cNvPr>
          <p:cNvSpPr>
            <a:spLocks noGrp="1"/>
          </p:cNvSpPr>
          <p:nvPr>
            <p:ph type="sldNum" sz="quarter" idx="12"/>
          </p:nvPr>
        </p:nvSpPr>
        <p:spPr/>
        <p:txBody>
          <a:bodyPr/>
          <a:lstStyle/>
          <a:p>
            <a:fld id="{B6F15528-21DE-4FAA-801E-634DDDAF4B2B}" type="slidenum">
              <a:rPr lang="en-US" smtClean="0"/>
              <a:pPr/>
              <a:t>70</a:t>
            </a:fld>
            <a:endParaRPr lang="en-US"/>
          </a:p>
        </p:txBody>
      </p:sp>
      <p:sp>
        <p:nvSpPr>
          <p:cNvPr id="8" name="Title 1">
            <a:extLst>
              <a:ext uri="{FF2B5EF4-FFF2-40B4-BE49-F238E27FC236}">
                <a16:creationId xmlns:a16="http://schemas.microsoft.com/office/drawing/2014/main" xmlns="" id="{4AD48703-FD12-4A0A-917A-6217AA3CFBF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xmlns="" id="{733CDDBB-024A-43DE-9E8F-B0F1139C144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1081511" y="6464680"/>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71</a:t>
            </a:fld>
            <a:endParaRPr dirty="0"/>
          </a:p>
        </p:txBody>
      </p:sp>
      <p:sp>
        <p:nvSpPr>
          <p:cNvPr id="2" name="object 2"/>
          <p:cNvSpPr txBox="1">
            <a:spLocks noGrp="1"/>
          </p:cNvSpPr>
          <p:nvPr>
            <p:ph type="title"/>
          </p:nvPr>
        </p:nvSpPr>
        <p:spPr>
          <a:xfrm>
            <a:off x="-227648" y="1188314"/>
            <a:ext cx="3350895" cy="440505"/>
          </a:xfrm>
          <a:prstGeom prst="rect">
            <a:avLst/>
          </a:prstGeom>
        </p:spPr>
        <p:txBody>
          <a:bodyPr vert="horz" wrap="square" lIns="0" tIns="9525" rIns="0" bIns="0" rtlCol="0" anchor="ctr">
            <a:spAutoFit/>
          </a:bodyPr>
          <a:lstStyle/>
          <a:p>
            <a:pPr marL="9525">
              <a:spcBef>
                <a:spcPts val="75"/>
              </a:spcBef>
            </a:pPr>
            <a:r>
              <a:rPr sz="2800" b="1" spc="-71" dirty="0"/>
              <a:t>R</a:t>
            </a:r>
            <a:r>
              <a:rPr sz="2800" b="1" spc="-11" dirty="0"/>
              <a:t>e</a:t>
            </a:r>
            <a:r>
              <a:rPr sz="2800" b="1" spc="-23" dirty="0"/>
              <a:t>c</a:t>
            </a:r>
            <a:r>
              <a:rPr sz="2800" b="1" spc="-26" dirty="0"/>
              <a:t>u</a:t>
            </a:r>
            <a:r>
              <a:rPr sz="2800" b="1" spc="-75" dirty="0"/>
              <a:t>r</a:t>
            </a:r>
            <a:r>
              <a:rPr sz="2800" b="1" spc="-19" dirty="0"/>
              <a:t>s</a:t>
            </a:r>
            <a:r>
              <a:rPr sz="2800" b="1" spc="-11" dirty="0"/>
              <a:t>i</a:t>
            </a:r>
            <a:r>
              <a:rPr sz="2800" b="1" spc="-30" dirty="0"/>
              <a:t>o</a:t>
            </a:r>
            <a:r>
              <a:rPr sz="2800" b="1" dirty="0"/>
              <a:t>n</a:t>
            </a:r>
          </a:p>
        </p:txBody>
      </p:sp>
      <p:sp>
        <p:nvSpPr>
          <p:cNvPr id="3" name="object 3"/>
          <p:cNvSpPr txBox="1"/>
          <p:nvPr/>
        </p:nvSpPr>
        <p:spPr>
          <a:xfrm>
            <a:off x="687705" y="1905000"/>
            <a:ext cx="7712869" cy="3474830"/>
          </a:xfrm>
          <a:prstGeom prst="rect">
            <a:avLst/>
          </a:prstGeom>
        </p:spPr>
        <p:txBody>
          <a:bodyPr vert="horz" wrap="square" lIns="0" tIns="45244" rIns="0" bIns="0" rtlCol="0">
            <a:spAutoFit/>
          </a:bodyPr>
          <a:lstStyle/>
          <a:p>
            <a:pPr marL="180975" marR="159068" indent="-171926">
              <a:lnSpc>
                <a:spcPts val="2273"/>
              </a:lnSpc>
              <a:spcBef>
                <a:spcPts val="356"/>
              </a:spcBef>
              <a:buFont typeface="Arial"/>
              <a:buChar char="•"/>
              <a:tabLst>
                <a:tab pos="181451" algn="l"/>
              </a:tabLst>
            </a:pPr>
            <a:r>
              <a:rPr sz="2200" spc="-15" dirty="0">
                <a:cs typeface="Calibri Light"/>
              </a:rPr>
              <a:t>Recursion </a:t>
            </a:r>
            <a:r>
              <a:rPr sz="2200" spc="-4" dirty="0">
                <a:cs typeface="Calibri Light"/>
              </a:rPr>
              <a:t>is a </a:t>
            </a:r>
            <a:r>
              <a:rPr sz="2200" spc="-11" dirty="0">
                <a:cs typeface="Calibri Light"/>
              </a:rPr>
              <a:t>process </a:t>
            </a:r>
            <a:r>
              <a:rPr sz="2200" spc="-8" dirty="0">
                <a:cs typeface="Calibri Light"/>
              </a:rPr>
              <a:t>by </a:t>
            </a:r>
            <a:r>
              <a:rPr sz="2200" spc="-4" dirty="0">
                <a:cs typeface="Calibri Light"/>
              </a:rPr>
              <a:t>which a function </a:t>
            </a:r>
            <a:r>
              <a:rPr sz="2200" spc="-8" dirty="0">
                <a:cs typeface="Calibri Light"/>
              </a:rPr>
              <a:t>calls </a:t>
            </a:r>
            <a:r>
              <a:rPr sz="2200" spc="-4" dirty="0">
                <a:cs typeface="Calibri Light"/>
              </a:rPr>
              <a:t>itself </a:t>
            </a:r>
            <a:r>
              <a:rPr sz="2200" spc="-26" dirty="0">
                <a:cs typeface="Calibri Light"/>
              </a:rPr>
              <a:t>repeatedly, </a:t>
            </a:r>
            <a:r>
              <a:rPr sz="2200" spc="-8" dirty="0">
                <a:cs typeface="Calibri Light"/>
              </a:rPr>
              <a:t>until  </a:t>
            </a:r>
            <a:r>
              <a:rPr sz="2200" spc="-4" dirty="0">
                <a:cs typeface="Calibri Light"/>
              </a:rPr>
              <a:t>some specified </a:t>
            </a:r>
            <a:r>
              <a:rPr sz="2200" spc="-8" dirty="0">
                <a:cs typeface="Calibri Light"/>
              </a:rPr>
              <a:t>condition has </a:t>
            </a:r>
            <a:r>
              <a:rPr sz="2200" spc="-4" dirty="0">
                <a:cs typeface="Calibri Light"/>
              </a:rPr>
              <a:t>been</a:t>
            </a:r>
            <a:r>
              <a:rPr sz="2200" spc="45" dirty="0">
                <a:cs typeface="Calibri Light"/>
              </a:rPr>
              <a:t> </a:t>
            </a:r>
            <a:r>
              <a:rPr sz="2200" spc="-8" dirty="0">
                <a:cs typeface="Calibri Light"/>
              </a:rPr>
              <a:t>satisfied</a:t>
            </a:r>
            <a:endParaRPr sz="2200" dirty="0">
              <a:cs typeface="Calibri Light"/>
            </a:endParaRPr>
          </a:p>
          <a:p>
            <a:pPr>
              <a:lnSpc>
                <a:spcPct val="100000"/>
              </a:lnSpc>
              <a:buFont typeface="Arial"/>
              <a:buChar char="•"/>
            </a:pPr>
            <a:endParaRPr sz="2200" dirty="0">
              <a:cs typeface="Times New Roman"/>
            </a:endParaRPr>
          </a:p>
          <a:p>
            <a:pPr marL="180975" marR="3810" indent="-171926">
              <a:lnSpc>
                <a:spcPts val="2273"/>
              </a:lnSpc>
              <a:spcBef>
                <a:spcPts val="1346"/>
              </a:spcBef>
              <a:buFont typeface="Arial"/>
              <a:buChar char="•"/>
              <a:tabLst>
                <a:tab pos="181451" algn="l"/>
              </a:tabLst>
            </a:pPr>
            <a:r>
              <a:rPr sz="2200" spc="-4" dirty="0">
                <a:cs typeface="Calibri Light"/>
              </a:rPr>
              <a:t>The </a:t>
            </a:r>
            <a:r>
              <a:rPr sz="2200" spc="-11" dirty="0">
                <a:cs typeface="Calibri Light"/>
              </a:rPr>
              <a:t>process </a:t>
            </a:r>
            <a:r>
              <a:rPr sz="2200" spc="-4" dirty="0">
                <a:cs typeface="Calibri Light"/>
              </a:rPr>
              <a:t>is used </a:t>
            </a:r>
            <a:r>
              <a:rPr sz="2200" spc="-23" dirty="0">
                <a:cs typeface="Calibri Light"/>
              </a:rPr>
              <a:t>for </a:t>
            </a:r>
            <a:r>
              <a:rPr sz="2200" spc="-11" dirty="0">
                <a:cs typeface="Calibri Light"/>
              </a:rPr>
              <a:t>repetitive computations </a:t>
            </a:r>
            <a:r>
              <a:rPr sz="2200" spc="-4" dirty="0">
                <a:cs typeface="Calibri Light"/>
              </a:rPr>
              <a:t>in which each action is  </a:t>
            </a:r>
            <a:r>
              <a:rPr sz="2200" spc="-19" dirty="0">
                <a:cs typeface="Calibri Light"/>
              </a:rPr>
              <a:t>stated </a:t>
            </a:r>
            <a:r>
              <a:rPr sz="2200" spc="-4" dirty="0">
                <a:cs typeface="Calibri Light"/>
              </a:rPr>
              <a:t>in </a:t>
            </a:r>
            <a:r>
              <a:rPr sz="2200" spc="-11" dirty="0">
                <a:cs typeface="Calibri Light"/>
              </a:rPr>
              <a:t>terms </a:t>
            </a:r>
            <a:r>
              <a:rPr sz="2200" spc="-4" dirty="0">
                <a:cs typeface="Calibri Light"/>
              </a:rPr>
              <a:t>of a </a:t>
            </a:r>
            <a:r>
              <a:rPr sz="2200" spc="-8" dirty="0">
                <a:cs typeface="Calibri Light"/>
              </a:rPr>
              <a:t>previous</a:t>
            </a:r>
            <a:r>
              <a:rPr sz="2200" spc="64" dirty="0">
                <a:cs typeface="Calibri Light"/>
              </a:rPr>
              <a:t> </a:t>
            </a:r>
            <a:r>
              <a:rPr sz="2200" spc="-11" dirty="0">
                <a:cs typeface="Calibri Light"/>
              </a:rPr>
              <a:t>result.</a:t>
            </a:r>
            <a:endParaRPr sz="2200" dirty="0">
              <a:cs typeface="Calibri Light"/>
            </a:endParaRPr>
          </a:p>
          <a:p>
            <a:pPr>
              <a:spcBef>
                <a:spcPts val="34"/>
              </a:spcBef>
              <a:buFont typeface="Arial"/>
              <a:buChar char="•"/>
            </a:pPr>
            <a:endParaRPr sz="2200" dirty="0">
              <a:cs typeface="Times New Roman"/>
            </a:endParaRPr>
          </a:p>
          <a:p>
            <a:pPr marL="180975" indent="-171926">
              <a:buFont typeface="Arial"/>
              <a:buChar char="•"/>
              <a:tabLst>
                <a:tab pos="181451" algn="l"/>
              </a:tabLst>
            </a:pPr>
            <a:r>
              <a:rPr sz="2200" spc="-98" dirty="0">
                <a:cs typeface="Calibri Light"/>
              </a:rPr>
              <a:t>To </a:t>
            </a:r>
            <a:r>
              <a:rPr sz="2200" spc="-8" dirty="0">
                <a:cs typeface="Calibri Light"/>
              </a:rPr>
              <a:t>solve </a:t>
            </a:r>
            <a:r>
              <a:rPr sz="2200" spc="-4" dirty="0">
                <a:cs typeface="Calibri Light"/>
              </a:rPr>
              <a:t>a </a:t>
            </a:r>
            <a:r>
              <a:rPr sz="2200" spc="-11" dirty="0">
                <a:cs typeface="Calibri Light"/>
              </a:rPr>
              <a:t>problem </a:t>
            </a:r>
            <a:r>
              <a:rPr sz="2200" spc="-26" dirty="0">
                <a:cs typeface="Calibri Light"/>
              </a:rPr>
              <a:t>recursively, </a:t>
            </a:r>
            <a:r>
              <a:rPr sz="2200" spc="-8" dirty="0">
                <a:cs typeface="Calibri Light"/>
              </a:rPr>
              <a:t>two conditions </a:t>
            </a:r>
            <a:r>
              <a:rPr sz="2200" spc="-11" dirty="0">
                <a:cs typeface="Calibri Light"/>
              </a:rPr>
              <a:t>must </a:t>
            </a:r>
            <a:r>
              <a:rPr sz="2200" spc="-4" dirty="0">
                <a:cs typeface="Calibri Light"/>
              </a:rPr>
              <a:t>be</a:t>
            </a:r>
            <a:r>
              <a:rPr sz="2200" spc="229" dirty="0">
                <a:cs typeface="Calibri Light"/>
              </a:rPr>
              <a:t> </a:t>
            </a:r>
            <a:r>
              <a:rPr sz="2200" spc="-8" dirty="0">
                <a:cs typeface="Calibri Light"/>
              </a:rPr>
              <a:t>satisfied.</a:t>
            </a:r>
            <a:endParaRPr sz="2200" dirty="0">
              <a:cs typeface="Calibri Light"/>
            </a:endParaRPr>
          </a:p>
          <a:p>
            <a:pPr marL="523875" lvl="1" indent="-171926">
              <a:spcBef>
                <a:spcPts val="176"/>
              </a:spcBef>
              <a:buFont typeface="Arial"/>
              <a:buChar char="•"/>
              <a:tabLst>
                <a:tab pos="524351" algn="l"/>
              </a:tabLst>
            </a:pPr>
            <a:r>
              <a:rPr sz="2200" spc="-11" dirty="0">
                <a:cs typeface="Calibri Light"/>
              </a:rPr>
              <a:t>First, </a:t>
            </a:r>
            <a:r>
              <a:rPr sz="2200" dirty="0">
                <a:cs typeface="Calibri Light"/>
              </a:rPr>
              <a:t>the </a:t>
            </a:r>
            <a:r>
              <a:rPr sz="2200" spc="-8" dirty="0">
                <a:cs typeface="Calibri Light"/>
              </a:rPr>
              <a:t>problem must </a:t>
            </a:r>
            <a:r>
              <a:rPr sz="2200" dirty="0">
                <a:cs typeface="Calibri Light"/>
              </a:rPr>
              <a:t>be </a:t>
            </a:r>
            <a:r>
              <a:rPr sz="2200" spc="-8" dirty="0">
                <a:cs typeface="Calibri Light"/>
              </a:rPr>
              <a:t>written </a:t>
            </a:r>
            <a:r>
              <a:rPr sz="2200" dirty="0">
                <a:cs typeface="Calibri Light"/>
              </a:rPr>
              <a:t>in a </a:t>
            </a:r>
            <a:r>
              <a:rPr sz="2200" spc="-15" dirty="0">
                <a:cs typeface="Calibri Light"/>
              </a:rPr>
              <a:t>recursive</a:t>
            </a:r>
            <a:r>
              <a:rPr sz="2200" spc="-49" dirty="0">
                <a:cs typeface="Calibri Light"/>
              </a:rPr>
              <a:t> </a:t>
            </a:r>
            <a:r>
              <a:rPr sz="2200" spc="-15" dirty="0">
                <a:cs typeface="Calibri Light"/>
              </a:rPr>
              <a:t>form</a:t>
            </a:r>
            <a:endParaRPr sz="2200" dirty="0">
              <a:cs typeface="Calibri Light"/>
            </a:endParaRPr>
          </a:p>
          <a:p>
            <a:pPr marL="523875" lvl="1" indent="-171926">
              <a:spcBef>
                <a:spcPts val="161"/>
              </a:spcBef>
              <a:buFont typeface="Arial"/>
              <a:buChar char="•"/>
              <a:tabLst>
                <a:tab pos="524351" algn="l"/>
              </a:tabLst>
            </a:pPr>
            <a:r>
              <a:rPr sz="2200" spc="-4" dirty="0">
                <a:cs typeface="Calibri Light"/>
              </a:rPr>
              <a:t>Second </a:t>
            </a:r>
            <a:r>
              <a:rPr sz="2200" dirty="0">
                <a:cs typeface="Calibri Light"/>
              </a:rPr>
              <a:t>the </a:t>
            </a:r>
            <a:r>
              <a:rPr sz="2200" spc="-8" dirty="0">
                <a:cs typeface="Calibri Light"/>
              </a:rPr>
              <a:t>problem </a:t>
            </a:r>
            <a:r>
              <a:rPr sz="2200" spc="-15" dirty="0">
                <a:cs typeface="Calibri Light"/>
              </a:rPr>
              <a:t>statement </a:t>
            </a:r>
            <a:r>
              <a:rPr sz="2200" spc="-8" dirty="0">
                <a:cs typeface="Calibri Light"/>
              </a:rPr>
              <a:t>must </a:t>
            </a:r>
            <a:r>
              <a:rPr sz="2200" dirty="0">
                <a:cs typeface="Calibri Light"/>
              </a:rPr>
              <a:t>include a </a:t>
            </a:r>
            <a:r>
              <a:rPr sz="2200" spc="-11" dirty="0">
                <a:cs typeface="Calibri Light"/>
              </a:rPr>
              <a:t>stopping</a:t>
            </a:r>
            <a:r>
              <a:rPr sz="2200" spc="-26" dirty="0">
                <a:cs typeface="Calibri Light"/>
              </a:rPr>
              <a:t> </a:t>
            </a:r>
            <a:r>
              <a:rPr sz="2200" spc="-8" dirty="0">
                <a:cs typeface="Calibri Light"/>
              </a:rPr>
              <a:t>condition</a:t>
            </a:r>
            <a:endParaRPr sz="2200" dirty="0">
              <a:cs typeface="Calibri Light"/>
            </a:endParaRPr>
          </a:p>
        </p:txBody>
      </p:sp>
      <p:sp>
        <p:nvSpPr>
          <p:cNvPr id="6" name="Title 1">
            <a:extLst>
              <a:ext uri="{FF2B5EF4-FFF2-40B4-BE49-F238E27FC236}">
                <a16:creationId xmlns:a16="http://schemas.microsoft.com/office/drawing/2014/main" xmlns="" id="{D40AA270-4C02-4F80-A0C4-3C296284917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C8CB6C14-FFB3-4F24-8AE6-99F5DEC3CCAA}"/>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xmlns="" id="{F77D7689-9612-43AB-8C93-3816567AD7A3}"/>
              </a:ext>
            </a:extLst>
          </p:cNvPr>
          <p:cNvSpPr>
            <a:spLocks noGrp="1"/>
          </p:cNvSpPr>
          <p:nvPr>
            <p:ph type="dt" sz="half" idx="10"/>
          </p:nvPr>
        </p:nvSpPr>
        <p:spPr/>
        <p:txBody>
          <a:bodyPr/>
          <a:lstStyle/>
          <a:p>
            <a:fld id="{A9AE4AA2-66F9-41EC-B40B-01052F21D73A}" type="datetime1">
              <a:rPr lang="en-US" smtClean="0"/>
              <a:pPr/>
              <a:t>11/3/2022</a:t>
            </a:fld>
            <a:endParaRPr lang="en-US"/>
          </a:p>
        </p:txBody>
      </p:sp>
      <p:sp>
        <p:nvSpPr>
          <p:cNvPr id="8" name="Rectangle 7"/>
          <p:cNvSpPr/>
          <p:nvPr/>
        </p:nvSpPr>
        <p:spPr>
          <a:xfrm>
            <a:off x="914400" y="5410200"/>
            <a:ext cx="7315200" cy="646331"/>
          </a:xfrm>
          <a:prstGeom prst="rect">
            <a:avLst/>
          </a:prstGeom>
        </p:spPr>
        <p:txBody>
          <a:bodyPr wrap="square">
            <a:spAutoFit/>
          </a:bodyPr>
          <a:lstStyle/>
          <a:p>
            <a:r>
              <a:rPr lang="en-US" dirty="0" smtClean="0">
                <a:hlinkClick r:id="rId4"/>
              </a:rPr>
              <a:t>https://www.youtube.com/watch?v=hY1PGHB9xMY</a:t>
            </a:r>
            <a:endParaRPr lang="en-US" dirty="0" smtClean="0"/>
          </a:p>
          <a:p>
            <a:endParaRPr lang="en-US" dirty="0"/>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1081511" y="6464680"/>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72</a:t>
            </a:fld>
            <a:endParaRPr dirty="0"/>
          </a:p>
        </p:txBody>
      </p:sp>
      <p:sp>
        <p:nvSpPr>
          <p:cNvPr id="2" name="object 2"/>
          <p:cNvSpPr txBox="1">
            <a:spLocks noGrp="1"/>
          </p:cNvSpPr>
          <p:nvPr>
            <p:ph type="title"/>
          </p:nvPr>
        </p:nvSpPr>
        <p:spPr>
          <a:xfrm>
            <a:off x="533400" y="1447800"/>
            <a:ext cx="7924800" cy="4072269"/>
          </a:xfrm>
          <a:prstGeom prst="rect">
            <a:avLst/>
          </a:prstGeom>
        </p:spPr>
        <p:txBody>
          <a:bodyPr vert="horz" wrap="square" lIns="0" tIns="9525" rIns="0" bIns="0" rtlCol="0" anchor="ctr">
            <a:spAutoFit/>
          </a:bodyPr>
          <a:lstStyle/>
          <a:p>
            <a:pPr marL="9525" algn="l">
              <a:spcBef>
                <a:spcPts val="75"/>
              </a:spcBef>
            </a:pPr>
            <a:r>
              <a:rPr lang="en-US" sz="2400" b="1" i="0" dirty="0">
                <a:effectLst/>
                <a:latin typeface="Roboto"/>
              </a:rPr>
              <a:t>Types of </a:t>
            </a:r>
            <a:r>
              <a:rPr lang="en-US" sz="2400" b="1" i="0" u="none" strike="noStrike" dirty="0">
                <a:solidFill>
                  <a:srgbClr val="EC4E20"/>
                </a:solidFill>
                <a:effectLst/>
                <a:latin typeface="Roboto"/>
                <a:hlinkClick r:id="rId2"/>
              </a:rPr>
              <a:t>Recursions</a:t>
            </a:r>
            <a:r>
              <a:rPr lang="en-US" sz="2400" b="1" i="0" dirty="0">
                <a:effectLst/>
                <a:latin typeface="Roboto"/>
              </a:rPr>
              <a:t>:</a:t>
            </a:r>
            <a:br>
              <a:rPr lang="en-US" sz="2400" b="1" i="0" dirty="0">
                <a:effectLst/>
                <a:latin typeface="Roboto"/>
              </a:rPr>
            </a:br>
            <a:r>
              <a:rPr lang="en-US" sz="2400" dirty="0"/>
              <a:t/>
            </a:r>
            <a:br>
              <a:rPr lang="en-US" sz="2400" dirty="0"/>
            </a:br>
            <a:r>
              <a:rPr lang="en-US" sz="1800" b="0" i="0" dirty="0">
                <a:effectLst/>
                <a:latin typeface="Roboto"/>
              </a:rPr>
              <a:t>Recursion are mainly of</a:t>
            </a:r>
            <a:r>
              <a:rPr lang="en-US" sz="1800" b="1" i="0" dirty="0">
                <a:effectLst/>
                <a:latin typeface="Roboto"/>
              </a:rPr>
              <a:t> two types</a:t>
            </a:r>
            <a:r>
              <a:rPr lang="en-US" sz="1800" b="0" i="0" dirty="0">
                <a:effectLst/>
                <a:latin typeface="Roboto"/>
              </a:rPr>
              <a:t> depending on whether </a:t>
            </a:r>
            <a:r>
              <a:rPr lang="en-US" sz="1800" b="1" i="0" dirty="0">
                <a:effectLst/>
                <a:latin typeface="Roboto"/>
              </a:rPr>
              <a:t>a function calls itself from within itself</a:t>
            </a:r>
            <a:r>
              <a:rPr lang="en-US" sz="1800" b="0" i="0" dirty="0">
                <a:effectLst/>
                <a:latin typeface="Roboto"/>
              </a:rPr>
              <a:t> or </a:t>
            </a:r>
            <a:r>
              <a:rPr lang="en-US" sz="1800" b="1" i="0" dirty="0">
                <a:effectLst/>
                <a:latin typeface="Roboto"/>
              </a:rPr>
              <a:t>more than one function call one another mutually.</a:t>
            </a:r>
            <a:r>
              <a:rPr lang="en-US" sz="1800" b="0" i="0" dirty="0">
                <a:effectLst/>
                <a:latin typeface="Roboto"/>
              </a:rPr>
              <a:t> The first one is called </a:t>
            </a:r>
            <a:r>
              <a:rPr lang="en-US" sz="1800" b="1" i="0" dirty="0">
                <a:effectLst/>
                <a:latin typeface="Roboto"/>
              </a:rPr>
              <a:t>direct recursion</a:t>
            </a:r>
            <a:r>
              <a:rPr lang="en-US" sz="1800" b="0" i="0" dirty="0">
                <a:effectLst/>
                <a:latin typeface="Roboto"/>
              </a:rPr>
              <a:t> and another one is called </a:t>
            </a:r>
            <a:r>
              <a:rPr lang="en-US" sz="1800" b="1" i="0" dirty="0">
                <a:effectLst/>
                <a:latin typeface="Roboto"/>
              </a:rPr>
              <a:t>indirect recursion</a:t>
            </a:r>
            <a:r>
              <a:rPr lang="en-US" sz="1800" b="0" i="0" dirty="0">
                <a:effectLst/>
                <a:latin typeface="Roboto"/>
              </a:rPr>
              <a:t>.</a:t>
            </a:r>
            <a:br>
              <a:rPr lang="en-US" sz="1800" b="0" i="0" dirty="0">
                <a:effectLst/>
                <a:latin typeface="Roboto"/>
              </a:rPr>
            </a:br>
            <a:r>
              <a:rPr lang="en-US" sz="1800" b="0" i="0" dirty="0">
                <a:effectLst/>
                <a:latin typeface="Roboto"/>
              </a:rPr>
              <a:t/>
            </a:r>
            <a:br>
              <a:rPr lang="en-US" sz="1800" b="0" i="0" dirty="0">
                <a:effectLst/>
                <a:latin typeface="Roboto"/>
              </a:rPr>
            </a:br>
            <a:r>
              <a:rPr lang="en-US" sz="1800" b="0" i="0" dirty="0">
                <a:effectLst/>
                <a:latin typeface="Roboto"/>
              </a:rPr>
              <a:t>fun()</a:t>
            </a:r>
            <a:br>
              <a:rPr lang="en-US" sz="1800" b="0" i="0" dirty="0">
                <a:effectLst/>
                <a:latin typeface="Roboto"/>
              </a:rPr>
            </a:br>
            <a:r>
              <a:rPr lang="en-US" sz="1800" b="0" i="0" dirty="0">
                <a:effectLst/>
                <a:latin typeface="Roboto"/>
              </a:rPr>
              <a:t>{</a:t>
            </a:r>
            <a:br>
              <a:rPr lang="en-US" sz="1800" b="0" i="0" dirty="0">
                <a:effectLst/>
                <a:latin typeface="Roboto"/>
              </a:rPr>
            </a:br>
            <a:r>
              <a:rPr lang="en-US" sz="1800" b="0" i="0" dirty="0">
                <a:effectLst/>
                <a:latin typeface="Roboto"/>
              </a:rPr>
              <a:t>-------------</a:t>
            </a:r>
            <a:br>
              <a:rPr lang="en-US" sz="1800" b="0" i="0" dirty="0">
                <a:effectLst/>
                <a:latin typeface="Roboto"/>
              </a:rPr>
            </a:br>
            <a:r>
              <a:rPr lang="en-US" sz="1800" b="0" i="0" dirty="0">
                <a:effectLst/>
                <a:latin typeface="Roboto"/>
              </a:rPr>
              <a:t>------------</a:t>
            </a:r>
            <a:br>
              <a:rPr lang="en-US" sz="1800" b="0" i="0" dirty="0">
                <a:effectLst/>
                <a:latin typeface="Roboto"/>
              </a:rPr>
            </a:br>
            <a:r>
              <a:rPr lang="en-US" sz="1800" b="0" i="0" dirty="0">
                <a:effectLst/>
                <a:latin typeface="Roboto"/>
              </a:rPr>
              <a:t>----------</a:t>
            </a:r>
            <a:br>
              <a:rPr lang="en-US" sz="1800" b="0" i="0" dirty="0">
                <a:effectLst/>
                <a:latin typeface="Roboto"/>
              </a:rPr>
            </a:br>
            <a:r>
              <a:rPr lang="en-US" sz="1800" b="0" i="0" dirty="0">
                <a:effectLst/>
                <a:latin typeface="Roboto"/>
              </a:rPr>
              <a:t>fun()</a:t>
            </a:r>
            <a:br>
              <a:rPr lang="en-US" sz="1800" b="0" i="0" dirty="0">
                <a:effectLst/>
                <a:latin typeface="Roboto"/>
              </a:rPr>
            </a:br>
            <a:r>
              <a:rPr lang="en-US" sz="1800" b="0" i="0" dirty="0">
                <a:effectLst/>
                <a:latin typeface="Roboto"/>
              </a:rPr>
              <a:t>}</a:t>
            </a:r>
            <a:endParaRPr sz="1800" b="1" dirty="0"/>
          </a:p>
        </p:txBody>
      </p:sp>
      <p:sp>
        <p:nvSpPr>
          <p:cNvPr id="3" name="object 3"/>
          <p:cNvSpPr txBox="1"/>
          <p:nvPr/>
        </p:nvSpPr>
        <p:spPr>
          <a:xfrm>
            <a:off x="687705" y="1857432"/>
            <a:ext cx="7712869" cy="340638"/>
          </a:xfrm>
          <a:prstGeom prst="rect">
            <a:avLst/>
          </a:prstGeom>
        </p:spPr>
        <p:txBody>
          <a:bodyPr vert="horz" wrap="square" lIns="0" tIns="45244" rIns="0" bIns="0" rtlCol="0">
            <a:spAutoFit/>
          </a:bodyPr>
          <a:lstStyle/>
          <a:p>
            <a:pPr marL="9049" marR="159068">
              <a:lnSpc>
                <a:spcPts val="2273"/>
              </a:lnSpc>
              <a:spcBef>
                <a:spcPts val="356"/>
              </a:spcBef>
              <a:tabLst>
                <a:tab pos="181451" algn="l"/>
              </a:tabLst>
            </a:pPr>
            <a:endParaRPr sz="2200" dirty="0">
              <a:cs typeface="Calibri Light"/>
            </a:endParaRPr>
          </a:p>
        </p:txBody>
      </p:sp>
      <p:sp>
        <p:nvSpPr>
          <p:cNvPr id="6" name="Title 1">
            <a:extLst>
              <a:ext uri="{FF2B5EF4-FFF2-40B4-BE49-F238E27FC236}">
                <a16:creationId xmlns:a16="http://schemas.microsoft.com/office/drawing/2014/main" xmlns="" id="{D40AA270-4C02-4F80-A0C4-3C296284917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C8CB6C14-FFB3-4F24-8AE6-99F5DEC3CCAA}"/>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xmlns="" id="{F77D7689-9612-43AB-8C93-3816567AD7A3}"/>
              </a:ext>
            </a:extLst>
          </p:cNvPr>
          <p:cNvSpPr>
            <a:spLocks noGrp="1"/>
          </p:cNvSpPr>
          <p:nvPr>
            <p:ph type="dt" sz="half" idx="10"/>
          </p:nvPr>
        </p:nvSpPr>
        <p:spPr/>
        <p:txBody>
          <a:bodyPr/>
          <a:lstStyle/>
          <a:p>
            <a:fld id="{6959FEAD-6FBD-4A8D-AD23-B9B2043449F3}" type="datetime1">
              <a:rPr lang="en-US" smtClean="0"/>
              <a:pPr/>
              <a:t>11/3/2022</a:t>
            </a:fld>
            <a:endParaRPr lang="en-US"/>
          </a:p>
        </p:txBody>
      </p:sp>
      <p:sp>
        <p:nvSpPr>
          <p:cNvPr id="9" name="TextBox 8">
            <a:extLst>
              <a:ext uri="{FF2B5EF4-FFF2-40B4-BE49-F238E27FC236}">
                <a16:creationId xmlns:a16="http://schemas.microsoft.com/office/drawing/2014/main" xmlns="" id="{0F8D7A1B-99F9-48CF-9D04-67651470B5AA}"/>
              </a:ext>
            </a:extLst>
          </p:cNvPr>
          <p:cNvSpPr txBox="1"/>
          <p:nvPr/>
        </p:nvSpPr>
        <p:spPr>
          <a:xfrm>
            <a:off x="7668344" y="6538912"/>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xmlns="" id="{1DADE341-19B2-4C85-99B7-398F50006154}"/>
              </a:ext>
            </a:extLst>
          </p:cNvPr>
          <p:cNvSpPr txBox="1"/>
          <p:nvPr/>
        </p:nvSpPr>
        <p:spPr>
          <a:xfrm>
            <a:off x="4572000" y="3909738"/>
            <a:ext cx="1152128" cy="2031325"/>
          </a:xfrm>
          <a:prstGeom prst="rect">
            <a:avLst/>
          </a:prstGeom>
          <a:noFill/>
        </p:spPr>
        <p:txBody>
          <a:bodyPr wrap="square" rtlCol="0">
            <a:spAutoFit/>
          </a:bodyPr>
          <a:lstStyle/>
          <a:p>
            <a:r>
              <a:rPr lang="en-US" dirty="0"/>
              <a:t>Fun1()</a:t>
            </a:r>
          </a:p>
          <a:p>
            <a:r>
              <a:rPr lang="en-US" dirty="0"/>
              <a:t>{</a:t>
            </a:r>
          </a:p>
          <a:p>
            <a:endParaRPr lang="en-US" dirty="0"/>
          </a:p>
          <a:p>
            <a:endParaRPr lang="en-US" dirty="0"/>
          </a:p>
          <a:p>
            <a:r>
              <a:rPr lang="en-US" dirty="0"/>
              <a:t>Fun2()</a:t>
            </a:r>
          </a:p>
          <a:p>
            <a:endParaRPr lang="en-US" dirty="0"/>
          </a:p>
          <a:p>
            <a:r>
              <a:rPr lang="en-US" dirty="0"/>
              <a:t>}</a:t>
            </a:r>
            <a:endParaRPr lang="en-IN" dirty="0"/>
          </a:p>
        </p:txBody>
      </p:sp>
      <p:sp>
        <p:nvSpPr>
          <p:cNvPr id="12" name="TextBox 11">
            <a:extLst>
              <a:ext uri="{FF2B5EF4-FFF2-40B4-BE49-F238E27FC236}">
                <a16:creationId xmlns:a16="http://schemas.microsoft.com/office/drawing/2014/main" xmlns="" id="{D35B6AE9-66A7-487E-8DDF-E9D9C51C3ABD}"/>
              </a:ext>
            </a:extLst>
          </p:cNvPr>
          <p:cNvSpPr txBox="1"/>
          <p:nvPr/>
        </p:nvSpPr>
        <p:spPr>
          <a:xfrm>
            <a:off x="5993123" y="3909738"/>
            <a:ext cx="1152128" cy="2031325"/>
          </a:xfrm>
          <a:prstGeom prst="rect">
            <a:avLst/>
          </a:prstGeom>
          <a:noFill/>
        </p:spPr>
        <p:txBody>
          <a:bodyPr wrap="square" rtlCol="0">
            <a:spAutoFit/>
          </a:bodyPr>
          <a:lstStyle/>
          <a:p>
            <a:r>
              <a:rPr lang="en-US" dirty="0"/>
              <a:t>Fun2()</a:t>
            </a:r>
          </a:p>
          <a:p>
            <a:r>
              <a:rPr lang="en-US" dirty="0"/>
              <a:t>{</a:t>
            </a:r>
          </a:p>
          <a:p>
            <a:endParaRPr lang="en-US" dirty="0"/>
          </a:p>
          <a:p>
            <a:endParaRPr lang="en-US" dirty="0"/>
          </a:p>
          <a:p>
            <a:r>
              <a:rPr lang="en-US" dirty="0"/>
              <a:t>Fun1()</a:t>
            </a:r>
          </a:p>
          <a:p>
            <a:endParaRPr lang="en-US" dirty="0"/>
          </a:p>
          <a:p>
            <a:r>
              <a:rPr lang="en-US" dirty="0"/>
              <a:t>}</a:t>
            </a:r>
            <a:endParaRPr lang="en-IN" dirty="0"/>
          </a:p>
        </p:txBody>
      </p:sp>
      <p:sp>
        <p:nvSpPr>
          <p:cNvPr id="15" name="Freeform: Shape 14">
            <a:extLst>
              <a:ext uri="{FF2B5EF4-FFF2-40B4-BE49-F238E27FC236}">
                <a16:creationId xmlns:a16="http://schemas.microsoft.com/office/drawing/2014/main" xmlns="" id="{3C4B2123-171C-4F78-BEC8-563CE7A76FA9}"/>
              </a:ext>
            </a:extLst>
          </p:cNvPr>
          <p:cNvSpPr/>
          <p:nvPr/>
        </p:nvSpPr>
        <p:spPr>
          <a:xfrm>
            <a:off x="5378245" y="4069003"/>
            <a:ext cx="668594" cy="1151926"/>
          </a:xfrm>
          <a:custGeom>
            <a:avLst/>
            <a:gdLst>
              <a:gd name="connsiteX0" fmla="*/ 0 w 668594"/>
              <a:gd name="connsiteY0" fmla="*/ 1151926 h 1151926"/>
              <a:gd name="connsiteX1" fmla="*/ 58994 w 668594"/>
              <a:gd name="connsiteY1" fmla="*/ 1132262 h 1151926"/>
              <a:gd name="connsiteX2" fmla="*/ 98323 w 668594"/>
              <a:gd name="connsiteY2" fmla="*/ 1122429 h 1151926"/>
              <a:gd name="connsiteX3" fmla="*/ 176981 w 668594"/>
              <a:gd name="connsiteY3" fmla="*/ 1053603 h 1151926"/>
              <a:gd name="connsiteX4" fmla="*/ 206478 w 668594"/>
              <a:gd name="connsiteY4" fmla="*/ 1014274 h 1151926"/>
              <a:gd name="connsiteX5" fmla="*/ 235974 w 668594"/>
              <a:gd name="connsiteY5" fmla="*/ 984778 h 1151926"/>
              <a:gd name="connsiteX6" fmla="*/ 294968 w 668594"/>
              <a:gd name="connsiteY6" fmla="*/ 906120 h 1151926"/>
              <a:gd name="connsiteX7" fmla="*/ 314632 w 668594"/>
              <a:gd name="connsiteY7" fmla="*/ 876623 h 1151926"/>
              <a:gd name="connsiteX8" fmla="*/ 324465 w 668594"/>
              <a:gd name="connsiteY8" fmla="*/ 847126 h 1151926"/>
              <a:gd name="connsiteX9" fmla="*/ 344129 w 668594"/>
              <a:gd name="connsiteY9" fmla="*/ 817629 h 1151926"/>
              <a:gd name="connsiteX10" fmla="*/ 373626 w 668594"/>
              <a:gd name="connsiteY10" fmla="*/ 758636 h 1151926"/>
              <a:gd name="connsiteX11" fmla="*/ 383458 w 668594"/>
              <a:gd name="connsiteY11" fmla="*/ 729139 h 1151926"/>
              <a:gd name="connsiteX12" fmla="*/ 403123 w 668594"/>
              <a:gd name="connsiteY12" fmla="*/ 630816 h 1151926"/>
              <a:gd name="connsiteX13" fmla="*/ 422787 w 668594"/>
              <a:gd name="connsiteY13" fmla="*/ 601320 h 1151926"/>
              <a:gd name="connsiteX14" fmla="*/ 452284 w 668594"/>
              <a:gd name="connsiteY14" fmla="*/ 512829 h 1151926"/>
              <a:gd name="connsiteX15" fmla="*/ 462116 w 668594"/>
              <a:gd name="connsiteY15" fmla="*/ 483332 h 1151926"/>
              <a:gd name="connsiteX16" fmla="*/ 471949 w 668594"/>
              <a:gd name="connsiteY16" fmla="*/ 414507 h 1151926"/>
              <a:gd name="connsiteX17" fmla="*/ 501445 w 668594"/>
              <a:gd name="connsiteY17" fmla="*/ 276855 h 1151926"/>
              <a:gd name="connsiteX18" fmla="*/ 521110 w 668594"/>
              <a:gd name="connsiteY18" fmla="*/ 139203 h 1151926"/>
              <a:gd name="connsiteX19" fmla="*/ 530942 w 668594"/>
              <a:gd name="connsiteY19" fmla="*/ 109707 h 1151926"/>
              <a:gd name="connsiteX20" fmla="*/ 570271 w 668594"/>
              <a:gd name="connsiteY20" fmla="*/ 50713 h 1151926"/>
              <a:gd name="connsiteX21" fmla="*/ 599768 w 668594"/>
              <a:gd name="connsiteY21" fmla="*/ 31049 h 1151926"/>
              <a:gd name="connsiteX22" fmla="*/ 619432 w 668594"/>
              <a:gd name="connsiteY22" fmla="*/ 1552 h 1151926"/>
              <a:gd name="connsiteX23" fmla="*/ 648929 w 668594"/>
              <a:gd name="connsiteY23" fmla="*/ 11384 h 1151926"/>
              <a:gd name="connsiteX24" fmla="*/ 619432 w 668594"/>
              <a:gd name="connsiteY24" fmla="*/ 21216 h 1151926"/>
              <a:gd name="connsiteX25" fmla="*/ 580103 w 668594"/>
              <a:gd name="connsiteY25" fmla="*/ 31049 h 1151926"/>
              <a:gd name="connsiteX26" fmla="*/ 609600 w 668594"/>
              <a:gd name="connsiteY26" fmla="*/ 40881 h 1151926"/>
              <a:gd name="connsiteX27" fmla="*/ 639097 w 668594"/>
              <a:gd name="connsiteY27" fmla="*/ 70378 h 1151926"/>
              <a:gd name="connsiteX28" fmla="*/ 668594 w 668594"/>
              <a:gd name="connsiteY28" fmla="*/ 90042 h 1151926"/>
              <a:gd name="connsiteX29" fmla="*/ 658761 w 668594"/>
              <a:gd name="connsiteY29" fmla="*/ 139203 h 1151926"/>
              <a:gd name="connsiteX30" fmla="*/ 639097 w 668594"/>
              <a:gd name="connsiteY30" fmla="*/ 168700 h 1151926"/>
              <a:gd name="connsiteX31" fmla="*/ 658761 w 668594"/>
              <a:gd name="connsiteY31" fmla="*/ 99874 h 1151926"/>
              <a:gd name="connsiteX32" fmla="*/ 648929 w 668594"/>
              <a:gd name="connsiteY32" fmla="*/ 50713 h 1151926"/>
              <a:gd name="connsiteX33" fmla="*/ 491613 w 668594"/>
              <a:gd name="connsiteY33" fmla="*/ 21216 h 1151926"/>
              <a:gd name="connsiteX34" fmla="*/ 629265 w 668594"/>
              <a:gd name="connsiteY34" fmla="*/ 31049 h 1151926"/>
              <a:gd name="connsiteX35" fmla="*/ 639097 w 668594"/>
              <a:gd name="connsiteY35" fmla="*/ 60545 h 1151926"/>
              <a:gd name="connsiteX36" fmla="*/ 658761 w 668594"/>
              <a:gd name="connsiteY36" fmla="*/ 149036 h 1151926"/>
              <a:gd name="connsiteX37" fmla="*/ 668594 w 668594"/>
              <a:gd name="connsiteY37" fmla="*/ 178532 h 115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68594" h="1151926">
                <a:moveTo>
                  <a:pt x="0" y="1151926"/>
                </a:moveTo>
                <a:cubicBezTo>
                  <a:pt x="19665" y="1145371"/>
                  <a:pt x="39140" y="1138218"/>
                  <a:pt x="58994" y="1132262"/>
                </a:cubicBezTo>
                <a:cubicBezTo>
                  <a:pt x="71937" y="1128379"/>
                  <a:pt x="86236" y="1128472"/>
                  <a:pt x="98323" y="1122429"/>
                </a:cubicBezTo>
                <a:cubicBezTo>
                  <a:pt x="121420" y="1110880"/>
                  <a:pt x="161209" y="1071628"/>
                  <a:pt x="176981" y="1053603"/>
                </a:cubicBezTo>
                <a:cubicBezTo>
                  <a:pt x="187772" y="1041270"/>
                  <a:pt x="195813" y="1026716"/>
                  <a:pt x="206478" y="1014274"/>
                </a:cubicBezTo>
                <a:cubicBezTo>
                  <a:pt x="215527" y="1003717"/>
                  <a:pt x="227169" y="995540"/>
                  <a:pt x="235974" y="984778"/>
                </a:cubicBezTo>
                <a:cubicBezTo>
                  <a:pt x="256728" y="959412"/>
                  <a:pt x="276789" y="933390"/>
                  <a:pt x="294968" y="906120"/>
                </a:cubicBezTo>
                <a:cubicBezTo>
                  <a:pt x="301523" y="896288"/>
                  <a:pt x="309347" y="887192"/>
                  <a:pt x="314632" y="876623"/>
                </a:cubicBezTo>
                <a:cubicBezTo>
                  <a:pt x="319267" y="867353"/>
                  <a:pt x="319830" y="856396"/>
                  <a:pt x="324465" y="847126"/>
                </a:cubicBezTo>
                <a:cubicBezTo>
                  <a:pt x="329750" y="836557"/>
                  <a:pt x="338844" y="828198"/>
                  <a:pt x="344129" y="817629"/>
                </a:cubicBezTo>
                <a:cubicBezTo>
                  <a:pt x="384828" y="736228"/>
                  <a:pt x="317279" y="843153"/>
                  <a:pt x="373626" y="758636"/>
                </a:cubicBezTo>
                <a:cubicBezTo>
                  <a:pt x="376903" y="748804"/>
                  <a:pt x="381128" y="739238"/>
                  <a:pt x="383458" y="729139"/>
                </a:cubicBezTo>
                <a:cubicBezTo>
                  <a:pt x="390974" y="696572"/>
                  <a:pt x="384583" y="658626"/>
                  <a:pt x="403123" y="630816"/>
                </a:cubicBezTo>
                <a:cubicBezTo>
                  <a:pt x="409678" y="620984"/>
                  <a:pt x="417988" y="612118"/>
                  <a:pt x="422787" y="601320"/>
                </a:cubicBezTo>
                <a:cubicBezTo>
                  <a:pt x="422792" y="601310"/>
                  <a:pt x="447366" y="527583"/>
                  <a:pt x="452284" y="512829"/>
                </a:cubicBezTo>
                <a:lnTo>
                  <a:pt x="462116" y="483332"/>
                </a:lnTo>
                <a:cubicBezTo>
                  <a:pt x="465394" y="460390"/>
                  <a:pt x="467803" y="437308"/>
                  <a:pt x="471949" y="414507"/>
                </a:cubicBezTo>
                <a:cubicBezTo>
                  <a:pt x="485843" y="338094"/>
                  <a:pt x="489135" y="399950"/>
                  <a:pt x="501445" y="276855"/>
                </a:cubicBezTo>
                <a:cubicBezTo>
                  <a:pt x="509281" y="198504"/>
                  <a:pt x="504661" y="196776"/>
                  <a:pt x="521110" y="139203"/>
                </a:cubicBezTo>
                <a:cubicBezTo>
                  <a:pt x="523957" y="129238"/>
                  <a:pt x="525909" y="118767"/>
                  <a:pt x="530942" y="109707"/>
                </a:cubicBezTo>
                <a:cubicBezTo>
                  <a:pt x="542420" y="89047"/>
                  <a:pt x="550606" y="63822"/>
                  <a:pt x="570271" y="50713"/>
                </a:cubicBezTo>
                <a:lnTo>
                  <a:pt x="599768" y="31049"/>
                </a:lnTo>
                <a:cubicBezTo>
                  <a:pt x="606323" y="21217"/>
                  <a:pt x="608460" y="5941"/>
                  <a:pt x="619432" y="1552"/>
                </a:cubicBezTo>
                <a:cubicBezTo>
                  <a:pt x="629055" y="-2297"/>
                  <a:pt x="648929" y="1020"/>
                  <a:pt x="648929" y="11384"/>
                </a:cubicBezTo>
                <a:cubicBezTo>
                  <a:pt x="648929" y="21748"/>
                  <a:pt x="629397" y="18369"/>
                  <a:pt x="619432" y="21216"/>
                </a:cubicBezTo>
                <a:cubicBezTo>
                  <a:pt x="606439" y="24928"/>
                  <a:pt x="593213" y="27771"/>
                  <a:pt x="580103" y="31049"/>
                </a:cubicBezTo>
                <a:cubicBezTo>
                  <a:pt x="589935" y="34326"/>
                  <a:pt x="600976" y="35132"/>
                  <a:pt x="609600" y="40881"/>
                </a:cubicBezTo>
                <a:cubicBezTo>
                  <a:pt x="621170" y="48594"/>
                  <a:pt x="628415" y="61476"/>
                  <a:pt x="639097" y="70378"/>
                </a:cubicBezTo>
                <a:cubicBezTo>
                  <a:pt x="648175" y="77943"/>
                  <a:pt x="658762" y="83487"/>
                  <a:pt x="668594" y="90042"/>
                </a:cubicBezTo>
                <a:cubicBezTo>
                  <a:pt x="665316" y="106429"/>
                  <a:pt x="664629" y="123555"/>
                  <a:pt x="658761" y="139203"/>
                </a:cubicBezTo>
                <a:cubicBezTo>
                  <a:pt x="654612" y="150267"/>
                  <a:pt x="647453" y="177056"/>
                  <a:pt x="639097" y="168700"/>
                </a:cubicBezTo>
                <a:cubicBezTo>
                  <a:pt x="636011" y="165614"/>
                  <a:pt x="656492" y="106682"/>
                  <a:pt x="658761" y="99874"/>
                </a:cubicBezTo>
                <a:cubicBezTo>
                  <a:pt x="655484" y="83487"/>
                  <a:pt x="664998" y="55304"/>
                  <a:pt x="648929" y="50713"/>
                </a:cubicBezTo>
                <a:cubicBezTo>
                  <a:pt x="501029" y="8456"/>
                  <a:pt x="379427" y="77310"/>
                  <a:pt x="491613" y="21216"/>
                </a:cubicBezTo>
                <a:cubicBezTo>
                  <a:pt x="537497" y="24494"/>
                  <a:pt x="584817" y="19196"/>
                  <a:pt x="629265" y="31049"/>
                </a:cubicBezTo>
                <a:cubicBezTo>
                  <a:pt x="639279" y="33719"/>
                  <a:pt x="636250" y="50580"/>
                  <a:pt x="639097" y="60545"/>
                </a:cubicBezTo>
                <a:cubicBezTo>
                  <a:pt x="659290" y="131220"/>
                  <a:pt x="638479" y="67908"/>
                  <a:pt x="658761" y="149036"/>
                </a:cubicBezTo>
                <a:cubicBezTo>
                  <a:pt x="661275" y="159090"/>
                  <a:pt x="668594" y="178532"/>
                  <a:pt x="668594" y="17853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xmlns="" id="{B6272CF5-A128-45F3-8BB8-B79D0FC6E984}"/>
              </a:ext>
            </a:extLst>
          </p:cNvPr>
          <p:cNvSpPr/>
          <p:nvPr/>
        </p:nvSpPr>
        <p:spPr>
          <a:xfrm>
            <a:off x="5256255" y="4208206"/>
            <a:ext cx="829913" cy="1032388"/>
          </a:xfrm>
          <a:custGeom>
            <a:avLst/>
            <a:gdLst>
              <a:gd name="connsiteX0" fmla="*/ 829913 w 829913"/>
              <a:gd name="connsiteY0" fmla="*/ 1032388 h 1032388"/>
              <a:gd name="connsiteX1" fmla="*/ 741422 w 829913"/>
              <a:gd name="connsiteY1" fmla="*/ 865239 h 1032388"/>
              <a:gd name="connsiteX2" fmla="*/ 613603 w 829913"/>
              <a:gd name="connsiteY2" fmla="*/ 639097 h 1032388"/>
              <a:gd name="connsiteX3" fmla="*/ 564442 w 829913"/>
              <a:gd name="connsiteY3" fmla="*/ 550607 h 1032388"/>
              <a:gd name="connsiteX4" fmla="*/ 534945 w 829913"/>
              <a:gd name="connsiteY4" fmla="*/ 481781 h 1032388"/>
              <a:gd name="connsiteX5" fmla="*/ 495616 w 829913"/>
              <a:gd name="connsiteY5" fmla="*/ 422788 h 1032388"/>
              <a:gd name="connsiteX6" fmla="*/ 475951 w 829913"/>
              <a:gd name="connsiteY6" fmla="*/ 383459 h 1032388"/>
              <a:gd name="connsiteX7" fmla="*/ 426790 w 829913"/>
              <a:gd name="connsiteY7" fmla="*/ 304800 h 1032388"/>
              <a:gd name="connsiteX8" fmla="*/ 387461 w 829913"/>
              <a:gd name="connsiteY8" fmla="*/ 265471 h 1032388"/>
              <a:gd name="connsiteX9" fmla="*/ 357964 w 829913"/>
              <a:gd name="connsiteY9" fmla="*/ 226142 h 1032388"/>
              <a:gd name="connsiteX10" fmla="*/ 318635 w 829913"/>
              <a:gd name="connsiteY10" fmla="*/ 196646 h 1032388"/>
              <a:gd name="connsiteX11" fmla="*/ 289139 w 829913"/>
              <a:gd name="connsiteY11" fmla="*/ 157317 h 1032388"/>
              <a:gd name="connsiteX12" fmla="*/ 239977 w 829913"/>
              <a:gd name="connsiteY12" fmla="*/ 137652 h 1032388"/>
              <a:gd name="connsiteX13" fmla="*/ 171151 w 829913"/>
              <a:gd name="connsiteY13" fmla="*/ 88491 h 1032388"/>
              <a:gd name="connsiteX14" fmla="*/ 82661 w 829913"/>
              <a:gd name="connsiteY14" fmla="*/ 39329 h 1032388"/>
              <a:gd name="connsiteX15" fmla="*/ 13835 w 829913"/>
              <a:gd name="connsiteY15" fmla="*/ 19665 h 1032388"/>
              <a:gd name="connsiteX16" fmla="*/ 4003 w 829913"/>
              <a:gd name="connsiteY16" fmla="*/ 49162 h 1032388"/>
              <a:gd name="connsiteX17" fmla="*/ 23668 w 829913"/>
              <a:gd name="connsiteY17" fmla="*/ 19665 h 1032388"/>
              <a:gd name="connsiteX18" fmla="*/ 82661 w 829913"/>
              <a:gd name="connsiteY18" fmla="*/ 0 h 1032388"/>
              <a:gd name="connsiteX19" fmla="*/ 200648 w 829913"/>
              <a:gd name="connsiteY19" fmla="*/ 9833 h 10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9913" h="1032388">
                <a:moveTo>
                  <a:pt x="829913" y="1032388"/>
                </a:moveTo>
                <a:cubicBezTo>
                  <a:pt x="751375" y="901490"/>
                  <a:pt x="869747" y="1101628"/>
                  <a:pt x="741422" y="865239"/>
                </a:cubicBezTo>
                <a:cubicBezTo>
                  <a:pt x="700111" y="789141"/>
                  <a:pt x="656054" y="714565"/>
                  <a:pt x="613603" y="639097"/>
                </a:cubicBezTo>
                <a:cubicBezTo>
                  <a:pt x="597060" y="609687"/>
                  <a:pt x="577734" y="581622"/>
                  <a:pt x="564442" y="550607"/>
                </a:cubicBezTo>
                <a:cubicBezTo>
                  <a:pt x="554610" y="527665"/>
                  <a:pt x="546779" y="503758"/>
                  <a:pt x="534945" y="481781"/>
                </a:cubicBezTo>
                <a:cubicBezTo>
                  <a:pt x="523740" y="460972"/>
                  <a:pt x="507776" y="443054"/>
                  <a:pt x="495616" y="422788"/>
                </a:cubicBezTo>
                <a:cubicBezTo>
                  <a:pt x="488075" y="410220"/>
                  <a:pt x="483069" y="396272"/>
                  <a:pt x="475951" y="383459"/>
                </a:cubicBezTo>
                <a:cubicBezTo>
                  <a:pt x="473620" y="379264"/>
                  <a:pt x="436499" y="316127"/>
                  <a:pt x="426790" y="304800"/>
                </a:cubicBezTo>
                <a:cubicBezTo>
                  <a:pt x="414724" y="290724"/>
                  <a:pt x="399670" y="279424"/>
                  <a:pt x="387461" y="265471"/>
                </a:cubicBezTo>
                <a:cubicBezTo>
                  <a:pt x="376670" y="253138"/>
                  <a:pt x="369552" y="237729"/>
                  <a:pt x="357964" y="226142"/>
                </a:cubicBezTo>
                <a:cubicBezTo>
                  <a:pt x="346377" y="214555"/>
                  <a:pt x="330222" y="208233"/>
                  <a:pt x="318635" y="196646"/>
                </a:cubicBezTo>
                <a:cubicBezTo>
                  <a:pt x="307048" y="185059"/>
                  <a:pt x="302249" y="167149"/>
                  <a:pt x="289139" y="157317"/>
                </a:cubicBezTo>
                <a:cubicBezTo>
                  <a:pt x="275019" y="146727"/>
                  <a:pt x="256364" y="144207"/>
                  <a:pt x="239977" y="137652"/>
                </a:cubicBezTo>
                <a:cubicBezTo>
                  <a:pt x="187837" y="85512"/>
                  <a:pt x="235860" y="127316"/>
                  <a:pt x="171151" y="88491"/>
                </a:cubicBezTo>
                <a:cubicBezTo>
                  <a:pt x="86627" y="37777"/>
                  <a:pt x="141993" y="59108"/>
                  <a:pt x="82661" y="39329"/>
                </a:cubicBezTo>
                <a:cubicBezTo>
                  <a:pt x="60216" y="16885"/>
                  <a:pt x="50514" y="-9678"/>
                  <a:pt x="13835" y="19665"/>
                </a:cubicBezTo>
                <a:cubicBezTo>
                  <a:pt x="5742" y="26139"/>
                  <a:pt x="-6361" y="49162"/>
                  <a:pt x="4003" y="49162"/>
                </a:cubicBezTo>
                <a:cubicBezTo>
                  <a:pt x="15820" y="49162"/>
                  <a:pt x="13647" y="25928"/>
                  <a:pt x="23668" y="19665"/>
                </a:cubicBezTo>
                <a:cubicBezTo>
                  <a:pt x="41245" y="8679"/>
                  <a:pt x="82661" y="0"/>
                  <a:pt x="82661" y="0"/>
                </a:cubicBezTo>
                <a:cubicBezTo>
                  <a:pt x="174327" y="11459"/>
                  <a:pt x="134896" y="9833"/>
                  <a:pt x="200648" y="98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609600" y="5715000"/>
            <a:ext cx="6629400" cy="646331"/>
          </a:xfrm>
          <a:prstGeom prst="rect">
            <a:avLst/>
          </a:prstGeom>
        </p:spPr>
        <p:txBody>
          <a:bodyPr wrap="square">
            <a:spAutoFit/>
          </a:bodyPr>
          <a:lstStyle/>
          <a:p>
            <a:r>
              <a:rPr lang="en-US" dirty="0" smtClean="0">
                <a:hlinkClick r:id="rId4"/>
              </a:rPr>
              <a:t>https://www.youtube.com/watch?v=t9whckmAEq0</a:t>
            </a:r>
            <a:endParaRPr lang="en-US" dirty="0" smtClean="0"/>
          </a:p>
          <a:p>
            <a:endParaRPr lang="en-US" dirty="0"/>
          </a:p>
        </p:txBody>
      </p:sp>
      <p:sp>
        <p:nvSpPr>
          <p:cNvPr id="14" name="Footer Placeholder 13"/>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3976708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1081511" y="6464680"/>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73</a:t>
            </a:fld>
            <a:endParaRPr dirty="0"/>
          </a:p>
        </p:txBody>
      </p:sp>
      <p:sp>
        <p:nvSpPr>
          <p:cNvPr id="3" name="object 3"/>
          <p:cNvSpPr txBox="1"/>
          <p:nvPr/>
        </p:nvSpPr>
        <p:spPr>
          <a:xfrm>
            <a:off x="687705" y="1857432"/>
            <a:ext cx="7712869" cy="340638"/>
          </a:xfrm>
          <a:prstGeom prst="rect">
            <a:avLst/>
          </a:prstGeom>
        </p:spPr>
        <p:txBody>
          <a:bodyPr vert="horz" wrap="square" lIns="0" tIns="45244" rIns="0" bIns="0" rtlCol="0">
            <a:spAutoFit/>
          </a:bodyPr>
          <a:lstStyle/>
          <a:p>
            <a:pPr marL="9049" marR="159068">
              <a:lnSpc>
                <a:spcPts val="2273"/>
              </a:lnSpc>
              <a:spcBef>
                <a:spcPts val="356"/>
              </a:spcBef>
              <a:tabLst>
                <a:tab pos="181451" algn="l"/>
              </a:tabLst>
            </a:pPr>
            <a:endParaRPr sz="2200" dirty="0">
              <a:cs typeface="Calibri Light"/>
            </a:endParaRPr>
          </a:p>
        </p:txBody>
      </p:sp>
      <p:sp>
        <p:nvSpPr>
          <p:cNvPr id="6" name="Title 1">
            <a:extLst>
              <a:ext uri="{FF2B5EF4-FFF2-40B4-BE49-F238E27FC236}">
                <a16:creationId xmlns:a16="http://schemas.microsoft.com/office/drawing/2014/main" xmlns="" id="{D40AA270-4C02-4F80-A0C4-3C296284917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C8CB6C14-FFB3-4F24-8AE6-99F5DEC3CCA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xmlns="" id="{F77D7689-9612-43AB-8C93-3816567AD7A3}"/>
              </a:ext>
            </a:extLst>
          </p:cNvPr>
          <p:cNvSpPr>
            <a:spLocks noGrp="1"/>
          </p:cNvSpPr>
          <p:nvPr>
            <p:ph type="dt" sz="half" idx="10"/>
          </p:nvPr>
        </p:nvSpPr>
        <p:spPr/>
        <p:txBody>
          <a:bodyPr/>
          <a:lstStyle/>
          <a:p>
            <a:fld id="{605FA595-7A47-4513-BB65-7AFF35E09C2E}" type="datetime1">
              <a:rPr lang="en-US" smtClean="0"/>
              <a:pPr/>
              <a:t>11/3/2022</a:t>
            </a:fld>
            <a:endParaRPr lang="en-US"/>
          </a:p>
        </p:txBody>
      </p:sp>
      <p:sp>
        <p:nvSpPr>
          <p:cNvPr id="9" name="TextBox 8">
            <a:extLst>
              <a:ext uri="{FF2B5EF4-FFF2-40B4-BE49-F238E27FC236}">
                <a16:creationId xmlns:a16="http://schemas.microsoft.com/office/drawing/2014/main" xmlns="" id="{0F8D7A1B-99F9-48CF-9D04-67651470B5AA}"/>
              </a:ext>
            </a:extLst>
          </p:cNvPr>
          <p:cNvSpPr txBox="1"/>
          <p:nvPr/>
        </p:nvSpPr>
        <p:spPr>
          <a:xfrm>
            <a:off x="7668344" y="6538912"/>
            <a:ext cx="184731" cy="369332"/>
          </a:xfrm>
          <a:prstGeom prst="rect">
            <a:avLst/>
          </a:prstGeom>
          <a:noFill/>
        </p:spPr>
        <p:txBody>
          <a:bodyPr wrap="none" rtlCol="0">
            <a:spAutoFit/>
          </a:bodyPr>
          <a:lstStyle/>
          <a:p>
            <a:endParaRPr lang="en-IN" dirty="0"/>
          </a:p>
        </p:txBody>
      </p:sp>
      <p:sp>
        <p:nvSpPr>
          <p:cNvPr id="11" name="TextBox 10">
            <a:extLst>
              <a:ext uri="{FF2B5EF4-FFF2-40B4-BE49-F238E27FC236}">
                <a16:creationId xmlns:a16="http://schemas.microsoft.com/office/drawing/2014/main" xmlns="" id="{5241ADAC-F5DA-490A-B6DB-CCC60DE0FB7A}"/>
              </a:ext>
            </a:extLst>
          </p:cNvPr>
          <p:cNvSpPr txBox="1"/>
          <p:nvPr/>
        </p:nvSpPr>
        <p:spPr>
          <a:xfrm>
            <a:off x="687705" y="1196752"/>
            <a:ext cx="2133601" cy="2585323"/>
          </a:xfrm>
          <a:prstGeom prst="rect">
            <a:avLst/>
          </a:prstGeom>
          <a:noFill/>
        </p:spPr>
        <p:txBody>
          <a:bodyPr wrap="square" rtlCol="0">
            <a:spAutoFit/>
          </a:bodyPr>
          <a:lstStyle/>
          <a:p>
            <a:r>
              <a:rPr lang="en-US" dirty="0"/>
              <a:t>Head Recursion()</a:t>
            </a:r>
            <a:endParaRPr lang="en-IN" dirty="0"/>
          </a:p>
          <a:p>
            <a:endParaRPr lang="en-IN" dirty="0"/>
          </a:p>
          <a:p>
            <a:r>
              <a:rPr lang="en-IN" dirty="0"/>
              <a:t>Fun()</a:t>
            </a:r>
          </a:p>
          <a:p>
            <a:r>
              <a:rPr lang="en-IN" dirty="0"/>
              <a:t>{</a:t>
            </a:r>
          </a:p>
          <a:p>
            <a:r>
              <a:rPr lang="en-IN" dirty="0"/>
              <a:t>Fun();</a:t>
            </a:r>
          </a:p>
          <a:p>
            <a:r>
              <a:rPr lang="en-IN" dirty="0"/>
              <a:t>…….</a:t>
            </a:r>
          </a:p>
          <a:p>
            <a:r>
              <a:rPr lang="en-IN" dirty="0"/>
              <a:t>……</a:t>
            </a:r>
          </a:p>
          <a:p>
            <a:r>
              <a:rPr lang="en-IN" dirty="0"/>
              <a:t>…….</a:t>
            </a:r>
          </a:p>
          <a:p>
            <a:r>
              <a:rPr lang="en-IN" dirty="0"/>
              <a:t>}</a:t>
            </a:r>
            <a:endParaRPr lang="en-US" dirty="0"/>
          </a:p>
        </p:txBody>
      </p:sp>
      <p:sp>
        <p:nvSpPr>
          <p:cNvPr id="13" name="TextBox 12">
            <a:extLst>
              <a:ext uri="{FF2B5EF4-FFF2-40B4-BE49-F238E27FC236}">
                <a16:creationId xmlns:a16="http://schemas.microsoft.com/office/drawing/2014/main" xmlns="" id="{7E7C7EF0-F9D7-4B5B-ACFE-26C91C7C944F}"/>
              </a:ext>
            </a:extLst>
          </p:cNvPr>
          <p:cNvSpPr txBox="1"/>
          <p:nvPr/>
        </p:nvSpPr>
        <p:spPr>
          <a:xfrm>
            <a:off x="6266973" y="1124744"/>
            <a:ext cx="2133601" cy="2862322"/>
          </a:xfrm>
          <a:prstGeom prst="rect">
            <a:avLst/>
          </a:prstGeom>
          <a:noFill/>
        </p:spPr>
        <p:txBody>
          <a:bodyPr wrap="square" rtlCol="0">
            <a:spAutoFit/>
          </a:bodyPr>
          <a:lstStyle/>
          <a:p>
            <a:r>
              <a:rPr lang="en-US" dirty="0"/>
              <a:t>Tail Recursion()</a:t>
            </a:r>
            <a:endParaRPr lang="en-IN" dirty="0"/>
          </a:p>
          <a:p>
            <a:endParaRPr lang="en-IN" dirty="0"/>
          </a:p>
          <a:p>
            <a:r>
              <a:rPr lang="en-IN" dirty="0"/>
              <a:t>Fun()</a:t>
            </a:r>
          </a:p>
          <a:p>
            <a:r>
              <a:rPr lang="en-IN" dirty="0"/>
              <a:t>{</a:t>
            </a:r>
          </a:p>
          <a:p>
            <a:r>
              <a:rPr lang="en-IN" dirty="0"/>
              <a:t>…….</a:t>
            </a:r>
          </a:p>
          <a:p>
            <a:r>
              <a:rPr lang="en-IN" dirty="0"/>
              <a:t>……</a:t>
            </a:r>
          </a:p>
          <a:p>
            <a:r>
              <a:rPr lang="en-IN" dirty="0"/>
              <a:t>…….</a:t>
            </a:r>
          </a:p>
          <a:p>
            <a:r>
              <a:rPr lang="en-IN" dirty="0"/>
              <a:t>Fun();</a:t>
            </a:r>
          </a:p>
          <a:p>
            <a:endParaRPr lang="en-IN" dirty="0"/>
          </a:p>
          <a:p>
            <a:r>
              <a:rPr lang="en-IN" dirty="0"/>
              <a:t>}</a:t>
            </a:r>
            <a:endParaRPr lang="en-US" dirty="0"/>
          </a:p>
        </p:txBody>
      </p:sp>
      <p:sp>
        <p:nvSpPr>
          <p:cNvPr id="20" name="TextBox 19">
            <a:extLst>
              <a:ext uri="{FF2B5EF4-FFF2-40B4-BE49-F238E27FC236}">
                <a16:creationId xmlns:a16="http://schemas.microsoft.com/office/drawing/2014/main" xmlns="" id="{CF3DA8E7-90BA-4404-9E36-1E611D792BDA}"/>
              </a:ext>
            </a:extLst>
          </p:cNvPr>
          <p:cNvSpPr txBox="1"/>
          <p:nvPr/>
        </p:nvSpPr>
        <p:spPr>
          <a:xfrm>
            <a:off x="2803794" y="2362200"/>
            <a:ext cx="2758806" cy="3139321"/>
          </a:xfrm>
          <a:prstGeom prst="rect">
            <a:avLst/>
          </a:prstGeom>
          <a:noFill/>
        </p:spPr>
        <p:txBody>
          <a:bodyPr wrap="square" rtlCol="0">
            <a:spAutoFit/>
          </a:bodyPr>
          <a:lstStyle/>
          <a:p>
            <a:r>
              <a:rPr lang="en-US" dirty="0"/>
              <a:t>Head &amp;Tail Recursion()</a:t>
            </a:r>
            <a:endParaRPr lang="en-IN" dirty="0"/>
          </a:p>
          <a:p>
            <a:endParaRPr lang="en-IN" dirty="0"/>
          </a:p>
          <a:p>
            <a:r>
              <a:rPr lang="en-IN" dirty="0"/>
              <a:t>Fun()</a:t>
            </a:r>
          </a:p>
          <a:p>
            <a:r>
              <a:rPr lang="en-IN" dirty="0"/>
              <a:t>{</a:t>
            </a:r>
          </a:p>
          <a:p>
            <a:r>
              <a:rPr lang="en-IN" dirty="0"/>
              <a:t>Fun()</a:t>
            </a:r>
          </a:p>
          <a:p>
            <a:r>
              <a:rPr lang="en-IN" dirty="0"/>
              <a:t>...….</a:t>
            </a:r>
          </a:p>
          <a:p>
            <a:r>
              <a:rPr lang="en-IN" dirty="0"/>
              <a:t>……</a:t>
            </a:r>
          </a:p>
          <a:p>
            <a:r>
              <a:rPr lang="en-IN" dirty="0"/>
              <a:t>…….</a:t>
            </a:r>
          </a:p>
          <a:p>
            <a:r>
              <a:rPr lang="en-IN" dirty="0"/>
              <a:t>Fun();</a:t>
            </a:r>
          </a:p>
          <a:p>
            <a:endParaRPr lang="en-IN" dirty="0"/>
          </a:p>
          <a:p>
            <a:r>
              <a:rPr lang="en-IN" dirty="0"/>
              <a:t>}</a:t>
            </a:r>
            <a:endParaRPr lang="en-US" dirty="0"/>
          </a:p>
        </p:txBody>
      </p:sp>
      <p:sp>
        <p:nvSpPr>
          <p:cNvPr id="12" name="Rectangle 11"/>
          <p:cNvSpPr/>
          <p:nvPr/>
        </p:nvSpPr>
        <p:spPr>
          <a:xfrm>
            <a:off x="457200" y="5486400"/>
            <a:ext cx="6172200" cy="646331"/>
          </a:xfrm>
          <a:prstGeom prst="rect">
            <a:avLst/>
          </a:prstGeom>
        </p:spPr>
        <p:txBody>
          <a:bodyPr wrap="square">
            <a:spAutoFit/>
          </a:bodyPr>
          <a:lstStyle/>
          <a:p>
            <a:r>
              <a:rPr lang="en-US" dirty="0" smtClean="0">
                <a:hlinkClick r:id="rId3"/>
              </a:rPr>
              <a:t>https://www.youtube.com/watch?v=HIt_GPuD7wk</a:t>
            </a:r>
            <a:endParaRPr lang="en-US" dirty="0" smtClean="0"/>
          </a:p>
          <a:p>
            <a:endParaRPr lang="en-US" dirty="0"/>
          </a:p>
        </p:txBody>
      </p:sp>
      <p:sp>
        <p:nvSpPr>
          <p:cNvPr id="14" name="Footer Placeholder 13"/>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42664870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1081511" y="6464680"/>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74</a:t>
            </a:fld>
            <a:endParaRPr dirty="0"/>
          </a:p>
        </p:txBody>
      </p:sp>
      <p:sp>
        <p:nvSpPr>
          <p:cNvPr id="2" name="object 2"/>
          <p:cNvSpPr txBox="1">
            <a:spLocks noGrp="1"/>
          </p:cNvSpPr>
          <p:nvPr>
            <p:ph type="title"/>
          </p:nvPr>
        </p:nvSpPr>
        <p:spPr>
          <a:xfrm>
            <a:off x="-227648" y="1188314"/>
            <a:ext cx="3350895" cy="440505"/>
          </a:xfrm>
          <a:prstGeom prst="rect">
            <a:avLst/>
          </a:prstGeom>
        </p:spPr>
        <p:txBody>
          <a:bodyPr vert="horz" wrap="square" lIns="0" tIns="9525" rIns="0" bIns="0" rtlCol="0" anchor="ctr">
            <a:spAutoFit/>
          </a:bodyPr>
          <a:lstStyle/>
          <a:p>
            <a:pPr marL="9525">
              <a:spcBef>
                <a:spcPts val="75"/>
              </a:spcBef>
            </a:pPr>
            <a:r>
              <a:rPr sz="2800" b="1" spc="-71" dirty="0"/>
              <a:t>R</a:t>
            </a:r>
            <a:r>
              <a:rPr sz="2800" b="1" spc="-11" dirty="0"/>
              <a:t>e</a:t>
            </a:r>
            <a:r>
              <a:rPr sz="2800" b="1" spc="-23" dirty="0"/>
              <a:t>c</a:t>
            </a:r>
            <a:r>
              <a:rPr sz="2800" b="1" spc="-26" dirty="0"/>
              <a:t>u</a:t>
            </a:r>
            <a:r>
              <a:rPr sz="2800" b="1" spc="-75" dirty="0"/>
              <a:t>r</a:t>
            </a:r>
            <a:r>
              <a:rPr sz="2800" b="1" spc="-19" dirty="0"/>
              <a:t>s</a:t>
            </a:r>
            <a:r>
              <a:rPr sz="2800" b="1" spc="-11" dirty="0"/>
              <a:t>i</a:t>
            </a:r>
            <a:r>
              <a:rPr sz="2800" b="1" spc="-30" dirty="0"/>
              <a:t>o</a:t>
            </a:r>
            <a:r>
              <a:rPr sz="2800" b="1" dirty="0"/>
              <a:t>n</a:t>
            </a:r>
          </a:p>
        </p:txBody>
      </p:sp>
      <p:sp>
        <p:nvSpPr>
          <p:cNvPr id="3" name="object 3"/>
          <p:cNvSpPr txBox="1"/>
          <p:nvPr/>
        </p:nvSpPr>
        <p:spPr>
          <a:xfrm>
            <a:off x="687705" y="1857432"/>
            <a:ext cx="7712869" cy="2020585"/>
          </a:xfrm>
          <a:prstGeom prst="rect">
            <a:avLst/>
          </a:prstGeom>
        </p:spPr>
        <p:txBody>
          <a:bodyPr vert="horz" wrap="square" lIns="0" tIns="45244" rIns="0" bIns="0" rtlCol="0">
            <a:spAutoFit/>
          </a:bodyPr>
          <a:lstStyle/>
          <a:p>
            <a:pPr marL="180975" marR="159068" indent="-171926">
              <a:lnSpc>
                <a:spcPts val="2273"/>
              </a:lnSpc>
              <a:spcBef>
                <a:spcPts val="356"/>
              </a:spcBef>
              <a:buFont typeface="Arial"/>
              <a:buChar char="•"/>
              <a:tabLst>
                <a:tab pos="181451" algn="l"/>
              </a:tabLst>
            </a:pPr>
            <a:r>
              <a:rPr lang="en-US" sz="2200" dirty="0">
                <a:cs typeface="Calibri Light"/>
              </a:rPr>
              <a:t>There is base condition, that stops further calling of the function</a:t>
            </a:r>
          </a:p>
          <a:p>
            <a:pPr marL="180975" marR="159068" indent="-171926">
              <a:lnSpc>
                <a:spcPts val="2273"/>
              </a:lnSpc>
              <a:spcBef>
                <a:spcPts val="356"/>
              </a:spcBef>
              <a:buFont typeface="Arial"/>
              <a:buChar char="•"/>
              <a:tabLst>
                <a:tab pos="181451" algn="l"/>
              </a:tabLst>
            </a:pPr>
            <a:endParaRPr lang="en-US" sz="2200" dirty="0">
              <a:cs typeface="Calibri Light"/>
            </a:endParaRPr>
          </a:p>
          <a:p>
            <a:pPr marL="180975" marR="159068" indent="-171926">
              <a:lnSpc>
                <a:spcPts val="2273"/>
              </a:lnSpc>
              <a:spcBef>
                <a:spcPts val="356"/>
              </a:spcBef>
              <a:buFont typeface="Arial"/>
              <a:buChar char="•"/>
              <a:tabLst>
                <a:tab pos="181451" algn="l"/>
              </a:tabLst>
            </a:pPr>
            <a:r>
              <a:rPr lang="en-US" sz="2200" dirty="0">
                <a:cs typeface="Calibri Light"/>
              </a:rPr>
              <a:t>Function call itself directly or indirectly, it should reach towards base condition.</a:t>
            </a:r>
          </a:p>
          <a:p>
            <a:pPr marL="180975" marR="159068" indent="-171926">
              <a:lnSpc>
                <a:spcPts val="2273"/>
              </a:lnSpc>
              <a:spcBef>
                <a:spcPts val="356"/>
              </a:spcBef>
              <a:buFont typeface="Arial"/>
              <a:buChar char="•"/>
              <a:tabLst>
                <a:tab pos="181451" algn="l"/>
              </a:tabLst>
            </a:pPr>
            <a:endParaRPr lang="en-US" sz="2200" dirty="0">
              <a:cs typeface="Calibri Light"/>
            </a:endParaRPr>
          </a:p>
          <a:p>
            <a:pPr marL="180975" marR="159068" indent="-171926">
              <a:lnSpc>
                <a:spcPts val="2273"/>
              </a:lnSpc>
              <a:spcBef>
                <a:spcPts val="356"/>
              </a:spcBef>
              <a:buFont typeface="Arial"/>
              <a:buChar char="•"/>
              <a:tabLst>
                <a:tab pos="181451" algn="l"/>
              </a:tabLst>
            </a:pPr>
            <a:endParaRPr sz="2200" dirty="0">
              <a:cs typeface="Calibri Light"/>
            </a:endParaRPr>
          </a:p>
        </p:txBody>
      </p:sp>
      <p:sp>
        <p:nvSpPr>
          <p:cNvPr id="6" name="Title 1">
            <a:extLst>
              <a:ext uri="{FF2B5EF4-FFF2-40B4-BE49-F238E27FC236}">
                <a16:creationId xmlns:a16="http://schemas.microsoft.com/office/drawing/2014/main" xmlns="" id="{D40AA270-4C02-4F80-A0C4-3C296284917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C8CB6C14-FFB3-4F24-8AE6-99F5DEC3CCA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xmlns="" id="{F77D7689-9612-43AB-8C93-3816567AD7A3}"/>
              </a:ext>
            </a:extLst>
          </p:cNvPr>
          <p:cNvSpPr>
            <a:spLocks noGrp="1"/>
          </p:cNvSpPr>
          <p:nvPr>
            <p:ph type="dt" sz="half" idx="10"/>
          </p:nvPr>
        </p:nvSpPr>
        <p:spPr/>
        <p:txBody>
          <a:bodyPr/>
          <a:lstStyle/>
          <a:p>
            <a:fld id="{EAC34254-576B-4109-B981-78AC4287E9DB}" type="datetime1">
              <a:rPr lang="en-US" smtClean="0"/>
              <a:pPr/>
              <a:t>11/3/2022</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6896604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1081511" y="6464680"/>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75</a:t>
            </a:fld>
            <a:endParaRPr dirty="0"/>
          </a:p>
        </p:txBody>
      </p:sp>
      <p:sp>
        <p:nvSpPr>
          <p:cNvPr id="2" name="object 2"/>
          <p:cNvSpPr txBox="1">
            <a:spLocks noGrp="1"/>
          </p:cNvSpPr>
          <p:nvPr>
            <p:ph type="title"/>
          </p:nvPr>
        </p:nvSpPr>
        <p:spPr>
          <a:xfrm>
            <a:off x="471071" y="719162"/>
            <a:ext cx="7368480" cy="871392"/>
          </a:xfrm>
          <a:prstGeom prst="rect">
            <a:avLst/>
          </a:prstGeom>
        </p:spPr>
        <p:txBody>
          <a:bodyPr vert="horz" wrap="square" lIns="0" tIns="9525" rIns="0" bIns="0" rtlCol="0" anchor="ctr">
            <a:spAutoFit/>
          </a:bodyPr>
          <a:lstStyle/>
          <a:p>
            <a:pPr marL="9525" algn="l">
              <a:spcBef>
                <a:spcPts val="75"/>
              </a:spcBef>
            </a:pPr>
            <a:r>
              <a:rPr lang="en-US" sz="2800" b="1" spc="-71" dirty="0"/>
              <a:t/>
            </a:r>
            <a:br>
              <a:rPr lang="en-US" sz="2800" b="1" spc="-71" dirty="0"/>
            </a:br>
            <a:r>
              <a:rPr lang="en-US" sz="2800" b="1" spc="-71" dirty="0"/>
              <a:t>Calculate Factorial of the number using Recursion.</a:t>
            </a:r>
            <a:endParaRPr sz="2800" b="1" dirty="0"/>
          </a:p>
        </p:txBody>
      </p:sp>
      <p:sp>
        <p:nvSpPr>
          <p:cNvPr id="3" name="object 3"/>
          <p:cNvSpPr txBox="1"/>
          <p:nvPr/>
        </p:nvSpPr>
        <p:spPr>
          <a:xfrm>
            <a:off x="687705" y="1857432"/>
            <a:ext cx="7712869" cy="686887"/>
          </a:xfrm>
          <a:prstGeom prst="rect">
            <a:avLst/>
          </a:prstGeom>
        </p:spPr>
        <p:txBody>
          <a:bodyPr vert="horz" wrap="square" lIns="0" tIns="45244" rIns="0" bIns="0" rtlCol="0">
            <a:spAutoFit/>
          </a:bodyPr>
          <a:lstStyle/>
          <a:p>
            <a:pPr marL="9049" marR="159068">
              <a:lnSpc>
                <a:spcPts val="2273"/>
              </a:lnSpc>
              <a:spcBef>
                <a:spcPts val="356"/>
              </a:spcBef>
              <a:tabLst>
                <a:tab pos="181451" algn="l"/>
              </a:tabLst>
            </a:pPr>
            <a:endParaRPr lang="en-US" sz="2200" dirty="0">
              <a:cs typeface="Calibri Light"/>
            </a:endParaRPr>
          </a:p>
          <a:p>
            <a:pPr marL="180975" marR="159068" indent="-171926">
              <a:lnSpc>
                <a:spcPts val="2273"/>
              </a:lnSpc>
              <a:spcBef>
                <a:spcPts val="356"/>
              </a:spcBef>
              <a:buFont typeface="Arial"/>
              <a:buChar char="•"/>
              <a:tabLst>
                <a:tab pos="181451" algn="l"/>
              </a:tabLst>
            </a:pPr>
            <a:endParaRPr sz="2200" dirty="0">
              <a:cs typeface="Calibri Light"/>
            </a:endParaRPr>
          </a:p>
        </p:txBody>
      </p:sp>
      <p:sp>
        <p:nvSpPr>
          <p:cNvPr id="6" name="Title 1">
            <a:extLst>
              <a:ext uri="{FF2B5EF4-FFF2-40B4-BE49-F238E27FC236}">
                <a16:creationId xmlns:a16="http://schemas.microsoft.com/office/drawing/2014/main" xmlns="" id="{D40AA270-4C02-4F80-A0C4-3C296284917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C8CB6C14-FFB3-4F24-8AE6-99F5DEC3CCA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xmlns="" id="{F77D7689-9612-43AB-8C93-3816567AD7A3}"/>
              </a:ext>
            </a:extLst>
          </p:cNvPr>
          <p:cNvSpPr>
            <a:spLocks noGrp="1"/>
          </p:cNvSpPr>
          <p:nvPr>
            <p:ph type="dt" sz="half" idx="10"/>
          </p:nvPr>
        </p:nvSpPr>
        <p:spPr/>
        <p:txBody>
          <a:bodyPr/>
          <a:lstStyle/>
          <a:p>
            <a:fld id="{37E82836-39B8-466A-8B85-B0E412BD5040}" type="datetime1">
              <a:rPr lang="en-US" smtClean="0"/>
              <a:pPr/>
              <a:t>11/3/2022</a:t>
            </a:fld>
            <a:endParaRPr lang="en-US"/>
          </a:p>
        </p:txBody>
      </p:sp>
      <p:sp>
        <p:nvSpPr>
          <p:cNvPr id="12" name="Rectangle 3">
            <a:extLst>
              <a:ext uri="{FF2B5EF4-FFF2-40B4-BE49-F238E27FC236}">
                <a16:creationId xmlns:a16="http://schemas.microsoft.com/office/drawing/2014/main" xmlns="" id="{FE4A5922-3F6F-4019-A550-4203EB7E9AAA}"/>
              </a:ext>
            </a:extLst>
          </p:cNvPr>
          <p:cNvSpPr>
            <a:spLocks noChangeArrowheads="1"/>
          </p:cNvSpPr>
          <p:nvPr/>
        </p:nvSpPr>
        <p:spPr bwMode="auto">
          <a:xfrm>
            <a:off x="471071" y="2063507"/>
            <a:ext cx="5169492" cy="307777"/>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83A42"/>
                </a:solidFill>
                <a:effectLst/>
                <a:latin typeface="Droid Sans Mono"/>
              </a:rPr>
              <a:t>factorial of </a:t>
            </a:r>
            <a:r>
              <a:rPr kumimoji="0" lang="en-US" altLang="en-US" sz="2000" b="0" i="0" u="none" strike="noStrike" cap="none" normalizeH="0" baseline="0" dirty="0">
                <a:ln>
                  <a:noFill/>
                </a:ln>
                <a:solidFill>
                  <a:srgbClr val="4078F2"/>
                </a:solidFill>
                <a:effectLst/>
                <a:latin typeface="Droid Sans Mono"/>
              </a:rPr>
              <a:t>n</a:t>
            </a:r>
            <a:r>
              <a:rPr kumimoji="0" lang="en-US" altLang="en-US" sz="2000" b="0" i="0" u="none" strike="noStrike" cap="none" normalizeH="0" baseline="0" dirty="0">
                <a:ln>
                  <a:noFill/>
                </a:ln>
                <a:solidFill>
                  <a:srgbClr val="383A42"/>
                </a:solidFill>
                <a:effectLst/>
                <a:latin typeface="Droid Sans Mono"/>
              </a:rPr>
              <a:t> </a:t>
            </a:r>
            <a:r>
              <a:rPr kumimoji="0" lang="en-US" altLang="en-US" sz="2000" b="0" i="0" u="none" strike="noStrike" cap="none" normalizeH="0" baseline="0" dirty="0">
                <a:ln>
                  <a:noFill/>
                </a:ln>
                <a:solidFill>
                  <a:srgbClr val="383A42"/>
                </a:solidFill>
                <a:effectLst/>
                <a:latin typeface="Droid Sans Mono"/>
                <a:sym typeface="Wingdings" panose="05000000000000000000" pitchFamily="2" charset="2"/>
              </a:rPr>
              <a:t> </a:t>
            </a:r>
            <a:r>
              <a:rPr kumimoji="0" lang="en-US" altLang="en-US" sz="2000" b="0" i="0" u="none" strike="noStrike" cap="none" normalizeH="0" baseline="0" dirty="0">
                <a:ln>
                  <a:noFill/>
                </a:ln>
                <a:solidFill>
                  <a:srgbClr val="383A42"/>
                </a:solidFill>
                <a:effectLst/>
                <a:latin typeface="Droid Sans Mono"/>
              </a:rPr>
              <a:t>(n!) = </a:t>
            </a:r>
            <a:r>
              <a:rPr lang="en-US" altLang="en-US" sz="2000" dirty="0">
                <a:solidFill>
                  <a:srgbClr val="986801"/>
                </a:solidFill>
                <a:latin typeface="Droid Sans Mono"/>
              </a:rPr>
              <a:t>n * n-1 – n-2* ………*2*1</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3" name="Freeform: Shape 12">
            <a:extLst>
              <a:ext uri="{FF2B5EF4-FFF2-40B4-BE49-F238E27FC236}">
                <a16:creationId xmlns:a16="http://schemas.microsoft.com/office/drawing/2014/main" xmlns="" id="{6A383EC7-493B-4449-83D3-331BC1CF9DEB}"/>
              </a:ext>
            </a:extLst>
          </p:cNvPr>
          <p:cNvSpPr/>
          <p:nvPr/>
        </p:nvSpPr>
        <p:spPr>
          <a:xfrm>
            <a:off x="3352800" y="2349910"/>
            <a:ext cx="2251587" cy="147484"/>
          </a:xfrm>
          <a:custGeom>
            <a:avLst/>
            <a:gdLst>
              <a:gd name="connsiteX0" fmla="*/ 0 w 2251587"/>
              <a:gd name="connsiteY0" fmla="*/ 98322 h 147484"/>
              <a:gd name="connsiteX1" fmla="*/ 98323 w 2251587"/>
              <a:gd name="connsiteY1" fmla="*/ 108155 h 147484"/>
              <a:gd name="connsiteX2" fmla="*/ 255639 w 2251587"/>
              <a:gd name="connsiteY2" fmla="*/ 117987 h 147484"/>
              <a:gd name="connsiteX3" fmla="*/ 353961 w 2251587"/>
              <a:gd name="connsiteY3" fmla="*/ 137651 h 147484"/>
              <a:gd name="connsiteX4" fmla="*/ 432619 w 2251587"/>
              <a:gd name="connsiteY4" fmla="*/ 147484 h 147484"/>
              <a:gd name="connsiteX5" fmla="*/ 1081548 w 2251587"/>
              <a:gd name="connsiteY5" fmla="*/ 137651 h 147484"/>
              <a:gd name="connsiteX6" fmla="*/ 1327355 w 2251587"/>
              <a:gd name="connsiteY6" fmla="*/ 117987 h 147484"/>
              <a:gd name="connsiteX7" fmla="*/ 1868129 w 2251587"/>
              <a:gd name="connsiteY7" fmla="*/ 108155 h 147484"/>
              <a:gd name="connsiteX8" fmla="*/ 1927123 w 2251587"/>
              <a:gd name="connsiteY8" fmla="*/ 98322 h 147484"/>
              <a:gd name="connsiteX9" fmla="*/ 2064774 w 2251587"/>
              <a:gd name="connsiteY9" fmla="*/ 68825 h 147484"/>
              <a:gd name="connsiteX10" fmla="*/ 2094271 w 2251587"/>
              <a:gd name="connsiteY10" fmla="*/ 49161 h 147484"/>
              <a:gd name="connsiteX11" fmla="*/ 2153265 w 2251587"/>
              <a:gd name="connsiteY11" fmla="*/ 29496 h 147484"/>
              <a:gd name="connsiteX12" fmla="*/ 2182761 w 2251587"/>
              <a:gd name="connsiteY12" fmla="*/ 19664 h 147484"/>
              <a:gd name="connsiteX13" fmla="*/ 2222090 w 2251587"/>
              <a:gd name="connsiteY13" fmla="*/ 9832 h 147484"/>
              <a:gd name="connsiteX14" fmla="*/ 2251587 w 2251587"/>
              <a:gd name="connsiteY14" fmla="*/ 0 h 14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1587" h="147484">
                <a:moveTo>
                  <a:pt x="0" y="98322"/>
                </a:moveTo>
                <a:cubicBezTo>
                  <a:pt x="32774" y="101600"/>
                  <a:pt x="65482" y="105629"/>
                  <a:pt x="98323" y="108155"/>
                </a:cubicBezTo>
                <a:cubicBezTo>
                  <a:pt x="150709" y="112185"/>
                  <a:pt x="203314" y="113230"/>
                  <a:pt x="255639" y="117987"/>
                </a:cubicBezTo>
                <a:cubicBezTo>
                  <a:pt x="350835" y="126641"/>
                  <a:pt x="279787" y="125288"/>
                  <a:pt x="353961" y="137651"/>
                </a:cubicBezTo>
                <a:cubicBezTo>
                  <a:pt x="380025" y="141995"/>
                  <a:pt x="406400" y="144206"/>
                  <a:pt x="432619" y="147484"/>
                </a:cubicBezTo>
                <a:lnTo>
                  <a:pt x="1081548" y="137651"/>
                </a:lnTo>
                <a:cubicBezTo>
                  <a:pt x="1163701" y="134943"/>
                  <a:pt x="1245171" y="119481"/>
                  <a:pt x="1327355" y="117987"/>
                </a:cubicBezTo>
                <a:lnTo>
                  <a:pt x="1868129" y="108155"/>
                </a:lnTo>
                <a:cubicBezTo>
                  <a:pt x="1887794" y="104877"/>
                  <a:pt x="1907630" y="102499"/>
                  <a:pt x="1927123" y="98322"/>
                </a:cubicBezTo>
                <a:cubicBezTo>
                  <a:pt x="2098625" y="61571"/>
                  <a:pt x="1924903" y="92139"/>
                  <a:pt x="2064774" y="68825"/>
                </a:cubicBezTo>
                <a:cubicBezTo>
                  <a:pt x="2074606" y="62270"/>
                  <a:pt x="2083473" y="53960"/>
                  <a:pt x="2094271" y="49161"/>
                </a:cubicBezTo>
                <a:cubicBezTo>
                  <a:pt x="2113213" y="40742"/>
                  <a:pt x="2133600" y="36051"/>
                  <a:pt x="2153265" y="29496"/>
                </a:cubicBezTo>
                <a:cubicBezTo>
                  <a:pt x="2163097" y="26219"/>
                  <a:pt x="2172707" y="22178"/>
                  <a:pt x="2182761" y="19664"/>
                </a:cubicBezTo>
                <a:cubicBezTo>
                  <a:pt x="2195871" y="16387"/>
                  <a:pt x="2209097" y="13544"/>
                  <a:pt x="2222090" y="9832"/>
                </a:cubicBezTo>
                <a:cubicBezTo>
                  <a:pt x="2232055" y="6985"/>
                  <a:pt x="2251587" y="0"/>
                  <a:pt x="225158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xmlns="" Requires="p14">
          <p:contentPart p14:bwMode="auto" r:id="rId3">
            <p14:nvContentPartPr>
              <p14:cNvPr id="17" name="Ink 16">
                <a:extLst>
                  <a:ext uri="{FF2B5EF4-FFF2-40B4-BE49-F238E27FC236}">
                    <a16:creationId xmlns:a16="http://schemas.microsoft.com/office/drawing/2014/main" id="{8BB5AD69-9C4F-4FED-B6B5-876810152035}"/>
                  </a:ext>
                </a:extLst>
              </p14:cNvPr>
              <p14:cNvContentPartPr/>
              <p14:nvPr/>
            </p14:nvContentPartPr>
            <p14:xfrm>
              <a:off x="4013280" y="2527200"/>
              <a:ext cx="1003680" cy="444960"/>
            </p14:xfrm>
          </p:contentPart>
        </mc:Choice>
        <mc:Fallback>
          <p:pic>
            <p:nvPicPr>
              <p:cNvPr id="17" name="Ink 16">
                <a:extLst>
                  <a:ext uri="{FF2B5EF4-FFF2-40B4-BE49-F238E27FC236}">
                    <a16:creationId xmlns:a16="http://schemas.microsoft.com/office/drawing/2014/main" xmlns="" xmlns:p14="http://schemas.microsoft.com/office/powerpoint/2010/main" id="{8BB5AD69-9C4F-4FED-B6B5-876810152035}"/>
                  </a:ext>
                </a:extLst>
              </p:cNvPr>
              <p:cNvPicPr/>
              <p:nvPr/>
            </p:nvPicPr>
            <p:blipFill>
              <a:blip r:embed="rId4"/>
              <a:stretch>
                <a:fillRect/>
              </a:stretch>
            </p:blipFill>
            <p:spPr>
              <a:xfrm>
                <a:off x="4003920" y="2517840"/>
                <a:ext cx="1022400" cy="463680"/>
              </a:xfrm>
              <a:prstGeom prst="rect">
                <a:avLst/>
              </a:prstGeom>
            </p:spPr>
          </p:pic>
        </mc:Fallback>
      </mc:AlternateContent>
      <p:sp>
        <p:nvSpPr>
          <p:cNvPr id="18" name="TextBox 17">
            <a:extLst>
              <a:ext uri="{FF2B5EF4-FFF2-40B4-BE49-F238E27FC236}">
                <a16:creationId xmlns:a16="http://schemas.microsoft.com/office/drawing/2014/main" xmlns="" id="{DC50A345-285D-4E25-89CE-407AC2717F16}"/>
              </a:ext>
            </a:extLst>
          </p:cNvPr>
          <p:cNvSpPr txBox="1"/>
          <p:nvPr/>
        </p:nvSpPr>
        <p:spPr>
          <a:xfrm>
            <a:off x="1979712" y="2972160"/>
            <a:ext cx="4464496" cy="369332"/>
          </a:xfrm>
          <a:prstGeom prst="rect">
            <a:avLst/>
          </a:prstGeom>
          <a:noFill/>
        </p:spPr>
        <p:txBody>
          <a:bodyPr wrap="square" rtlCol="0">
            <a:spAutoFit/>
          </a:bodyPr>
          <a:lstStyle/>
          <a:p>
            <a:r>
              <a:rPr lang="en-US" dirty="0"/>
              <a:t>n!= n* (n-1)!     And 0! = 1 </a:t>
            </a:r>
            <a:endParaRPr lang="en-IN" dirty="0"/>
          </a:p>
        </p:txBody>
      </p:sp>
      <p:pic>
        <p:nvPicPr>
          <p:cNvPr id="20" name="Picture 19">
            <a:extLst>
              <a:ext uri="{FF2B5EF4-FFF2-40B4-BE49-F238E27FC236}">
                <a16:creationId xmlns:a16="http://schemas.microsoft.com/office/drawing/2014/main" xmlns="" id="{CAE1C5FB-4681-45E1-938B-CFA1BC9052A3}"/>
              </a:ext>
            </a:extLst>
          </p:cNvPr>
          <p:cNvPicPr>
            <a:picLocks noChangeAspect="1"/>
          </p:cNvPicPr>
          <p:nvPr/>
        </p:nvPicPr>
        <p:blipFill>
          <a:blip r:embed="rId5"/>
          <a:stretch>
            <a:fillRect/>
          </a:stretch>
        </p:blipFill>
        <p:spPr>
          <a:xfrm>
            <a:off x="1792400" y="3515639"/>
            <a:ext cx="4839119" cy="1996613"/>
          </a:xfrm>
          <a:prstGeom prst="rect">
            <a:avLst/>
          </a:prstGeom>
        </p:spPr>
      </p:pic>
      <p:sp>
        <p:nvSpPr>
          <p:cNvPr id="14" name="Rectangle 13"/>
          <p:cNvSpPr/>
          <p:nvPr/>
        </p:nvSpPr>
        <p:spPr>
          <a:xfrm>
            <a:off x="381000" y="5562600"/>
            <a:ext cx="7391400" cy="646331"/>
          </a:xfrm>
          <a:prstGeom prst="rect">
            <a:avLst/>
          </a:prstGeom>
        </p:spPr>
        <p:txBody>
          <a:bodyPr wrap="square">
            <a:spAutoFit/>
          </a:bodyPr>
          <a:lstStyle/>
          <a:p>
            <a:r>
              <a:rPr lang="en-US" dirty="0" smtClean="0">
                <a:hlinkClick r:id="rId6"/>
              </a:rPr>
              <a:t>https://www.youtube.com/watch?v=g3OEEztC1zQ&amp;t=37s</a:t>
            </a:r>
            <a:endParaRPr lang="en-US" dirty="0" smtClean="0"/>
          </a:p>
          <a:p>
            <a:endParaRPr lang="en-US" dirty="0"/>
          </a:p>
        </p:txBody>
      </p:sp>
      <p:sp>
        <p:nvSpPr>
          <p:cNvPr id="15" name="Footer Placeholder 14"/>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2266464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4294967295"/>
          </p:nvPr>
        </p:nvSpPr>
        <p:spPr>
          <a:xfrm>
            <a:off x="11081511" y="6464680"/>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76</a:t>
            </a:fld>
            <a:endParaRPr dirty="0"/>
          </a:p>
        </p:txBody>
      </p:sp>
      <p:sp>
        <p:nvSpPr>
          <p:cNvPr id="2" name="object 2"/>
          <p:cNvSpPr txBox="1">
            <a:spLocks noGrp="1"/>
          </p:cNvSpPr>
          <p:nvPr>
            <p:ph type="title"/>
          </p:nvPr>
        </p:nvSpPr>
        <p:spPr>
          <a:xfrm>
            <a:off x="228600" y="863669"/>
            <a:ext cx="8915399" cy="440505"/>
          </a:xfrm>
          <a:prstGeom prst="rect">
            <a:avLst/>
          </a:prstGeom>
        </p:spPr>
        <p:txBody>
          <a:bodyPr vert="horz" wrap="square" lIns="0" tIns="9525" rIns="0" bIns="0" rtlCol="0" anchor="ctr">
            <a:spAutoFit/>
          </a:bodyPr>
          <a:lstStyle/>
          <a:p>
            <a:pPr marL="9525">
              <a:spcBef>
                <a:spcPts val="75"/>
              </a:spcBef>
            </a:pPr>
            <a:r>
              <a:rPr sz="2800" b="1" spc="-30" dirty="0">
                <a:latin typeface="+mn-lt"/>
              </a:rPr>
              <a:t>Factorial </a:t>
            </a:r>
            <a:r>
              <a:rPr sz="2800" b="1" spc="-8" dirty="0">
                <a:latin typeface="+mn-lt"/>
              </a:rPr>
              <a:t>of an </a:t>
            </a:r>
            <a:r>
              <a:rPr sz="2800" b="1" spc="-26" dirty="0">
                <a:latin typeface="+mn-lt"/>
              </a:rPr>
              <a:t>integer </a:t>
            </a:r>
            <a:r>
              <a:rPr sz="2800" b="1" spc="-23" dirty="0">
                <a:latin typeface="+mn-lt"/>
              </a:rPr>
              <a:t>number </a:t>
            </a:r>
            <a:r>
              <a:rPr sz="2800" b="1" spc="-15" dirty="0">
                <a:latin typeface="+mn-lt"/>
              </a:rPr>
              <a:t>using </a:t>
            </a:r>
            <a:r>
              <a:rPr sz="2800" b="1" spc="-34" dirty="0">
                <a:latin typeface="+mn-lt"/>
              </a:rPr>
              <a:t>recursive</a:t>
            </a:r>
            <a:r>
              <a:rPr sz="2800" b="1" spc="-274" dirty="0">
                <a:latin typeface="+mn-lt"/>
              </a:rPr>
              <a:t> </a:t>
            </a:r>
            <a:r>
              <a:rPr sz="2800" b="1" spc="-19" dirty="0">
                <a:latin typeface="+mn-lt"/>
              </a:rPr>
              <a:t>function</a:t>
            </a:r>
          </a:p>
        </p:txBody>
      </p:sp>
      <p:sp>
        <p:nvSpPr>
          <p:cNvPr id="4" name="object 4"/>
          <p:cNvSpPr txBox="1"/>
          <p:nvPr/>
        </p:nvSpPr>
        <p:spPr>
          <a:xfrm>
            <a:off x="5106890" y="2181498"/>
            <a:ext cx="3656109" cy="2975013"/>
          </a:xfrm>
          <a:prstGeom prst="rect">
            <a:avLst/>
          </a:prstGeom>
        </p:spPr>
        <p:txBody>
          <a:bodyPr vert="horz" wrap="square" lIns="0" tIns="10001" rIns="0" bIns="0" rtlCol="0">
            <a:spAutoFit/>
          </a:bodyPr>
          <a:lstStyle/>
          <a:p>
            <a:pPr marL="9525">
              <a:lnSpc>
                <a:spcPts val="1710"/>
              </a:lnSpc>
              <a:spcBef>
                <a:spcPts val="79"/>
              </a:spcBef>
            </a:pPr>
            <a:r>
              <a:rPr sz="2200" spc="-8" dirty="0">
                <a:latin typeface="Calibri"/>
                <a:cs typeface="Calibri"/>
              </a:rPr>
              <a:t>Factorial(5)=</a:t>
            </a:r>
            <a:endParaRPr lang="en-US" sz="2200" spc="-8" dirty="0">
              <a:latin typeface="Calibri"/>
              <a:cs typeface="Calibri"/>
            </a:endParaRPr>
          </a:p>
          <a:p>
            <a:pPr marL="9525">
              <a:lnSpc>
                <a:spcPts val="1710"/>
              </a:lnSpc>
              <a:spcBef>
                <a:spcPts val="79"/>
              </a:spcBef>
            </a:pPr>
            <a:endParaRPr sz="2200" dirty="0">
              <a:latin typeface="Calibri"/>
              <a:cs typeface="Calibri"/>
            </a:endParaRPr>
          </a:p>
          <a:p>
            <a:pPr marL="9525">
              <a:lnSpc>
                <a:spcPts val="1710"/>
              </a:lnSpc>
            </a:pPr>
            <a:r>
              <a:rPr sz="2200" spc="-4" dirty="0">
                <a:latin typeface="Calibri"/>
                <a:cs typeface="Calibri"/>
              </a:rPr>
              <a:t>5*Factorial(4)=</a:t>
            </a:r>
            <a:endParaRPr sz="2200" dirty="0">
              <a:latin typeface="Calibri"/>
              <a:cs typeface="Calibri"/>
            </a:endParaRPr>
          </a:p>
          <a:p>
            <a:pPr marL="9525" marR="1191101">
              <a:lnSpc>
                <a:spcPts val="2378"/>
              </a:lnSpc>
              <a:spcBef>
                <a:spcPts val="165"/>
              </a:spcBef>
            </a:pPr>
            <a:r>
              <a:rPr sz="2200" spc="-4" dirty="0">
                <a:latin typeface="Calibri"/>
                <a:cs typeface="Calibri"/>
              </a:rPr>
              <a:t>5*(4*Factorial(3))=  </a:t>
            </a:r>
            <a:r>
              <a:rPr sz="2200" dirty="0">
                <a:latin typeface="Calibri"/>
                <a:cs typeface="Calibri"/>
              </a:rPr>
              <a:t>5</a:t>
            </a:r>
            <a:r>
              <a:rPr sz="2200" spc="-4" dirty="0">
                <a:latin typeface="Calibri"/>
                <a:cs typeface="Calibri"/>
              </a:rPr>
              <a:t>*(</a:t>
            </a:r>
            <a:r>
              <a:rPr sz="2200" dirty="0">
                <a:latin typeface="Calibri"/>
                <a:cs typeface="Calibri"/>
              </a:rPr>
              <a:t>4</a:t>
            </a:r>
            <a:r>
              <a:rPr sz="2200" spc="-4" dirty="0">
                <a:latin typeface="Calibri"/>
                <a:cs typeface="Calibri"/>
              </a:rPr>
              <a:t>*(</a:t>
            </a:r>
            <a:r>
              <a:rPr sz="2200" dirty="0">
                <a:latin typeface="Calibri"/>
                <a:cs typeface="Calibri"/>
              </a:rPr>
              <a:t>3</a:t>
            </a:r>
            <a:r>
              <a:rPr sz="2200" spc="-4" dirty="0">
                <a:latin typeface="Calibri"/>
                <a:cs typeface="Calibri"/>
              </a:rPr>
              <a:t>*</a:t>
            </a:r>
            <a:r>
              <a:rPr sz="2200" spc="-38" dirty="0">
                <a:latin typeface="Calibri"/>
                <a:cs typeface="Calibri"/>
              </a:rPr>
              <a:t>F</a:t>
            </a:r>
            <a:r>
              <a:rPr sz="2200" dirty="0">
                <a:latin typeface="Calibri"/>
                <a:cs typeface="Calibri"/>
              </a:rPr>
              <a:t>ac</a:t>
            </a:r>
            <a:r>
              <a:rPr sz="2200" spc="-15" dirty="0">
                <a:latin typeface="Calibri"/>
                <a:cs typeface="Calibri"/>
              </a:rPr>
              <a:t>t</a:t>
            </a:r>
            <a:r>
              <a:rPr sz="2200" spc="-4" dirty="0">
                <a:latin typeface="Calibri"/>
                <a:cs typeface="Calibri"/>
              </a:rPr>
              <a:t>or</a:t>
            </a:r>
            <a:r>
              <a:rPr sz="2200" spc="-8" dirty="0">
                <a:latin typeface="Calibri"/>
                <a:cs typeface="Calibri"/>
              </a:rPr>
              <a:t>i</a:t>
            </a:r>
            <a:r>
              <a:rPr sz="2200" dirty="0">
                <a:latin typeface="Calibri"/>
                <a:cs typeface="Calibri"/>
              </a:rPr>
              <a:t>al(2</a:t>
            </a:r>
            <a:r>
              <a:rPr sz="2200" spc="4" dirty="0">
                <a:latin typeface="Calibri"/>
                <a:cs typeface="Calibri"/>
              </a:rPr>
              <a:t>)</a:t>
            </a:r>
            <a:r>
              <a:rPr sz="2200" dirty="0">
                <a:latin typeface="Calibri"/>
                <a:cs typeface="Calibri"/>
              </a:rPr>
              <a:t>=</a:t>
            </a:r>
          </a:p>
          <a:p>
            <a:pPr marL="9525">
              <a:lnSpc>
                <a:spcPts val="1710"/>
              </a:lnSpc>
              <a:spcBef>
                <a:spcPts val="390"/>
              </a:spcBef>
            </a:pPr>
            <a:r>
              <a:rPr sz="2200" spc="-4" dirty="0">
                <a:latin typeface="Calibri"/>
                <a:cs typeface="Calibri"/>
              </a:rPr>
              <a:t>5*(4*(3*(2*Factorial(1))))=</a:t>
            </a:r>
            <a:endParaRPr sz="2200" dirty="0">
              <a:latin typeface="Calibri"/>
              <a:cs typeface="Calibri"/>
            </a:endParaRPr>
          </a:p>
          <a:p>
            <a:pPr marL="9525">
              <a:lnSpc>
                <a:spcPts val="1710"/>
              </a:lnSpc>
            </a:pPr>
            <a:r>
              <a:rPr sz="2200" spc="-4" dirty="0">
                <a:latin typeface="Calibri"/>
                <a:cs typeface="Calibri"/>
              </a:rPr>
              <a:t>5*(4*(3*(2*(1*Factorial(0)))))=</a:t>
            </a:r>
            <a:endParaRPr sz="2200" dirty="0">
              <a:latin typeface="Calibri"/>
              <a:cs typeface="Calibri"/>
            </a:endParaRPr>
          </a:p>
          <a:p>
            <a:pPr marL="9525">
              <a:spcBef>
                <a:spcPts val="566"/>
              </a:spcBef>
            </a:pPr>
            <a:r>
              <a:rPr sz="2200" spc="-4" dirty="0">
                <a:latin typeface="Calibri"/>
                <a:cs typeface="Calibri"/>
              </a:rPr>
              <a:t>5*(4*(3*(2*(1*1))))=</a:t>
            </a:r>
            <a:r>
              <a:rPr sz="2200" spc="-11" dirty="0">
                <a:latin typeface="Calibri"/>
                <a:cs typeface="Calibri"/>
              </a:rPr>
              <a:t> </a:t>
            </a:r>
            <a:r>
              <a:rPr sz="2200" dirty="0">
                <a:latin typeface="Calibri"/>
                <a:cs typeface="Calibri"/>
              </a:rPr>
              <a:t>5*(4*(3*(2*1)))=</a:t>
            </a:r>
          </a:p>
          <a:p>
            <a:pPr marL="9525">
              <a:spcBef>
                <a:spcPts val="578"/>
              </a:spcBef>
            </a:pPr>
            <a:r>
              <a:rPr sz="2200" dirty="0">
                <a:latin typeface="Calibri"/>
                <a:cs typeface="Calibri"/>
              </a:rPr>
              <a:t>5*(4*(3*2))= 5*(4*6)=</a:t>
            </a:r>
            <a:r>
              <a:rPr sz="2200" spc="-30" dirty="0">
                <a:latin typeface="Calibri"/>
                <a:cs typeface="Calibri"/>
              </a:rPr>
              <a:t> </a:t>
            </a:r>
            <a:r>
              <a:rPr sz="2200" spc="4" dirty="0">
                <a:latin typeface="Calibri"/>
                <a:cs typeface="Calibri"/>
              </a:rPr>
              <a:t>5*24=</a:t>
            </a:r>
            <a:endParaRPr sz="2200" dirty="0">
              <a:latin typeface="Calibri"/>
              <a:cs typeface="Calibri"/>
            </a:endParaRPr>
          </a:p>
        </p:txBody>
      </p:sp>
      <p:sp>
        <p:nvSpPr>
          <p:cNvPr id="5" name="object 5"/>
          <p:cNvSpPr txBox="1"/>
          <p:nvPr/>
        </p:nvSpPr>
        <p:spPr>
          <a:xfrm>
            <a:off x="5102304" y="5254776"/>
            <a:ext cx="765096" cy="348172"/>
          </a:xfrm>
          <a:prstGeom prst="rect">
            <a:avLst/>
          </a:prstGeom>
        </p:spPr>
        <p:txBody>
          <a:bodyPr vert="horz" wrap="square" lIns="0" tIns="9525" rIns="0" bIns="0" rtlCol="0">
            <a:spAutoFit/>
          </a:bodyPr>
          <a:lstStyle/>
          <a:p>
            <a:pPr marL="9525">
              <a:spcBef>
                <a:spcPts val="75"/>
              </a:spcBef>
            </a:pPr>
            <a:r>
              <a:rPr sz="2200" dirty="0">
                <a:latin typeface="Calibri"/>
                <a:cs typeface="Calibri"/>
              </a:rPr>
              <a:t>120</a:t>
            </a:r>
          </a:p>
        </p:txBody>
      </p:sp>
      <p:sp>
        <p:nvSpPr>
          <p:cNvPr id="8" name="Title 1">
            <a:extLst>
              <a:ext uri="{FF2B5EF4-FFF2-40B4-BE49-F238E27FC236}">
                <a16:creationId xmlns:a16="http://schemas.microsoft.com/office/drawing/2014/main" xmlns="" id="{81A84FBD-C2DA-417C-ABBC-E0C7B6014E8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xmlns="" id="{5516F242-EEB1-4CB3-961A-2DF51A94A6A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xmlns="" id="{FF63BE18-6F80-4ABB-AB2A-48FE651DF2DD}"/>
              </a:ext>
            </a:extLst>
          </p:cNvPr>
          <p:cNvSpPr>
            <a:spLocks noGrp="1"/>
          </p:cNvSpPr>
          <p:nvPr>
            <p:ph type="dt" sz="half" idx="10"/>
          </p:nvPr>
        </p:nvSpPr>
        <p:spPr/>
        <p:txBody>
          <a:bodyPr/>
          <a:lstStyle/>
          <a:p>
            <a:fld id="{4777A6E5-434F-4281-AA72-6C4DE99EBF90}" type="datetime1">
              <a:rPr lang="en-US" smtClean="0"/>
              <a:pPr/>
              <a:t>11/3/2022</a:t>
            </a:fld>
            <a:endParaRPr lang="en-US"/>
          </a:p>
        </p:txBody>
      </p:sp>
      <p:sp>
        <p:nvSpPr>
          <p:cNvPr id="12" name="TextBox 11">
            <a:extLst>
              <a:ext uri="{FF2B5EF4-FFF2-40B4-BE49-F238E27FC236}">
                <a16:creationId xmlns:a16="http://schemas.microsoft.com/office/drawing/2014/main" xmlns="" id="{BE70389D-5965-9004-2520-5EC33762A908}"/>
              </a:ext>
            </a:extLst>
          </p:cNvPr>
          <p:cNvSpPr txBox="1"/>
          <p:nvPr/>
        </p:nvSpPr>
        <p:spPr>
          <a:xfrm>
            <a:off x="237416" y="1439201"/>
            <a:ext cx="4706768" cy="1754326"/>
          </a:xfrm>
          <a:prstGeom prst="rect">
            <a:avLst/>
          </a:prstGeom>
          <a:noFill/>
        </p:spPr>
        <p:txBody>
          <a:bodyPr wrap="square" rtlCol="0">
            <a:spAutoFit/>
          </a:bodyPr>
          <a:lstStyle/>
          <a:p>
            <a:r>
              <a:rPr lang="en-US" dirty="0"/>
              <a:t>def </a:t>
            </a:r>
            <a:r>
              <a:rPr lang="en-US" dirty="0" err="1"/>
              <a:t>recur_factorial</a:t>
            </a:r>
            <a:r>
              <a:rPr lang="en-US" dirty="0"/>
              <a:t>(n):</a:t>
            </a:r>
          </a:p>
          <a:p>
            <a:r>
              <a:rPr lang="en-US" dirty="0"/>
              <a:t>   if n == 1:</a:t>
            </a:r>
          </a:p>
          <a:p>
            <a:r>
              <a:rPr lang="en-US" dirty="0"/>
              <a:t>       return n</a:t>
            </a:r>
          </a:p>
          <a:p>
            <a:r>
              <a:rPr lang="en-US" dirty="0"/>
              <a:t>   else:</a:t>
            </a:r>
          </a:p>
          <a:p>
            <a:r>
              <a:rPr lang="en-US" dirty="0"/>
              <a:t>       return n*</a:t>
            </a:r>
            <a:r>
              <a:rPr lang="en-US" dirty="0" err="1"/>
              <a:t>recur_factorial</a:t>
            </a:r>
            <a:r>
              <a:rPr lang="en-US" dirty="0"/>
              <a:t>(n-1)</a:t>
            </a:r>
          </a:p>
          <a:p>
            <a:endParaRPr lang="en-US" dirty="0"/>
          </a:p>
        </p:txBody>
      </p:sp>
      <p:sp>
        <p:nvSpPr>
          <p:cNvPr id="13" name="TextBox 12">
            <a:extLst>
              <a:ext uri="{FF2B5EF4-FFF2-40B4-BE49-F238E27FC236}">
                <a16:creationId xmlns:a16="http://schemas.microsoft.com/office/drawing/2014/main" xmlns="" id="{11FC7D57-D92E-8724-1F04-D618060E169E}"/>
              </a:ext>
            </a:extLst>
          </p:cNvPr>
          <p:cNvSpPr txBox="1"/>
          <p:nvPr/>
        </p:nvSpPr>
        <p:spPr>
          <a:xfrm>
            <a:off x="379581" y="2897336"/>
            <a:ext cx="4623047" cy="3139321"/>
          </a:xfrm>
          <a:prstGeom prst="rect">
            <a:avLst/>
          </a:prstGeom>
          <a:noFill/>
        </p:spPr>
        <p:txBody>
          <a:bodyPr wrap="square">
            <a:spAutoFit/>
          </a:bodyPr>
          <a:lstStyle/>
          <a:p>
            <a:r>
              <a:rPr lang="en-US" dirty="0"/>
              <a:t>num = int(input("Enter the number: "))</a:t>
            </a:r>
          </a:p>
          <a:p>
            <a:endParaRPr lang="en-US" dirty="0"/>
          </a:p>
          <a:p>
            <a:r>
              <a:rPr lang="en-US" dirty="0"/>
              <a:t># check if the number is negative</a:t>
            </a:r>
          </a:p>
          <a:p>
            <a:r>
              <a:rPr lang="en-US" dirty="0"/>
              <a:t>if num &lt; 0:</a:t>
            </a:r>
          </a:p>
          <a:p>
            <a:r>
              <a:rPr lang="en-US" dirty="0"/>
              <a:t>   print("Sorry, factorial does not exist for negative numbers")</a:t>
            </a:r>
          </a:p>
          <a:p>
            <a:r>
              <a:rPr lang="en-US" dirty="0" err="1"/>
              <a:t>elif</a:t>
            </a:r>
            <a:r>
              <a:rPr lang="en-US" dirty="0"/>
              <a:t> num == 0:</a:t>
            </a:r>
          </a:p>
          <a:p>
            <a:r>
              <a:rPr lang="en-US" dirty="0"/>
              <a:t>   print("The factorial of 0 is 1")</a:t>
            </a:r>
          </a:p>
          <a:p>
            <a:r>
              <a:rPr lang="en-US" dirty="0"/>
              <a:t>else:</a:t>
            </a:r>
          </a:p>
          <a:p>
            <a:r>
              <a:rPr lang="en-US" dirty="0"/>
              <a:t>   print("The factorial of", num, "is", </a:t>
            </a:r>
            <a:r>
              <a:rPr lang="en-US" dirty="0" err="1"/>
              <a:t>recur_factorial</a:t>
            </a:r>
            <a:r>
              <a:rPr lang="en-US" dirty="0"/>
              <a:t>(num))</a:t>
            </a:r>
          </a:p>
        </p:txBody>
      </p:sp>
      <p:sp>
        <p:nvSpPr>
          <p:cNvPr id="11" name="Footer Placeholder 10"/>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4294967295"/>
          </p:nvPr>
        </p:nvSpPr>
        <p:spPr>
          <a:xfrm>
            <a:off x="11081511" y="6464680"/>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77</a:t>
            </a:fld>
            <a:endParaRPr dirty="0"/>
          </a:p>
        </p:txBody>
      </p:sp>
      <p:sp>
        <p:nvSpPr>
          <p:cNvPr id="2" name="object 2"/>
          <p:cNvSpPr txBox="1">
            <a:spLocks noGrp="1"/>
          </p:cNvSpPr>
          <p:nvPr>
            <p:ph type="title"/>
          </p:nvPr>
        </p:nvSpPr>
        <p:spPr>
          <a:xfrm>
            <a:off x="228600" y="863669"/>
            <a:ext cx="8915399" cy="440505"/>
          </a:xfrm>
          <a:prstGeom prst="rect">
            <a:avLst/>
          </a:prstGeom>
        </p:spPr>
        <p:txBody>
          <a:bodyPr vert="horz" wrap="square" lIns="0" tIns="9525" rIns="0" bIns="0" rtlCol="0" anchor="ctr">
            <a:spAutoFit/>
          </a:bodyPr>
          <a:lstStyle/>
          <a:p>
            <a:pPr marL="9525">
              <a:spcBef>
                <a:spcPts val="75"/>
              </a:spcBef>
            </a:pPr>
            <a:r>
              <a:rPr sz="2800" b="1" spc="-30" dirty="0">
                <a:latin typeface="+mn-lt"/>
              </a:rPr>
              <a:t>Factorial </a:t>
            </a:r>
            <a:r>
              <a:rPr sz="2800" b="1" spc="-8" dirty="0">
                <a:latin typeface="+mn-lt"/>
              </a:rPr>
              <a:t>of an </a:t>
            </a:r>
            <a:r>
              <a:rPr sz="2800" b="1" spc="-26" dirty="0">
                <a:latin typeface="+mn-lt"/>
              </a:rPr>
              <a:t>integer </a:t>
            </a:r>
            <a:r>
              <a:rPr sz="2800" b="1" spc="-23" dirty="0">
                <a:latin typeface="+mn-lt"/>
              </a:rPr>
              <a:t>number </a:t>
            </a:r>
            <a:r>
              <a:rPr sz="2800" b="1" spc="-15" dirty="0">
                <a:latin typeface="+mn-lt"/>
              </a:rPr>
              <a:t>using </a:t>
            </a:r>
            <a:r>
              <a:rPr sz="2800" b="1" spc="-34" dirty="0">
                <a:latin typeface="+mn-lt"/>
              </a:rPr>
              <a:t>recursive</a:t>
            </a:r>
            <a:r>
              <a:rPr sz="2800" b="1" spc="-274" dirty="0">
                <a:latin typeface="+mn-lt"/>
              </a:rPr>
              <a:t> </a:t>
            </a:r>
            <a:r>
              <a:rPr sz="2800" b="1" spc="-19" dirty="0">
                <a:latin typeface="+mn-lt"/>
              </a:rPr>
              <a:t>function</a:t>
            </a:r>
          </a:p>
        </p:txBody>
      </p:sp>
      <p:sp>
        <p:nvSpPr>
          <p:cNvPr id="8" name="Title 1">
            <a:extLst>
              <a:ext uri="{FF2B5EF4-FFF2-40B4-BE49-F238E27FC236}">
                <a16:creationId xmlns:a16="http://schemas.microsoft.com/office/drawing/2014/main" xmlns="" id="{81A84FBD-C2DA-417C-ABBC-E0C7B6014E8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xmlns="" id="{5516F242-EEB1-4CB3-961A-2DF51A94A6A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xmlns="" id="{FF63BE18-6F80-4ABB-AB2A-48FE651DF2DD}"/>
              </a:ext>
            </a:extLst>
          </p:cNvPr>
          <p:cNvSpPr>
            <a:spLocks noGrp="1"/>
          </p:cNvSpPr>
          <p:nvPr>
            <p:ph type="dt" sz="half" idx="10"/>
          </p:nvPr>
        </p:nvSpPr>
        <p:spPr/>
        <p:txBody>
          <a:bodyPr/>
          <a:lstStyle/>
          <a:p>
            <a:fld id="{5D0C085C-870E-46D8-9E94-2FFFE7CF3D00}" type="datetime1">
              <a:rPr lang="en-US" smtClean="0"/>
              <a:pPr/>
              <a:t>11/3/2022</a:t>
            </a:fld>
            <a:endParaRPr lang="en-US"/>
          </a:p>
        </p:txBody>
      </p:sp>
      <p:sp>
        <p:nvSpPr>
          <p:cNvPr id="12" name="TextBox 11">
            <a:extLst>
              <a:ext uri="{FF2B5EF4-FFF2-40B4-BE49-F238E27FC236}">
                <a16:creationId xmlns:a16="http://schemas.microsoft.com/office/drawing/2014/main" xmlns="" id="{BE70389D-5965-9004-2520-5EC33762A908}"/>
              </a:ext>
            </a:extLst>
          </p:cNvPr>
          <p:cNvSpPr txBox="1"/>
          <p:nvPr/>
        </p:nvSpPr>
        <p:spPr>
          <a:xfrm>
            <a:off x="237416" y="1439201"/>
            <a:ext cx="4706768" cy="1754326"/>
          </a:xfrm>
          <a:prstGeom prst="rect">
            <a:avLst/>
          </a:prstGeom>
          <a:noFill/>
        </p:spPr>
        <p:txBody>
          <a:bodyPr wrap="square" rtlCol="0">
            <a:spAutoFit/>
          </a:bodyPr>
          <a:lstStyle/>
          <a:p>
            <a:r>
              <a:rPr lang="en-US" dirty="0"/>
              <a:t>def </a:t>
            </a:r>
            <a:r>
              <a:rPr lang="en-US" dirty="0" err="1"/>
              <a:t>recur_factorial</a:t>
            </a:r>
            <a:r>
              <a:rPr lang="en-US" dirty="0"/>
              <a:t>(n):</a:t>
            </a:r>
          </a:p>
          <a:p>
            <a:r>
              <a:rPr lang="en-US" dirty="0"/>
              <a:t>   if n == 1:</a:t>
            </a:r>
          </a:p>
          <a:p>
            <a:r>
              <a:rPr lang="en-US" dirty="0"/>
              <a:t>       return n</a:t>
            </a:r>
          </a:p>
          <a:p>
            <a:r>
              <a:rPr lang="en-US" dirty="0"/>
              <a:t>   else:</a:t>
            </a:r>
          </a:p>
          <a:p>
            <a:r>
              <a:rPr lang="en-US" dirty="0"/>
              <a:t>       return n*</a:t>
            </a:r>
            <a:r>
              <a:rPr lang="en-US" dirty="0" err="1"/>
              <a:t>recur_factorial</a:t>
            </a:r>
            <a:r>
              <a:rPr lang="en-US" dirty="0"/>
              <a:t>(n-1)</a:t>
            </a:r>
          </a:p>
          <a:p>
            <a:endParaRPr lang="en-US" dirty="0"/>
          </a:p>
        </p:txBody>
      </p:sp>
      <p:sp>
        <p:nvSpPr>
          <p:cNvPr id="13" name="TextBox 12">
            <a:extLst>
              <a:ext uri="{FF2B5EF4-FFF2-40B4-BE49-F238E27FC236}">
                <a16:creationId xmlns:a16="http://schemas.microsoft.com/office/drawing/2014/main" xmlns="" id="{11FC7D57-D92E-8724-1F04-D618060E169E}"/>
              </a:ext>
            </a:extLst>
          </p:cNvPr>
          <p:cNvSpPr txBox="1"/>
          <p:nvPr/>
        </p:nvSpPr>
        <p:spPr>
          <a:xfrm>
            <a:off x="327831" y="3007182"/>
            <a:ext cx="4623047" cy="3139321"/>
          </a:xfrm>
          <a:prstGeom prst="rect">
            <a:avLst/>
          </a:prstGeom>
          <a:noFill/>
        </p:spPr>
        <p:txBody>
          <a:bodyPr wrap="square">
            <a:spAutoFit/>
          </a:bodyPr>
          <a:lstStyle/>
          <a:p>
            <a:r>
              <a:rPr lang="en-US" dirty="0"/>
              <a:t>num = int(input("Enter the number: "))</a:t>
            </a:r>
          </a:p>
          <a:p>
            <a:endParaRPr lang="en-US" dirty="0"/>
          </a:p>
          <a:p>
            <a:r>
              <a:rPr lang="en-US" dirty="0"/>
              <a:t># check if the number is negative</a:t>
            </a:r>
          </a:p>
          <a:p>
            <a:r>
              <a:rPr lang="en-US" dirty="0"/>
              <a:t>if num &lt; 0:</a:t>
            </a:r>
          </a:p>
          <a:p>
            <a:r>
              <a:rPr lang="en-US" dirty="0"/>
              <a:t>   print("Sorry, factorial does not exist for negative numbers")</a:t>
            </a:r>
          </a:p>
          <a:p>
            <a:r>
              <a:rPr lang="en-US" dirty="0" err="1"/>
              <a:t>elif</a:t>
            </a:r>
            <a:r>
              <a:rPr lang="en-US" dirty="0"/>
              <a:t> num == 0:</a:t>
            </a:r>
          </a:p>
          <a:p>
            <a:r>
              <a:rPr lang="en-US" dirty="0"/>
              <a:t>   print("The factorial of 0 is 1")</a:t>
            </a:r>
          </a:p>
          <a:p>
            <a:r>
              <a:rPr lang="en-US" dirty="0"/>
              <a:t>else:</a:t>
            </a:r>
          </a:p>
          <a:p>
            <a:r>
              <a:rPr lang="en-US" dirty="0"/>
              <a:t>   print("The factorial of", num, "is", </a:t>
            </a:r>
            <a:r>
              <a:rPr lang="en-US" dirty="0" err="1"/>
              <a:t>recur_factorial</a:t>
            </a:r>
            <a:r>
              <a:rPr lang="en-US" dirty="0"/>
              <a:t>(num))</a:t>
            </a:r>
          </a:p>
        </p:txBody>
      </p:sp>
      <p:pic>
        <p:nvPicPr>
          <p:cNvPr id="1026" name="Picture 2" descr="c - How does return work exactly in Factorial? - Stack Overflow">
            <a:extLst>
              <a:ext uri="{FF2B5EF4-FFF2-40B4-BE49-F238E27FC236}">
                <a16:creationId xmlns:a16="http://schemas.microsoft.com/office/drawing/2014/main" xmlns="" id="{FA31B0D8-6B36-2107-183F-5C98470EA1D5}"/>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27984" y="1607071"/>
            <a:ext cx="4284330" cy="438726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7451086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fontAlgn="base">
              <a:buNone/>
            </a:pPr>
            <a:r>
              <a:rPr lang="en-US" sz="2800" b="1" dirty="0"/>
              <a:t>Program for Fibonacci numbers</a:t>
            </a:r>
          </a:p>
          <a:p>
            <a:pPr marL="0" indent="0" fontAlgn="base">
              <a:buNone/>
            </a:pPr>
            <a:endParaRPr lang="en-US" dirty="0"/>
          </a:p>
          <a:p>
            <a:pPr fontAlgn="base"/>
            <a:r>
              <a:rPr lang="en-US" sz="2200" dirty="0"/>
              <a:t>The Fibonacci numbers are the numbers in the following integer sequence.</a:t>
            </a:r>
          </a:p>
          <a:p>
            <a:pPr fontAlgn="base"/>
            <a:endParaRPr lang="en-US" sz="2200" dirty="0"/>
          </a:p>
          <a:p>
            <a:pPr fontAlgn="base"/>
            <a:r>
              <a:rPr lang="en-US" sz="2200" dirty="0"/>
              <a:t>0, 1, 1, 2, 3, 5, 8, 13, 21, 34, 55, 89, 144, ……..</a:t>
            </a:r>
          </a:p>
          <a:p>
            <a:pPr fontAlgn="base"/>
            <a:endParaRPr lang="en-US" sz="2200" dirty="0"/>
          </a:p>
          <a:p>
            <a:pPr fontAlgn="base"/>
            <a:r>
              <a:rPr lang="en-US" sz="2200" dirty="0"/>
              <a:t>In mathematical terms, the sequence </a:t>
            </a:r>
            <a:r>
              <a:rPr lang="en-US" sz="2200" dirty="0" err="1"/>
              <a:t>Fn</a:t>
            </a:r>
            <a:r>
              <a:rPr lang="en-US" sz="2200" dirty="0"/>
              <a:t> of Fibonacci numbers is defined by the recurrence relation</a:t>
            </a:r>
            <a:br>
              <a:rPr lang="en-US" sz="2200" dirty="0"/>
            </a:br>
            <a:r>
              <a:rPr lang="en-US" sz="2200" dirty="0"/>
              <a:t> </a:t>
            </a:r>
            <a:r>
              <a:rPr lang="en-US" sz="2200" dirty="0" err="1"/>
              <a:t>Fn</a:t>
            </a:r>
            <a:r>
              <a:rPr lang="en-US" sz="2200" dirty="0"/>
              <a:t> = Fn-1 + Fn-2 with seed values F0 = 0 and F1 = 1.</a:t>
            </a:r>
          </a:p>
        </p:txBody>
      </p:sp>
      <p:sp>
        <p:nvSpPr>
          <p:cNvPr id="4" name="Date Placeholder 3"/>
          <p:cNvSpPr>
            <a:spLocks noGrp="1"/>
          </p:cNvSpPr>
          <p:nvPr>
            <p:ph type="dt" sz="half" idx="10"/>
          </p:nvPr>
        </p:nvSpPr>
        <p:spPr/>
        <p:txBody>
          <a:bodyPr/>
          <a:lstStyle/>
          <a:p>
            <a:fld id="{46D49C6A-E10C-4483-AF26-8904BE02030C}"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xmlns="" id="{5AB48B87-7A5D-491A-A9DA-FC8F8392F7F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a:ln>
                  <a:noFill/>
                </a:ln>
                <a:solidFill>
                  <a:schemeClr val="dk1"/>
                </a:solidFill>
                <a:effectLst/>
                <a:uLnTx/>
                <a:uFillTx/>
                <a:latin typeface="+mn-lt"/>
                <a:ea typeface="+mn-ea"/>
                <a:cs typeface="+mn-cs"/>
              </a:rPr>
              <a:t>Recursion </a:t>
            </a:r>
          </a:p>
        </p:txBody>
      </p:sp>
      <p:sp>
        <p:nvSpPr>
          <p:cNvPr id="7" name="Rectangle 6"/>
          <p:cNvSpPr/>
          <p:nvPr/>
        </p:nvSpPr>
        <p:spPr>
          <a:xfrm>
            <a:off x="457200" y="5562600"/>
            <a:ext cx="7239000" cy="646331"/>
          </a:xfrm>
          <a:prstGeom prst="rect">
            <a:avLst/>
          </a:prstGeom>
        </p:spPr>
        <p:txBody>
          <a:bodyPr wrap="square">
            <a:spAutoFit/>
          </a:bodyPr>
          <a:lstStyle/>
          <a:p>
            <a:r>
              <a:rPr lang="en-US" dirty="0" smtClean="0">
                <a:hlinkClick r:id="rId3"/>
              </a:rPr>
              <a:t>https://www.youtube.com/watch?v=L5ID6qbgkhc</a:t>
            </a:r>
            <a:endParaRPr lang="en-US" dirty="0" smtClean="0"/>
          </a:p>
          <a:p>
            <a:endParaRPr lang="en-US" dirty="0"/>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3040510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3"/>
            <a:ext cx="8534400" cy="5736037"/>
          </a:xfrm>
        </p:spPr>
        <p:txBody>
          <a:bodyPr>
            <a:noAutofit/>
          </a:bodyPr>
          <a:lstStyle/>
          <a:p>
            <a:pPr marL="0" indent="0" fontAlgn="base">
              <a:buNone/>
            </a:pPr>
            <a:r>
              <a:rPr lang="en-US" sz="2000" dirty="0"/>
              <a:t>def </a:t>
            </a:r>
            <a:r>
              <a:rPr lang="en-US" sz="2000" dirty="0" err="1"/>
              <a:t>fib_num</a:t>
            </a:r>
            <a:r>
              <a:rPr lang="en-US" sz="2000" dirty="0"/>
              <a:t>(n):</a:t>
            </a:r>
          </a:p>
          <a:p>
            <a:pPr marL="0" indent="0" fontAlgn="base">
              <a:buNone/>
            </a:pPr>
            <a:r>
              <a:rPr lang="en-US" sz="2000" dirty="0"/>
              <a:t>   if n&lt;=0:</a:t>
            </a:r>
          </a:p>
          <a:p>
            <a:pPr marL="0" indent="0" fontAlgn="base">
              <a:buNone/>
            </a:pPr>
            <a:r>
              <a:rPr lang="en-US" sz="2000" dirty="0"/>
              <a:t>      print("Fibonacci can't be computed")</a:t>
            </a:r>
          </a:p>
          <a:p>
            <a:pPr marL="0" indent="0" fontAlgn="base">
              <a:buNone/>
            </a:pPr>
            <a:r>
              <a:rPr lang="en-US" sz="2000" dirty="0"/>
              <a:t>   # First Fibonacci number</a:t>
            </a:r>
          </a:p>
          <a:p>
            <a:pPr marL="0" indent="0" fontAlgn="base">
              <a:buNone/>
            </a:pPr>
            <a:r>
              <a:rPr lang="en-US" sz="2000" dirty="0"/>
              <a:t>   </a:t>
            </a:r>
            <a:r>
              <a:rPr lang="en-US" sz="2000" dirty="0" err="1"/>
              <a:t>elif</a:t>
            </a:r>
            <a:r>
              <a:rPr lang="en-US" sz="2000" dirty="0"/>
              <a:t> n==1:</a:t>
            </a:r>
          </a:p>
          <a:p>
            <a:pPr marL="0" indent="0" fontAlgn="base">
              <a:buNone/>
            </a:pPr>
            <a:r>
              <a:rPr lang="en-US" sz="2000" dirty="0"/>
              <a:t>      return 0</a:t>
            </a:r>
          </a:p>
          <a:p>
            <a:pPr marL="0" indent="0" fontAlgn="base">
              <a:buNone/>
            </a:pPr>
            <a:r>
              <a:rPr lang="en-US" sz="2000" dirty="0"/>
              <a:t>   # Second Fibonacci number</a:t>
            </a:r>
          </a:p>
          <a:p>
            <a:pPr marL="0" indent="0" fontAlgn="base">
              <a:buNone/>
            </a:pPr>
            <a:r>
              <a:rPr lang="en-US" sz="2000" dirty="0"/>
              <a:t>   </a:t>
            </a:r>
            <a:r>
              <a:rPr lang="en-US" sz="2000" dirty="0" err="1"/>
              <a:t>elif</a:t>
            </a:r>
            <a:r>
              <a:rPr lang="en-US" sz="2000" dirty="0"/>
              <a:t> n==2:</a:t>
            </a:r>
          </a:p>
          <a:p>
            <a:pPr marL="0" indent="0" fontAlgn="base">
              <a:buNone/>
            </a:pPr>
            <a:r>
              <a:rPr lang="en-US" sz="2000" dirty="0"/>
              <a:t>      return 1</a:t>
            </a:r>
          </a:p>
          <a:p>
            <a:pPr marL="0" indent="0" fontAlgn="base">
              <a:buNone/>
            </a:pPr>
            <a:r>
              <a:rPr lang="en-US" sz="2000" dirty="0"/>
              <a:t>   else:</a:t>
            </a:r>
          </a:p>
          <a:p>
            <a:pPr marL="0" indent="0" fontAlgn="base">
              <a:buNone/>
            </a:pPr>
            <a:r>
              <a:rPr lang="en-US" sz="2000" dirty="0"/>
              <a:t>      return </a:t>
            </a:r>
            <a:r>
              <a:rPr lang="en-US" sz="2000" dirty="0" err="1"/>
              <a:t>fib_num</a:t>
            </a:r>
            <a:r>
              <a:rPr lang="en-US" sz="2000" dirty="0"/>
              <a:t>(n-1)+</a:t>
            </a:r>
            <a:r>
              <a:rPr lang="en-US" sz="2000" dirty="0" err="1"/>
              <a:t>fib_num</a:t>
            </a:r>
            <a:r>
              <a:rPr lang="en-US" sz="2000" dirty="0"/>
              <a:t>(n-2)</a:t>
            </a:r>
          </a:p>
          <a:p>
            <a:pPr marL="0" indent="0" fontAlgn="base">
              <a:buNone/>
            </a:pPr>
            <a:r>
              <a:rPr lang="en-US" sz="2000" dirty="0"/>
              <a:t>#input</a:t>
            </a:r>
          </a:p>
          <a:p>
            <a:pPr marL="0" indent="0" fontAlgn="base">
              <a:buNone/>
            </a:pPr>
            <a:r>
              <a:rPr lang="en-US" sz="2000" dirty="0"/>
              <a:t>n=int(input("Enter n: "))</a:t>
            </a:r>
          </a:p>
          <a:p>
            <a:pPr marL="0" indent="0" fontAlgn="base">
              <a:buNone/>
            </a:pPr>
            <a:r>
              <a:rPr lang="en-US" sz="2000" dirty="0"/>
              <a:t>print("{}</a:t>
            </a:r>
            <a:r>
              <a:rPr lang="en-US" sz="2000" dirty="0" err="1"/>
              <a:t>th</a:t>
            </a:r>
            <a:r>
              <a:rPr lang="en-US" sz="2000" dirty="0"/>
              <a:t> Fibonacci number is ".format(n),</a:t>
            </a:r>
            <a:r>
              <a:rPr lang="en-US" sz="2000" dirty="0" err="1"/>
              <a:t>fib_num</a:t>
            </a:r>
            <a:r>
              <a:rPr lang="en-US" sz="2000" dirty="0"/>
              <a:t>(n))</a:t>
            </a:r>
          </a:p>
        </p:txBody>
      </p:sp>
      <p:sp>
        <p:nvSpPr>
          <p:cNvPr id="4" name="Date Placeholder 3"/>
          <p:cNvSpPr>
            <a:spLocks noGrp="1"/>
          </p:cNvSpPr>
          <p:nvPr>
            <p:ph type="dt" sz="half" idx="10"/>
          </p:nvPr>
        </p:nvSpPr>
        <p:spPr/>
        <p:txBody>
          <a:bodyPr/>
          <a:lstStyle/>
          <a:p>
            <a:fld id="{D827018F-FD3F-4670-B858-B09C48AF0921}"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xmlns="" id="{21FD8B84-4B44-41F1-ADCA-6839F5B8B3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a:ln>
                  <a:noFill/>
                </a:ln>
                <a:solidFill>
                  <a:schemeClr val="dk1"/>
                </a:solidFill>
                <a:effectLst/>
                <a:uLnTx/>
                <a:uFillTx/>
                <a:latin typeface="+mn-lt"/>
                <a:ea typeface="+mn-ea"/>
                <a:cs typeface="+mn-cs"/>
              </a:rPr>
              <a:t>Recursion </a:t>
            </a:r>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50027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Content Placeholder 10"/>
          <p:cNvSpPr>
            <a:spLocks noGrp="1"/>
          </p:cNvSpPr>
          <p:nvPr>
            <p:ph idx="1"/>
          </p:nvPr>
        </p:nvSpPr>
        <p:spPr/>
        <p:txBody>
          <a:bodyPr>
            <a:normAutofit/>
          </a:bodyPr>
          <a:lstStyle/>
          <a:p>
            <a:pPr marL="0" indent="0" algn="just">
              <a:buNone/>
            </a:pPr>
            <a:r>
              <a:rPr lang="en-US" sz="2200" dirty="0"/>
              <a:t>Stacks: Abstract Data Type, Primitive Stack operations: Push &amp; </a:t>
            </a:r>
            <a:r>
              <a:rPr lang="en-US" sz="2200" dirty="0" smtClean="0"/>
              <a:t>Pop , Array </a:t>
            </a:r>
            <a:r>
              <a:rPr lang="en-US" sz="2200" dirty="0"/>
              <a:t>and </a:t>
            </a:r>
            <a:r>
              <a:rPr lang="en-US" sz="2200" dirty="0" smtClean="0"/>
              <a:t>Linked Implementation </a:t>
            </a:r>
            <a:r>
              <a:rPr lang="en-US" sz="2200" dirty="0"/>
              <a:t>of Stack in C, Application of stack: Prefix and Postfix Expressions, Evaluation </a:t>
            </a:r>
            <a:r>
              <a:rPr lang="en-US" sz="2200" dirty="0" smtClean="0"/>
              <a:t>of postfix </a:t>
            </a:r>
            <a:r>
              <a:rPr lang="en-US" sz="2200" dirty="0"/>
              <a:t>expression, </a:t>
            </a:r>
            <a:endParaRPr lang="en-US" sz="2200" dirty="0" smtClean="0"/>
          </a:p>
          <a:p>
            <a:pPr marL="0" indent="0" algn="just">
              <a:buNone/>
            </a:pPr>
            <a:r>
              <a:rPr lang="en-US" sz="2200" dirty="0" smtClean="0"/>
              <a:t>Iteration </a:t>
            </a:r>
            <a:r>
              <a:rPr lang="en-US" sz="2200" dirty="0"/>
              <a:t>and Recursion- Principles of recursion, Tail recursion, Removal </a:t>
            </a:r>
            <a:r>
              <a:rPr lang="en-US" sz="2200" dirty="0" smtClean="0"/>
              <a:t>of recursion </a:t>
            </a:r>
            <a:r>
              <a:rPr lang="en-US" sz="2200" dirty="0"/>
              <a:t>Problem solving using iteration and recursion with examples such as binary </a:t>
            </a:r>
            <a:r>
              <a:rPr lang="en-US" sz="2200" dirty="0" smtClean="0"/>
              <a:t>search, Fibonacci </a:t>
            </a:r>
            <a:r>
              <a:rPr lang="en-US" sz="2200" dirty="0"/>
              <a:t>numbers, and Hanoi towers. Tradeoffs between iteration and recursion.</a:t>
            </a:r>
          </a:p>
          <a:p>
            <a:pPr marL="0" indent="0" algn="just">
              <a:buNone/>
            </a:pPr>
            <a:r>
              <a:rPr lang="en-US" sz="2200" dirty="0"/>
              <a:t>Queues: Operations on Queue: Create, Add, Delete, Full and Empty, Circular queues, Array </a:t>
            </a:r>
            <a:r>
              <a:rPr lang="en-US" sz="2200" dirty="0" smtClean="0"/>
              <a:t>and linked </a:t>
            </a:r>
            <a:r>
              <a:rPr lang="en-US" sz="2200" dirty="0"/>
              <a:t>implementation of queues in C, Dequeue and Priority Queue.</a:t>
            </a:r>
          </a:p>
        </p:txBody>
      </p:sp>
      <p:sp>
        <p:nvSpPr>
          <p:cNvPr id="12" name="TextBox 11"/>
          <p:cNvSpPr txBox="1"/>
          <p:nvPr/>
        </p:nvSpPr>
        <p:spPr>
          <a:xfrm>
            <a:off x="609109" y="1078468"/>
            <a:ext cx="1448291" cy="461665"/>
          </a:xfrm>
          <a:prstGeom prst="rect">
            <a:avLst/>
          </a:prstGeom>
          <a:noFill/>
        </p:spPr>
        <p:txBody>
          <a:bodyPr wrap="square" rtlCol="0">
            <a:spAutoFit/>
          </a:bodyPr>
          <a:lstStyle/>
          <a:p>
            <a:r>
              <a:rPr lang="en-US" sz="2400" b="1" dirty="0"/>
              <a:t>UNIT-2</a:t>
            </a:r>
          </a:p>
        </p:txBody>
      </p:sp>
      <p:sp>
        <p:nvSpPr>
          <p:cNvPr id="13"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Syllabus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Date Placeholder 1">
            <a:extLst>
              <a:ext uri="{FF2B5EF4-FFF2-40B4-BE49-F238E27FC236}">
                <a16:creationId xmlns:a16="http://schemas.microsoft.com/office/drawing/2014/main" xmlns="" id="{68F327E3-C0C4-449A-B80D-D3CD0F1B6DE7}"/>
              </a:ext>
            </a:extLst>
          </p:cNvPr>
          <p:cNvSpPr>
            <a:spLocks noGrp="1"/>
          </p:cNvSpPr>
          <p:nvPr>
            <p:ph type="dt" sz="half" idx="10"/>
          </p:nvPr>
        </p:nvSpPr>
        <p:spPr/>
        <p:txBody>
          <a:bodyPr/>
          <a:lstStyle/>
          <a:p>
            <a:fld id="{E84C9761-8B05-4092-99A1-960CF713E48B}" type="datetime1">
              <a:rPr lang="en-US" smtClean="0"/>
              <a:pPr/>
              <a:t>11/3/2022</a:t>
            </a:fld>
            <a:endParaRPr lang="en-US"/>
          </a:p>
        </p:txBody>
      </p:sp>
      <p:sp>
        <p:nvSpPr>
          <p:cNvPr id="4" name="Slide Number Placeholder 3">
            <a:extLst>
              <a:ext uri="{FF2B5EF4-FFF2-40B4-BE49-F238E27FC236}">
                <a16:creationId xmlns:a16="http://schemas.microsoft.com/office/drawing/2014/main" xmlns="" id="{3C5287FE-7109-43FD-AF47-48794828CD04}"/>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C27DA0-7DB3-4A8C-94D3-3563E70406B3}"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xmlns="" id="{21FD8B84-4B44-41F1-ADCA-6839F5B8B3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a:ln>
                  <a:noFill/>
                </a:ln>
                <a:solidFill>
                  <a:schemeClr val="dk1"/>
                </a:solidFill>
                <a:effectLst/>
                <a:uLnTx/>
                <a:uFillTx/>
                <a:latin typeface="+mn-lt"/>
                <a:ea typeface="+mn-ea"/>
                <a:cs typeface="+mn-cs"/>
              </a:rPr>
              <a:t>Recursion </a:t>
            </a:r>
          </a:p>
        </p:txBody>
      </p:sp>
      <p:pic>
        <p:nvPicPr>
          <p:cNvPr id="12" name="Picture 11">
            <a:extLst>
              <a:ext uri="{FF2B5EF4-FFF2-40B4-BE49-F238E27FC236}">
                <a16:creationId xmlns:a16="http://schemas.microsoft.com/office/drawing/2014/main" xmlns="" id="{C684205C-43BB-E654-F945-6EFE16092F69}"/>
              </a:ext>
            </a:extLst>
          </p:cNvPr>
          <p:cNvPicPr>
            <a:picLocks noChangeAspect="1"/>
          </p:cNvPicPr>
          <p:nvPr/>
        </p:nvPicPr>
        <p:blipFill>
          <a:blip r:embed="rId3"/>
          <a:stretch>
            <a:fillRect/>
          </a:stretch>
        </p:blipFill>
        <p:spPr>
          <a:xfrm>
            <a:off x="0" y="682429"/>
            <a:ext cx="9144000" cy="5702297"/>
          </a:xfrm>
          <a:prstGeom prst="rect">
            <a:avLst/>
          </a:prstGeom>
        </p:spPr>
      </p:pic>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5380467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11081511" y="6464680"/>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81</a:t>
            </a:fld>
            <a:endParaRPr dirty="0"/>
          </a:p>
        </p:txBody>
      </p:sp>
      <p:sp>
        <p:nvSpPr>
          <p:cNvPr id="2" name="object 2"/>
          <p:cNvSpPr txBox="1">
            <a:spLocks noGrp="1"/>
          </p:cNvSpPr>
          <p:nvPr>
            <p:ph type="title"/>
          </p:nvPr>
        </p:nvSpPr>
        <p:spPr>
          <a:xfrm>
            <a:off x="687704" y="1125280"/>
            <a:ext cx="4810380" cy="440505"/>
          </a:xfrm>
          <a:prstGeom prst="rect">
            <a:avLst/>
          </a:prstGeom>
        </p:spPr>
        <p:txBody>
          <a:bodyPr vert="horz" wrap="square" lIns="0" tIns="9525" rIns="0" bIns="0" rtlCol="0" anchor="ctr">
            <a:spAutoFit/>
          </a:bodyPr>
          <a:lstStyle/>
          <a:p>
            <a:pPr marL="9525">
              <a:spcBef>
                <a:spcPts val="75"/>
              </a:spcBef>
            </a:pPr>
            <a:r>
              <a:rPr sz="2800" b="1" spc="-30" dirty="0"/>
              <a:t>Recursion </a:t>
            </a:r>
            <a:r>
              <a:rPr sz="2800" b="1" spc="-34" dirty="0"/>
              <a:t>Pros </a:t>
            </a:r>
            <a:r>
              <a:rPr sz="2800" b="1" spc="-11" dirty="0"/>
              <a:t>and</a:t>
            </a:r>
            <a:r>
              <a:rPr sz="2800" b="1" spc="-169" dirty="0"/>
              <a:t> </a:t>
            </a:r>
            <a:r>
              <a:rPr sz="2800" b="1" spc="-15" dirty="0"/>
              <a:t>Cons</a:t>
            </a:r>
          </a:p>
        </p:txBody>
      </p:sp>
      <p:sp>
        <p:nvSpPr>
          <p:cNvPr id="3" name="object 3"/>
          <p:cNvSpPr txBox="1"/>
          <p:nvPr/>
        </p:nvSpPr>
        <p:spPr>
          <a:xfrm>
            <a:off x="687704" y="1829964"/>
            <a:ext cx="7663815" cy="4427462"/>
          </a:xfrm>
          <a:prstGeom prst="rect">
            <a:avLst/>
          </a:prstGeom>
        </p:spPr>
        <p:txBody>
          <a:bodyPr vert="horz" wrap="square" lIns="0" tIns="36671" rIns="0" bIns="0" rtlCol="0">
            <a:spAutoFit/>
          </a:bodyPr>
          <a:lstStyle/>
          <a:p>
            <a:pPr marL="180975" indent="-171926">
              <a:spcBef>
                <a:spcPts val="289"/>
              </a:spcBef>
              <a:buFont typeface="Arial"/>
              <a:buChar char="•"/>
              <a:tabLst>
                <a:tab pos="181451" algn="l"/>
              </a:tabLst>
            </a:pPr>
            <a:r>
              <a:rPr sz="2400" b="1" spc="-23" dirty="0">
                <a:cs typeface="Calibri Light"/>
              </a:rPr>
              <a:t>Pros</a:t>
            </a:r>
            <a:endParaRPr sz="2400" b="1" dirty="0">
              <a:cs typeface="Calibri Light"/>
            </a:endParaRPr>
          </a:p>
          <a:p>
            <a:pPr marL="523875" lvl="1" indent="-171926">
              <a:spcBef>
                <a:spcPts val="184"/>
              </a:spcBef>
              <a:buFont typeface="Arial"/>
              <a:buChar char="•"/>
              <a:tabLst>
                <a:tab pos="524351" algn="l"/>
              </a:tabLst>
            </a:pPr>
            <a:r>
              <a:rPr sz="2200" spc="-4" dirty="0">
                <a:cs typeface="Calibri Light"/>
              </a:rPr>
              <a:t>The </a:t>
            </a:r>
            <a:r>
              <a:rPr sz="2200" spc="-8" dirty="0">
                <a:cs typeface="Calibri Light"/>
              </a:rPr>
              <a:t>code </a:t>
            </a:r>
            <a:r>
              <a:rPr sz="2200" spc="-15" dirty="0">
                <a:cs typeface="Calibri Light"/>
              </a:rPr>
              <a:t>may </a:t>
            </a:r>
            <a:r>
              <a:rPr sz="2200" dirty="0">
                <a:cs typeface="Calibri Light"/>
              </a:rPr>
              <a:t>be </a:t>
            </a:r>
            <a:r>
              <a:rPr sz="2200" spc="-4" dirty="0">
                <a:cs typeface="Calibri Light"/>
              </a:rPr>
              <a:t>much easier </a:t>
            </a:r>
            <a:r>
              <a:rPr sz="2200" spc="-11" dirty="0">
                <a:cs typeface="Calibri Light"/>
              </a:rPr>
              <a:t>to</a:t>
            </a:r>
            <a:r>
              <a:rPr sz="2200" dirty="0">
                <a:cs typeface="Calibri Light"/>
              </a:rPr>
              <a:t> </a:t>
            </a:r>
            <a:r>
              <a:rPr sz="2200" spc="-8" dirty="0">
                <a:cs typeface="Calibri Light"/>
              </a:rPr>
              <a:t>write.</a:t>
            </a:r>
            <a:endParaRPr sz="2200" dirty="0">
              <a:cs typeface="Calibri Light"/>
            </a:endParaRPr>
          </a:p>
          <a:p>
            <a:pPr marL="523875" lvl="1" indent="-171926">
              <a:spcBef>
                <a:spcPts val="164"/>
              </a:spcBef>
              <a:buFont typeface="Arial"/>
              <a:buChar char="•"/>
              <a:tabLst>
                <a:tab pos="524351" algn="l"/>
              </a:tabLst>
            </a:pPr>
            <a:r>
              <a:rPr sz="2200" spc="-83" dirty="0">
                <a:cs typeface="Calibri Light"/>
              </a:rPr>
              <a:t>To </a:t>
            </a:r>
            <a:r>
              <a:rPr sz="2200" spc="-8" dirty="0">
                <a:cs typeface="Calibri Light"/>
              </a:rPr>
              <a:t>solve </a:t>
            </a:r>
            <a:r>
              <a:rPr sz="2200" spc="-4" dirty="0">
                <a:cs typeface="Calibri Light"/>
              </a:rPr>
              <a:t>some </a:t>
            </a:r>
            <a:r>
              <a:rPr sz="2200" spc="-8" dirty="0">
                <a:cs typeface="Calibri Light"/>
              </a:rPr>
              <a:t>problems </a:t>
            </a:r>
            <a:r>
              <a:rPr sz="2200" dirty="0">
                <a:cs typeface="Calibri Light"/>
              </a:rPr>
              <a:t>which </a:t>
            </a:r>
            <a:r>
              <a:rPr sz="2200" spc="-11" dirty="0">
                <a:cs typeface="Calibri Light"/>
              </a:rPr>
              <a:t>are </a:t>
            </a:r>
            <a:r>
              <a:rPr sz="2200" spc="-8" dirty="0">
                <a:cs typeface="Calibri Light"/>
              </a:rPr>
              <a:t>naturally </a:t>
            </a:r>
            <a:r>
              <a:rPr sz="2200" spc="-15" dirty="0">
                <a:cs typeface="Calibri Light"/>
              </a:rPr>
              <a:t>recursive </a:t>
            </a:r>
            <a:r>
              <a:rPr sz="2200" dirty="0">
                <a:cs typeface="Calibri Light"/>
              </a:rPr>
              <a:t>such as </a:t>
            </a:r>
            <a:r>
              <a:rPr sz="2200" spc="-15" dirty="0">
                <a:cs typeface="Calibri Light"/>
              </a:rPr>
              <a:t>tower </a:t>
            </a:r>
            <a:r>
              <a:rPr sz="2200" spc="-4" dirty="0">
                <a:cs typeface="Calibri Light"/>
              </a:rPr>
              <a:t>of</a:t>
            </a:r>
            <a:r>
              <a:rPr sz="2200" spc="53" dirty="0">
                <a:cs typeface="Calibri Light"/>
              </a:rPr>
              <a:t> </a:t>
            </a:r>
            <a:r>
              <a:rPr sz="2200" spc="-4" dirty="0">
                <a:cs typeface="Calibri Light"/>
              </a:rPr>
              <a:t>Hanoi.</a:t>
            </a:r>
            <a:endParaRPr sz="2200" dirty="0">
              <a:cs typeface="Calibri Light"/>
            </a:endParaRPr>
          </a:p>
          <a:p>
            <a:pPr lvl="1">
              <a:spcBef>
                <a:spcPts val="38"/>
              </a:spcBef>
              <a:buFont typeface="Arial"/>
              <a:buChar char="•"/>
            </a:pPr>
            <a:endParaRPr sz="2200" dirty="0">
              <a:cs typeface="Times New Roman"/>
            </a:endParaRPr>
          </a:p>
          <a:p>
            <a:pPr marL="180975" indent="-171926">
              <a:buFont typeface="Arial"/>
              <a:buChar char="•"/>
              <a:tabLst>
                <a:tab pos="181451" algn="l"/>
              </a:tabLst>
            </a:pPr>
            <a:r>
              <a:rPr sz="2400" b="1" spc="-4" dirty="0">
                <a:cs typeface="Calibri Light"/>
              </a:rPr>
              <a:t>Cons</a:t>
            </a:r>
            <a:endParaRPr sz="2400" b="1" dirty="0">
              <a:cs typeface="Calibri Light"/>
            </a:endParaRPr>
          </a:p>
          <a:p>
            <a:pPr marL="523875" lvl="1" indent="-171926">
              <a:spcBef>
                <a:spcPts val="172"/>
              </a:spcBef>
              <a:buFont typeface="Arial"/>
              <a:buChar char="•"/>
              <a:tabLst>
                <a:tab pos="524351" algn="l"/>
              </a:tabLst>
            </a:pPr>
            <a:r>
              <a:rPr sz="2200" spc="-15" dirty="0">
                <a:cs typeface="Calibri Light"/>
              </a:rPr>
              <a:t>Recursive </a:t>
            </a:r>
            <a:r>
              <a:rPr sz="2200" dirty="0">
                <a:cs typeface="Calibri Light"/>
              </a:rPr>
              <a:t>functions </a:t>
            </a:r>
            <a:r>
              <a:rPr sz="2200" spc="-15" dirty="0">
                <a:cs typeface="Calibri Light"/>
              </a:rPr>
              <a:t>are </a:t>
            </a:r>
            <a:r>
              <a:rPr sz="2200" spc="-8" dirty="0">
                <a:cs typeface="Calibri Light"/>
              </a:rPr>
              <a:t>generally slower </a:t>
            </a:r>
            <a:r>
              <a:rPr sz="2200" dirty="0">
                <a:cs typeface="Calibri Light"/>
              </a:rPr>
              <a:t>than </a:t>
            </a:r>
            <a:r>
              <a:rPr sz="2200" spc="-11" dirty="0">
                <a:cs typeface="Calibri Light"/>
              </a:rPr>
              <a:t>non-recursive</a:t>
            </a:r>
            <a:r>
              <a:rPr sz="2200" spc="-8" dirty="0">
                <a:cs typeface="Calibri Light"/>
              </a:rPr>
              <a:t> </a:t>
            </a:r>
            <a:r>
              <a:rPr sz="2200" dirty="0">
                <a:cs typeface="Calibri Light"/>
              </a:rPr>
              <a:t>functions.</a:t>
            </a:r>
          </a:p>
          <a:p>
            <a:pPr marL="523875" lvl="1" indent="-171926">
              <a:spcBef>
                <a:spcPts val="161"/>
              </a:spcBef>
              <a:buFont typeface="Arial"/>
              <a:buChar char="•"/>
              <a:tabLst>
                <a:tab pos="524351" algn="l"/>
              </a:tabLst>
            </a:pPr>
            <a:r>
              <a:rPr sz="2200" spc="-15" dirty="0">
                <a:cs typeface="Calibri Light"/>
              </a:rPr>
              <a:t>May </a:t>
            </a:r>
            <a:r>
              <a:rPr sz="2200" spc="-11" dirty="0">
                <a:cs typeface="Calibri Light"/>
              </a:rPr>
              <a:t>require </a:t>
            </a:r>
            <a:r>
              <a:rPr sz="2200" dirty="0">
                <a:cs typeface="Calibri Light"/>
              </a:rPr>
              <a:t>a </a:t>
            </a:r>
            <a:r>
              <a:rPr sz="2200" spc="-4" dirty="0">
                <a:cs typeface="Calibri Light"/>
              </a:rPr>
              <a:t>lot of </a:t>
            </a:r>
            <a:r>
              <a:rPr sz="2200" dirty="0">
                <a:cs typeface="Calibri Light"/>
              </a:rPr>
              <a:t>memory </a:t>
            </a:r>
            <a:r>
              <a:rPr sz="2200" spc="-11" dirty="0">
                <a:cs typeface="Calibri Light"/>
              </a:rPr>
              <a:t>to </a:t>
            </a:r>
            <a:r>
              <a:rPr sz="2200" spc="-4" dirty="0">
                <a:cs typeface="Calibri Light"/>
              </a:rPr>
              <a:t>hold </a:t>
            </a:r>
            <a:r>
              <a:rPr sz="2200" spc="-11" dirty="0">
                <a:cs typeface="Calibri Light"/>
              </a:rPr>
              <a:t>intermediate </a:t>
            </a:r>
            <a:r>
              <a:rPr sz="2200" spc="-8" dirty="0">
                <a:cs typeface="Calibri Light"/>
              </a:rPr>
              <a:t>results </a:t>
            </a:r>
            <a:r>
              <a:rPr sz="2200" spc="-4" dirty="0">
                <a:cs typeface="Calibri Light"/>
              </a:rPr>
              <a:t>on </a:t>
            </a:r>
            <a:r>
              <a:rPr sz="2200" dirty="0">
                <a:cs typeface="Calibri Light"/>
              </a:rPr>
              <a:t>the </a:t>
            </a:r>
            <a:r>
              <a:rPr sz="2200" spc="-19" dirty="0">
                <a:cs typeface="Calibri Light"/>
              </a:rPr>
              <a:t>system</a:t>
            </a:r>
            <a:r>
              <a:rPr sz="2200" spc="-11" dirty="0">
                <a:cs typeface="Calibri Light"/>
              </a:rPr>
              <a:t> stack.</a:t>
            </a:r>
            <a:endParaRPr sz="2200" dirty="0">
              <a:cs typeface="Calibri Light"/>
            </a:endParaRPr>
          </a:p>
          <a:p>
            <a:pPr marL="523875" lvl="1" indent="-171926">
              <a:lnSpc>
                <a:spcPts val="2051"/>
              </a:lnSpc>
              <a:spcBef>
                <a:spcPts val="164"/>
              </a:spcBef>
              <a:buFont typeface="Arial"/>
              <a:buChar char="•"/>
              <a:tabLst>
                <a:tab pos="524351" algn="l"/>
              </a:tabLst>
            </a:pPr>
            <a:r>
              <a:rPr sz="2200" spc="-4" dirty="0">
                <a:cs typeface="Calibri Light"/>
              </a:rPr>
              <a:t>It </a:t>
            </a:r>
            <a:r>
              <a:rPr sz="2200" dirty="0">
                <a:cs typeface="Calibri Light"/>
              </a:rPr>
              <a:t>is </a:t>
            </a:r>
            <a:r>
              <a:rPr sz="2200" spc="-4" dirty="0">
                <a:cs typeface="Calibri Light"/>
              </a:rPr>
              <a:t>difficult </a:t>
            </a:r>
            <a:r>
              <a:rPr sz="2200" spc="-11" dirty="0">
                <a:cs typeface="Calibri Light"/>
              </a:rPr>
              <a:t>to </a:t>
            </a:r>
            <a:r>
              <a:rPr sz="2200" spc="-4" dirty="0">
                <a:cs typeface="Calibri Light"/>
              </a:rPr>
              <a:t>think </a:t>
            </a:r>
            <a:r>
              <a:rPr sz="2200" spc="-11" dirty="0">
                <a:cs typeface="Calibri Light"/>
              </a:rPr>
              <a:t>recursively </a:t>
            </a:r>
            <a:r>
              <a:rPr sz="2200" dirty="0">
                <a:cs typeface="Calibri Light"/>
              </a:rPr>
              <a:t>so </a:t>
            </a:r>
            <a:r>
              <a:rPr sz="2200" spc="-4" dirty="0">
                <a:cs typeface="Calibri Light"/>
              </a:rPr>
              <a:t>one </a:t>
            </a:r>
            <a:r>
              <a:rPr sz="2200" spc="-8" dirty="0">
                <a:cs typeface="Calibri Light"/>
              </a:rPr>
              <a:t>must </a:t>
            </a:r>
            <a:r>
              <a:rPr sz="2200" dirty="0">
                <a:cs typeface="Calibri Light"/>
              </a:rPr>
              <a:t>be </a:t>
            </a:r>
            <a:r>
              <a:rPr sz="2200" spc="-8" dirty="0">
                <a:cs typeface="Calibri Light"/>
              </a:rPr>
              <a:t>very </a:t>
            </a:r>
            <a:r>
              <a:rPr sz="2200" spc="-11" dirty="0">
                <a:cs typeface="Calibri Light"/>
              </a:rPr>
              <a:t>careful </a:t>
            </a:r>
            <a:r>
              <a:rPr sz="2200" dirty="0">
                <a:cs typeface="Calibri Light"/>
              </a:rPr>
              <a:t>when</a:t>
            </a:r>
            <a:r>
              <a:rPr sz="2200" spc="-38" dirty="0">
                <a:cs typeface="Calibri Light"/>
              </a:rPr>
              <a:t> </a:t>
            </a:r>
            <a:r>
              <a:rPr sz="2200" dirty="0">
                <a:cs typeface="Calibri Light"/>
              </a:rPr>
              <a:t>writing</a:t>
            </a:r>
          </a:p>
          <a:p>
            <a:pPr marL="523875">
              <a:lnSpc>
                <a:spcPts val="2051"/>
              </a:lnSpc>
            </a:pPr>
            <a:r>
              <a:rPr sz="2200" spc="-15" dirty="0">
                <a:cs typeface="Calibri Light"/>
              </a:rPr>
              <a:t>recursive </a:t>
            </a:r>
            <a:r>
              <a:rPr sz="2200" dirty="0">
                <a:cs typeface="Calibri Light"/>
              </a:rPr>
              <a:t>functions.</a:t>
            </a:r>
          </a:p>
        </p:txBody>
      </p:sp>
      <p:sp>
        <p:nvSpPr>
          <p:cNvPr id="6" name="Title 1">
            <a:extLst>
              <a:ext uri="{FF2B5EF4-FFF2-40B4-BE49-F238E27FC236}">
                <a16:creationId xmlns:a16="http://schemas.microsoft.com/office/drawing/2014/main" xmlns="" id="{0DBD37A9-4981-40A5-93B7-473FE13C4BD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8B595E62-78F7-4E79-AD61-9D80D8D2248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xmlns="" id="{6C9ECEB5-8350-4CCD-A7B7-AE4C369170DE}"/>
              </a:ext>
            </a:extLst>
          </p:cNvPr>
          <p:cNvSpPr>
            <a:spLocks noGrp="1"/>
          </p:cNvSpPr>
          <p:nvPr>
            <p:ph type="dt" sz="half" idx="10"/>
          </p:nvPr>
        </p:nvSpPr>
        <p:spPr/>
        <p:txBody>
          <a:bodyPr/>
          <a:lstStyle/>
          <a:p>
            <a:fld id="{1C9406CA-0BA1-486B-B56D-5ACFB50D0AF7}" type="datetime1">
              <a:rPr lang="en-US" smtClean="0"/>
              <a:pPr/>
              <a:t>11/3/2022</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766D023-7AFC-4326-BF92-845DD0D2FAA8}"/>
              </a:ext>
            </a:extLst>
          </p:cNvPr>
          <p:cNvSpPr>
            <a:spLocks noGrp="1"/>
          </p:cNvSpPr>
          <p:nvPr>
            <p:ph type="dt" sz="half" idx="10"/>
          </p:nvPr>
        </p:nvSpPr>
        <p:spPr/>
        <p:txBody>
          <a:bodyPr/>
          <a:lstStyle/>
          <a:p>
            <a:fld id="{2BE11A29-5859-4704-832B-51DF54E23D3C}" type="datetime1">
              <a:rPr lang="en-US" smtClean="0"/>
              <a:pPr/>
              <a:t>11/3/2022</a:t>
            </a:fld>
            <a:endParaRPr lang="en-US"/>
          </a:p>
        </p:txBody>
      </p:sp>
      <p:sp>
        <p:nvSpPr>
          <p:cNvPr id="6" name="Slide Number Placeholder 5">
            <a:extLst>
              <a:ext uri="{FF2B5EF4-FFF2-40B4-BE49-F238E27FC236}">
                <a16:creationId xmlns:a16="http://schemas.microsoft.com/office/drawing/2014/main" xmlns="" id="{034FD025-F70C-4928-9E58-283893A40455}"/>
              </a:ext>
            </a:extLst>
          </p:cNvPr>
          <p:cNvSpPr>
            <a:spLocks noGrp="1"/>
          </p:cNvSpPr>
          <p:nvPr>
            <p:ph type="sldNum" sz="quarter" idx="12"/>
          </p:nvPr>
        </p:nvSpPr>
        <p:spPr/>
        <p:txBody>
          <a:bodyPr/>
          <a:lstStyle/>
          <a:p>
            <a:fld id="{B6F15528-21DE-4FAA-801E-634DDDAF4B2B}" type="slidenum">
              <a:rPr lang="en-US" smtClean="0"/>
              <a:pPr/>
              <a:t>82</a:t>
            </a:fld>
            <a:endParaRPr lang="en-US"/>
          </a:p>
        </p:txBody>
      </p:sp>
      <p:pic>
        <p:nvPicPr>
          <p:cNvPr id="8" name="Picture 2" descr="E:\NIET\Project\xLogo11.png.pagespeed.ic.pydHLuCQEZ.png">
            <a:extLst>
              <a:ext uri="{FF2B5EF4-FFF2-40B4-BE49-F238E27FC236}">
                <a16:creationId xmlns:a16="http://schemas.microsoft.com/office/drawing/2014/main" xmlns="" id="{98B17A21-8D97-4169-B83E-34631847D4B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9">
            <a:extLst>
              <a:ext uri="{FF2B5EF4-FFF2-40B4-BE49-F238E27FC236}">
                <a16:creationId xmlns:a16="http://schemas.microsoft.com/office/drawing/2014/main" xmlns="" id="{EA5E9A61-5DE8-4088-841E-51ADD86D0B7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3400" y="1066800"/>
            <a:ext cx="7924800" cy="5158186"/>
          </a:xfrm>
          <a:prstGeom prst="rect">
            <a:avLst/>
          </a:prstGeom>
        </p:spPr>
      </p:pic>
      <p:sp>
        <p:nvSpPr>
          <p:cNvPr id="12" name="Rectangle 11">
            <a:extLst>
              <a:ext uri="{FF2B5EF4-FFF2-40B4-BE49-F238E27FC236}">
                <a16:creationId xmlns:a16="http://schemas.microsoft.com/office/drawing/2014/main" xmlns="" id="{1A9486D6-B5F9-4987-A46D-D29615A05741}"/>
              </a:ext>
            </a:extLst>
          </p:cNvPr>
          <p:cNvSpPr/>
          <p:nvPr/>
        </p:nvSpPr>
        <p:spPr>
          <a:xfrm>
            <a:off x="6858000" y="5791200"/>
            <a:ext cx="1828800" cy="433786"/>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Title 1">
            <a:extLst>
              <a:ext uri="{FF2B5EF4-FFF2-40B4-BE49-F238E27FC236}">
                <a16:creationId xmlns:a16="http://schemas.microsoft.com/office/drawing/2014/main" xmlns="" id="{D97F96AF-D74C-4ECB-87CB-6841D4891FD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a:ln>
                  <a:noFill/>
                </a:ln>
                <a:solidFill>
                  <a:schemeClr val="dk1"/>
                </a:solidFill>
                <a:effectLst/>
                <a:uLnTx/>
                <a:uFillTx/>
                <a:latin typeface="+mn-lt"/>
                <a:ea typeface="+mn-ea"/>
                <a:cs typeface="+mn-cs"/>
              </a:rPr>
              <a:t>Recursion </a:t>
            </a:r>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5780198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24744"/>
            <a:ext cx="7999040" cy="5344714"/>
          </a:xfrm>
        </p:spPr>
        <p:txBody>
          <a:bodyPr>
            <a:normAutofit/>
          </a:bodyPr>
          <a:lstStyle/>
          <a:p>
            <a:pPr marL="0" indent="0">
              <a:buNone/>
            </a:pPr>
            <a:r>
              <a:rPr lang="en-US" sz="2800" b="1" dirty="0"/>
              <a:t>Binary Search Using Recursion</a:t>
            </a:r>
          </a:p>
          <a:p>
            <a:pPr marL="0" indent="0">
              <a:buNone/>
            </a:pPr>
            <a:r>
              <a:rPr lang="en-US" sz="2200" dirty="0"/>
              <a:t>def </a:t>
            </a:r>
            <a:r>
              <a:rPr lang="en-US" sz="2200" dirty="0" err="1"/>
              <a:t>binary_search</a:t>
            </a:r>
            <a:r>
              <a:rPr lang="en-US" sz="2200" dirty="0"/>
              <a:t>(</a:t>
            </a:r>
            <a:r>
              <a:rPr lang="en-US" sz="2200" dirty="0" err="1"/>
              <a:t>my_list</a:t>
            </a:r>
            <a:r>
              <a:rPr lang="en-US" sz="2200" dirty="0"/>
              <a:t>, low, high, </a:t>
            </a:r>
            <a:r>
              <a:rPr lang="en-US" sz="2200" dirty="0" err="1"/>
              <a:t>elem</a:t>
            </a:r>
            <a:r>
              <a:rPr lang="en-US" sz="2200" dirty="0"/>
              <a:t>):</a:t>
            </a:r>
          </a:p>
          <a:p>
            <a:pPr marL="0" indent="0">
              <a:buNone/>
            </a:pPr>
            <a:r>
              <a:rPr lang="en-US" sz="2200" dirty="0"/>
              <a:t>   if high &gt;= low:</a:t>
            </a:r>
          </a:p>
          <a:p>
            <a:pPr marL="0" indent="0">
              <a:buNone/>
            </a:pPr>
            <a:r>
              <a:rPr lang="en-US" sz="2200" dirty="0"/>
              <a:t>      mid = (high + low) // 2</a:t>
            </a:r>
          </a:p>
          <a:p>
            <a:pPr marL="0" indent="0">
              <a:buNone/>
            </a:pPr>
            <a:r>
              <a:rPr lang="en-US" sz="2200" dirty="0"/>
              <a:t>      if </a:t>
            </a:r>
            <a:r>
              <a:rPr lang="en-US" sz="2200" dirty="0" err="1"/>
              <a:t>my_list</a:t>
            </a:r>
            <a:r>
              <a:rPr lang="en-US" sz="2200" dirty="0"/>
              <a:t>[mid] == </a:t>
            </a:r>
            <a:r>
              <a:rPr lang="en-US" sz="2200" dirty="0" err="1"/>
              <a:t>elem</a:t>
            </a:r>
            <a:r>
              <a:rPr lang="en-US" sz="2200" dirty="0"/>
              <a:t>:</a:t>
            </a:r>
          </a:p>
          <a:p>
            <a:pPr marL="0" indent="0">
              <a:buNone/>
            </a:pPr>
            <a:r>
              <a:rPr lang="en-US" sz="2200" dirty="0"/>
              <a:t>         return mid</a:t>
            </a:r>
          </a:p>
          <a:p>
            <a:pPr marL="0" indent="0">
              <a:buNone/>
            </a:pPr>
            <a:r>
              <a:rPr lang="en-US" sz="2200" dirty="0"/>
              <a:t>      </a:t>
            </a:r>
            <a:r>
              <a:rPr lang="en-US" sz="2200" dirty="0" err="1"/>
              <a:t>elif</a:t>
            </a:r>
            <a:r>
              <a:rPr lang="en-US" sz="2200" dirty="0"/>
              <a:t> </a:t>
            </a:r>
            <a:r>
              <a:rPr lang="en-US" sz="2200" dirty="0" err="1"/>
              <a:t>my_list</a:t>
            </a:r>
            <a:r>
              <a:rPr lang="en-US" sz="2200" dirty="0"/>
              <a:t>[mid] &gt; </a:t>
            </a:r>
            <a:r>
              <a:rPr lang="en-US" sz="2200" dirty="0" err="1"/>
              <a:t>elem</a:t>
            </a:r>
            <a:r>
              <a:rPr lang="en-US" sz="2200" dirty="0"/>
              <a:t>:</a:t>
            </a:r>
          </a:p>
          <a:p>
            <a:pPr marL="0" indent="0">
              <a:buNone/>
            </a:pPr>
            <a:r>
              <a:rPr lang="en-US" sz="2200" dirty="0"/>
              <a:t>         return </a:t>
            </a:r>
            <a:r>
              <a:rPr lang="en-US" sz="2200" dirty="0" err="1"/>
              <a:t>binary_search</a:t>
            </a:r>
            <a:r>
              <a:rPr lang="en-US" sz="2200" dirty="0"/>
              <a:t>(</a:t>
            </a:r>
            <a:r>
              <a:rPr lang="en-US" sz="2200" dirty="0" err="1"/>
              <a:t>my_list</a:t>
            </a:r>
            <a:r>
              <a:rPr lang="en-US" sz="2200" dirty="0"/>
              <a:t>, low, mid - 1, </a:t>
            </a:r>
            <a:r>
              <a:rPr lang="en-US" sz="2200" dirty="0" err="1"/>
              <a:t>elem</a:t>
            </a:r>
            <a:r>
              <a:rPr lang="en-US" sz="2200" dirty="0"/>
              <a:t>)</a:t>
            </a:r>
          </a:p>
          <a:p>
            <a:pPr marL="0" indent="0">
              <a:buNone/>
            </a:pPr>
            <a:r>
              <a:rPr lang="en-US" sz="2200" dirty="0"/>
              <a:t>      else:</a:t>
            </a:r>
          </a:p>
          <a:p>
            <a:pPr marL="0" indent="0">
              <a:buNone/>
            </a:pPr>
            <a:r>
              <a:rPr lang="en-US" sz="2200" dirty="0"/>
              <a:t>         return </a:t>
            </a:r>
            <a:r>
              <a:rPr lang="en-US" sz="2200" dirty="0" err="1"/>
              <a:t>binary_search</a:t>
            </a:r>
            <a:r>
              <a:rPr lang="en-US" sz="2200" dirty="0"/>
              <a:t>(</a:t>
            </a:r>
            <a:r>
              <a:rPr lang="en-US" sz="2200" dirty="0" err="1"/>
              <a:t>my_list</a:t>
            </a:r>
            <a:r>
              <a:rPr lang="en-US" sz="2200" dirty="0"/>
              <a:t>, mid + 1, high, </a:t>
            </a:r>
            <a:r>
              <a:rPr lang="en-US" sz="2200" dirty="0" err="1"/>
              <a:t>elem</a:t>
            </a:r>
            <a:r>
              <a:rPr lang="en-US" sz="2200" dirty="0"/>
              <a:t>)</a:t>
            </a:r>
          </a:p>
          <a:p>
            <a:pPr marL="0" indent="0">
              <a:buNone/>
            </a:pPr>
            <a:r>
              <a:rPr lang="en-US" sz="2200" dirty="0"/>
              <a:t>   else:</a:t>
            </a:r>
          </a:p>
          <a:p>
            <a:pPr marL="0" indent="0">
              <a:buNone/>
            </a:pPr>
            <a:r>
              <a:rPr lang="en-US" sz="2200" dirty="0"/>
              <a:t>      return -1</a:t>
            </a:r>
          </a:p>
        </p:txBody>
      </p:sp>
      <p:sp>
        <p:nvSpPr>
          <p:cNvPr id="4" name="Date Placeholder 3"/>
          <p:cNvSpPr>
            <a:spLocks noGrp="1"/>
          </p:cNvSpPr>
          <p:nvPr>
            <p:ph type="dt" sz="half" idx="10"/>
          </p:nvPr>
        </p:nvSpPr>
        <p:spPr/>
        <p:txBody>
          <a:bodyPr/>
          <a:lstStyle/>
          <a:p>
            <a:fld id="{2CD0FFD0-20AB-440B-8D5F-220430B54326}"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a:ln>
                  <a:noFill/>
                </a:ln>
                <a:solidFill>
                  <a:schemeClr val="dk1"/>
                </a:solidFill>
                <a:effectLst/>
                <a:uLnTx/>
                <a:uFillTx/>
                <a:latin typeface="+mn-lt"/>
                <a:ea typeface="+mn-ea"/>
                <a:cs typeface="+mn-cs"/>
              </a:rPr>
              <a:t>Recursion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4083051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210193"/>
            <a:ext cx="8229600" cy="4983164"/>
          </a:xfrm>
        </p:spPr>
        <p:txBody>
          <a:bodyPr>
            <a:noAutofit/>
          </a:bodyPr>
          <a:lstStyle/>
          <a:p>
            <a:pPr marL="0" indent="0">
              <a:buNone/>
            </a:pPr>
            <a:r>
              <a:rPr lang="en-US" sz="2200" dirty="0" err="1"/>
              <a:t>my_list</a:t>
            </a:r>
            <a:r>
              <a:rPr lang="en-US" sz="2200" dirty="0"/>
              <a:t> = [ 1, 9, 11, 21, 34, 54, 67, 90 ]</a:t>
            </a:r>
          </a:p>
          <a:p>
            <a:pPr marL="0" indent="0">
              <a:buNone/>
            </a:pPr>
            <a:r>
              <a:rPr lang="en-US" sz="2200" dirty="0" err="1"/>
              <a:t>elem_to_search</a:t>
            </a:r>
            <a:r>
              <a:rPr lang="en-US" sz="2200" dirty="0"/>
              <a:t> = 1</a:t>
            </a:r>
          </a:p>
          <a:p>
            <a:pPr marL="0" indent="0">
              <a:buNone/>
            </a:pPr>
            <a:r>
              <a:rPr lang="en-US" sz="2200" dirty="0"/>
              <a:t>print("The list is")</a:t>
            </a:r>
          </a:p>
          <a:p>
            <a:pPr marL="0" indent="0">
              <a:buNone/>
            </a:pPr>
            <a:r>
              <a:rPr lang="en-US" sz="2200" dirty="0"/>
              <a:t>print(</a:t>
            </a:r>
            <a:r>
              <a:rPr lang="en-US" sz="2200" dirty="0" err="1"/>
              <a:t>my_list</a:t>
            </a:r>
            <a:r>
              <a:rPr lang="en-US" sz="2200" dirty="0"/>
              <a:t>)</a:t>
            </a:r>
          </a:p>
          <a:p>
            <a:pPr marL="0" indent="0">
              <a:buNone/>
            </a:pPr>
            <a:endParaRPr lang="en-US" sz="2200" dirty="0"/>
          </a:p>
          <a:p>
            <a:pPr marL="0" indent="0">
              <a:buNone/>
            </a:pPr>
            <a:r>
              <a:rPr lang="en-US" sz="2200" dirty="0" err="1"/>
              <a:t>my_result</a:t>
            </a:r>
            <a:r>
              <a:rPr lang="en-US" sz="2200" dirty="0"/>
              <a:t> = </a:t>
            </a:r>
            <a:r>
              <a:rPr lang="en-US" sz="2200" dirty="0" err="1"/>
              <a:t>binary_search</a:t>
            </a:r>
            <a:r>
              <a:rPr lang="en-US" sz="2200" dirty="0"/>
              <a:t>(my_list,0,len(</a:t>
            </a:r>
            <a:r>
              <a:rPr lang="en-US" sz="2200" dirty="0" err="1"/>
              <a:t>my_list</a:t>
            </a:r>
            <a:r>
              <a:rPr lang="en-US" sz="2200" dirty="0"/>
              <a:t>)-1,elem_to_search)</a:t>
            </a:r>
          </a:p>
          <a:p>
            <a:pPr marL="0" indent="0">
              <a:buNone/>
            </a:pPr>
            <a:endParaRPr lang="en-US" sz="2200" dirty="0"/>
          </a:p>
          <a:p>
            <a:pPr marL="0" indent="0">
              <a:buNone/>
            </a:pPr>
            <a:r>
              <a:rPr lang="en-US" sz="2200" dirty="0"/>
              <a:t>if </a:t>
            </a:r>
            <a:r>
              <a:rPr lang="en-US" sz="2200" dirty="0" err="1"/>
              <a:t>my_result</a:t>
            </a:r>
            <a:r>
              <a:rPr lang="en-US" sz="2200" dirty="0"/>
              <a:t> != -1:</a:t>
            </a:r>
          </a:p>
          <a:p>
            <a:pPr marL="0" indent="0">
              <a:buNone/>
            </a:pPr>
            <a:r>
              <a:rPr lang="en-US" sz="2200" dirty="0"/>
              <a:t>   print("Element found at index ", str(</a:t>
            </a:r>
            <a:r>
              <a:rPr lang="en-US" sz="2200" dirty="0" err="1"/>
              <a:t>my_result</a:t>
            </a:r>
            <a:r>
              <a:rPr lang="en-US" sz="2200" dirty="0"/>
              <a:t>))</a:t>
            </a:r>
          </a:p>
          <a:p>
            <a:pPr marL="0" indent="0">
              <a:buNone/>
            </a:pPr>
            <a:r>
              <a:rPr lang="en-US" sz="2200" dirty="0"/>
              <a:t>else:</a:t>
            </a:r>
          </a:p>
          <a:p>
            <a:pPr marL="0" indent="0">
              <a:buNone/>
            </a:pPr>
            <a:r>
              <a:rPr lang="en-US" sz="2200" dirty="0"/>
              <a:t>   print("Element not found!")</a:t>
            </a:r>
          </a:p>
          <a:p>
            <a:pPr marL="0" indent="0">
              <a:buNone/>
            </a:pPr>
            <a:endParaRPr lang="en-US" sz="2200" dirty="0"/>
          </a:p>
        </p:txBody>
      </p:sp>
      <p:sp>
        <p:nvSpPr>
          <p:cNvPr id="4" name="Date Placeholder 3"/>
          <p:cNvSpPr>
            <a:spLocks noGrp="1"/>
          </p:cNvSpPr>
          <p:nvPr>
            <p:ph type="dt" sz="half" idx="10"/>
          </p:nvPr>
        </p:nvSpPr>
        <p:spPr/>
        <p:txBody>
          <a:bodyPr/>
          <a:lstStyle/>
          <a:p>
            <a:fld id="{6916B74E-2DDA-4783-8CC2-5C0C3237F478}"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a:extLst>
              <a:ext uri="{FF2B5EF4-FFF2-40B4-BE49-F238E27FC236}">
                <a16:creationId xmlns:a16="http://schemas.microsoft.com/office/drawing/2014/main" xmlns="" id="{3980E614-25DF-44A7-B355-98E03ACCF3E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a:ln>
                  <a:noFill/>
                </a:ln>
                <a:solidFill>
                  <a:schemeClr val="dk1"/>
                </a:solidFill>
                <a:effectLst/>
                <a:uLnTx/>
                <a:uFillTx/>
                <a:latin typeface="+mn-lt"/>
                <a:ea typeface="+mn-ea"/>
                <a:cs typeface="+mn-cs"/>
              </a:rPr>
              <a:t>Recursion </a:t>
            </a:r>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40016722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928670"/>
            <a:ext cx="6104383" cy="440505"/>
          </a:xfrm>
          <a:prstGeom prst="rect">
            <a:avLst/>
          </a:prstGeom>
        </p:spPr>
        <p:txBody>
          <a:bodyPr vert="horz" wrap="square" lIns="0" tIns="9525" rIns="0" bIns="0" rtlCol="0" anchor="ctr">
            <a:spAutoFit/>
          </a:bodyPr>
          <a:lstStyle/>
          <a:p>
            <a:pPr marL="9525">
              <a:spcBef>
                <a:spcPts val="75"/>
              </a:spcBef>
            </a:pPr>
            <a:r>
              <a:rPr sz="2800" b="1" spc="-79" dirty="0"/>
              <a:t>Tower </a:t>
            </a:r>
            <a:r>
              <a:rPr sz="2800" b="1" spc="-8" dirty="0"/>
              <a:t>of </a:t>
            </a:r>
            <a:r>
              <a:rPr sz="2800" b="1" spc="-15" dirty="0"/>
              <a:t>Hanoi</a:t>
            </a:r>
            <a:r>
              <a:rPr sz="2800" b="1" spc="-105" dirty="0"/>
              <a:t> </a:t>
            </a:r>
            <a:r>
              <a:rPr sz="2800" b="1" spc="-30" dirty="0"/>
              <a:t>Problem</a:t>
            </a:r>
          </a:p>
        </p:txBody>
      </p:sp>
      <p:sp>
        <p:nvSpPr>
          <p:cNvPr id="5" name="object 5"/>
          <p:cNvSpPr txBox="1">
            <a:spLocks noGrp="1"/>
          </p:cNvSpPr>
          <p:nvPr>
            <p:ph type="sldNum" sz="quarter" idx="4294967295"/>
          </p:nvPr>
        </p:nvSpPr>
        <p:spPr>
          <a:xfrm>
            <a:off x="8583612" y="6449695"/>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85</a:t>
            </a:fld>
            <a:endParaRPr dirty="0"/>
          </a:p>
        </p:txBody>
      </p:sp>
      <p:sp>
        <p:nvSpPr>
          <p:cNvPr id="6" name="Title 1">
            <a:extLst>
              <a:ext uri="{FF2B5EF4-FFF2-40B4-BE49-F238E27FC236}">
                <a16:creationId xmlns:a16="http://schemas.microsoft.com/office/drawing/2014/main" xmlns="" id="{27551D8B-A904-4126-90F0-AE463B10B16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D0CE2E1A-1E81-4BED-972F-7EF0DC3234F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xmlns="" id="{944711DA-E793-48BF-9455-DE558C1085D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94891" y="2112294"/>
            <a:ext cx="5715000" cy="1905000"/>
          </a:xfrm>
          <a:prstGeom prst="rect">
            <a:avLst/>
          </a:prstGeom>
        </p:spPr>
      </p:pic>
      <p:sp>
        <p:nvSpPr>
          <p:cNvPr id="10" name="Rectangle 9">
            <a:extLst>
              <a:ext uri="{FF2B5EF4-FFF2-40B4-BE49-F238E27FC236}">
                <a16:creationId xmlns:a16="http://schemas.microsoft.com/office/drawing/2014/main" xmlns="" id="{7EF7C7F9-5F09-4536-A5AF-A400EE7FB45A}"/>
              </a:ext>
            </a:extLst>
          </p:cNvPr>
          <p:cNvSpPr/>
          <p:nvPr/>
        </p:nvSpPr>
        <p:spPr>
          <a:xfrm>
            <a:off x="323528" y="4797152"/>
            <a:ext cx="9001156" cy="769441"/>
          </a:xfrm>
          <a:prstGeom prst="rect">
            <a:avLst/>
          </a:prstGeom>
        </p:spPr>
        <p:txBody>
          <a:bodyPr wrap="square">
            <a:spAutoFit/>
          </a:bodyPr>
          <a:lstStyle/>
          <a:p>
            <a:pPr fontAlgn="base">
              <a:spcAft>
                <a:spcPts val="750"/>
              </a:spcAft>
            </a:pPr>
            <a:r>
              <a:rPr lang="en-IN" sz="2200" dirty="0">
                <a:ea typeface="Times New Roman" panose="02020603050405020304" pitchFamily="18" charset="0"/>
              </a:rPr>
              <a:t>Tower of Hanoi is a mathematical puzzle where we have three rods and n disks. </a:t>
            </a:r>
          </a:p>
        </p:txBody>
      </p:sp>
      <p:sp>
        <p:nvSpPr>
          <p:cNvPr id="3" name="Date Placeholder 2">
            <a:extLst>
              <a:ext uri="{FF2B5EF4-FFF2-40B4-BE49-F238E27FC236}">
                <a16:creationId xmlns:a16="http://schemas.microsoft.com/office/drawing/2014/main" xmlns="" id="{80D54323-945B-4983-9965-1C04F5D05012}"/>
              </a:ext>
            </a:extLst>
          </p:cNvPr>
          <p:cNvSpPr>
            <a:spLocks noGrp="1"/>
          </p:cNvSpPr>
          <p:nvPr>
            <p:ph type="dt" sz="half" idx="10"/>
          </p:nvPr>
        </p:nvSpPr>
        <p:spPr/>
        <p:txBody>
          <a:bodyPr/>
          <a:lstStyle/>
          <a:p>
            <a:fld id="{51240C6D-A896-4F05-83E9-691B5B000ECE}" type="datetime1">
              <a:rPr lang="en-US" smtClean="0"/>
              <a:pPr/>
              <a:t>11/3/2022</a:t>
            </a:fld>
            <a:endParaRPr lang="en-US"/>
          </a:p>
        </p:txBody>
      </p:sp>
      <p:sp>
        <p:nvSpPr>
          <p:cNvPr id="11" name="Footer Placeholder 10"/>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928670"/>
            <a:ext cx="6104383" cy="440505"/>
          </a:xfrm>
          <a:prstGeom prst="rect">
            <a:avLst/>
          </a:prstGeom>
        </p:spPr>
        <p:txBody>
          <a:bodyPr vert="horz" wrap="square" lIns="0" tIns="9525" rIns="0" bIns="0" rtlCol="0" anchor="ctr">
            <a:spAutoFit/>
          </a:bodyPr>
          <a:lstStyle/>
          <a:p>
            <a:pPr marL="9525">
              <a:spcBef>
                <a:spcPts val="75"/>
              </a:spcBef>
            </a:pPr>
            <a:r>
              <a:rPr sz="2800" b="1" spc="-79" dirty="0"/>
              <a:t>Tower </a:t>
            </a:r>
            <a:r>
              <a:rPr sz="2800" b="1" spc="-8" dirty="0"/>
              <a:t>of </a:t>
            </a:r>
            <a:r>
              <a:rPr sz="2800" b="1" spc="-15" dirty="0"/>
              <a:t>Hanoi</a:t>
            </a:r>
            <a:r>
              <a:rPr sz="2800" b="1" spc="-105" dirty="0"/>
              <a:t> </a:t>
            </a:r>
            <a:r>
              <a:rPr sz="2800" b="1" spc="-30" dirty="0"/>
              <a:t>Problem</a:t>
            </a:r>
          </a:p>
        </p:txBody>
      </p:sp>
      <p:sp>
        <p:nvSpPr>
          <p:cNvPr id="5" name="object 5"/>
          <p:cNvSpPr txBox="1">
            <a:spLocks noGrp="1"/>
          </p:cNvSpPr>
          <p:nvPr>
            <p:ph type="sldNum" sz="quarter" idx="4294967295"/>
          </p:nvPr>
        </p:nvSpPr>
        <p:spPr>
          <a:xfrm>
            <a:off x="8478219" y="6446075"/>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
              <a:lnSpc>
                <a:spcPts val="930"/>
              </a:lnSpc>
            </a:pPr>
            <a:fld id="{81D60167-4931-47E6-BA6A-407CBD079E47}" type="slidenum">
              <a:rPr lang="en-IN" smtClean="0"/>
              <a:pPr marL="19050">
                <a:lnSpc>
                  <a:spcPts val="930"/>
                </a:lnSpc>
              </a:pPr>
              <a:t>86</a:t>
            </a:fld>
            <a:endParaRPr dirty="0"/>
          </a:p>
        </p:txBody>
      </p:sp>
      <p:sp>
        <p:nvSpPr>
          <p:cNvPr id="6" name="Title 1">
            <a:extLst>
              <a:ext uri="{FF2B5EF4-FFF2-40B4-BE49-F238E27FC236}">
                <a16:creationId xmlns:a16="http://schemas.microsoft.com/office/drawing/2014/main" xmlns="" id="{27551D8B-A904-4126-90F0-AE463B10B16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D0CE2E1A-1E81-4BED-972F-7EF0DC3234F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a:extLst>
              <a:ext uri="{FF2B5EF4-FFF2-40B4-BE49-F238E27FC236}">
                <a16:creationId xmlns:a16="http://schemas.microsoft.com/office/drawing/2014/main" xmlns="" id="{7EF7C7F9-5F09-4536-A5AF-A400EE7FB45A}"/>
              </a:ext>
            </a:extLst>
          </p:cNvPr>
          <p:cNvSpPr/>
          <p:nvPr/>
        </p:nvSpPr>
        <p:spPr>
          <a:xfrm>
            <a:off x="151813" y="1612046"/>
            <a:ext cx="9001156" cy="4093428"/>
          </a:xfrm>
          <a:prstGeom prst="rect">
            <a:avLst/>
          </a:prstGeom>
        </p:spPr>
        <p:txBody>
          <a:bodyPr wrap="square">
            <a:spAutoFit/>
          </a:bodyPr>
          <a:lstStyle/>
          <a:p>
            <a:pPr fontAlgn="base">
              <a:spcAft>
                <a:spcPts val="750"/>
              </a:spcAft>
            </a:pPr>
            <a:r>
              <a:rPr lang="en-IN" sz="2200" dirty="0">
                <a:ea typeface="Times New Roman" panose="02020603050405020304" pitchFamily="18" charset="0"/>
              </a:rPr>
              <a:t>The objective of the puzzle is to move the entire stack to another rod, obeying the following simple rules:</a:t>
            </a:r>
          </a:p>
          <a:p>
            <a:pPr fontAlgn="base">
              <a:spcAft>
                <a:spcPts val="750"/>
              </a:spcAft>
            </a:pPr>
            <a:endParaRPr lang="en-IN" sz="2200" dirty="0">
              <a:ea typeface="Times New Roman" panose="02020603050405020304" pitchFamily="18" charset="0"/>
            </a:endParaRPr>
          </a:p>
          <a:p>
            <a:pPr marL="457200" indent="-457200" fontAlgn="base">
              <a:spcAft>
                <a:spcPts val="750"/>
              </a:spcAft>
              <a:buAutoNum type="arabicParenR"/>
            </a:pPr>
            <a:r>
              <a:rPr lang="en-IN" sz="2200" dirty="0">
                <a:ea typeface="Times New Roman" panose="02020603050405020304" pitchFamily="18" charset="0"/>
              </a:rPr>
              <a:t>Only one disk can be moved at a time.</a:t>
            </a:r>
          </a:p>
          <a:p>
            <a:pPr marL="457200" indent="-457200" fontAlgn="base">
              <a:spcAft>
                <a:spcPts val="750"/>
              </a:spcAft>
              <a:buAutoNum type="arabicParenR"/>
            </a:pPr>
            <a:endParaRPr lang="en-IN" sz="2200" dirty="0">
              <a:ea typeface="Times New Roman" panose="02020603050405020304" pitchFamily="18" charset="0"/>
            </a:endParaRPr>
          </a:p>
          <a:p>
            <a:pPr fontAlgn="base">
              <a:spcAft>
                <a:spcPts val="750"/>
              </a:spcAft>
            </a:pPr>
            <a:r>
              <a:rPr lang="en-IN" sz="2200" dirty="0">
                <a:ea typeface="Times New Roman" panose="02020603050405020304" pitchFamily="18" charset="0"/>
              </a:rPr>
              <a:t>2) Each move consists of taking the upper disk from one of the stacks and placing it on top of another stack i.e. a disk can only be moved if it is the uppermost disk on a stack.</a:t>
            </a:r>
          </a:p>
          <a:p>
            <a:pPr fontAlgn="base">
              <a:spcAft>
                <a:spcPts val="750"/>
              </a:spcAft>
            </a:pPr>
            <a:endParaRPr lang="en-IN" sz="2200" dirty="0">
              <a:ea typeface="Times New Roman" panose="02020603050405020304" pitchFamily="18" charset="0"/>
            </a:endParaRPr>
          </a:p>
          <a:p>
            <a:pPr fontAlgn="base">
              <a:spcAft>
                <a:spcPts val="750"/>
              </a:spcAft>
            </a:pPr>
            <a:r>
              <a:rPr lang="en-IN" sz="2200" dirty="0">
                <a:ea typeface="Times New Roman" panose="02020603050405020304" pitchFamily="18" charset="0"/>
              </a:rPr>
              <a:t>3) No disk may be placed on top of a smaller disk.</a:t>
            </a:r>
          </a:p>
        </p:txBody>
      </p:sp>
      <p:sp>
        <p:nvSpPr>
          <p:cNvPr id="3" name="Date Placeholder 2">
            <a:extLst>
              <a:ext uri="{FF2B5EF4-FFF2-40B4-BE49-F238E27FC236}">
                <a16:creationId xmlns:a16="http://schemas.microsoft.com/office/drawing/2014/main" xmlns="" id="{80D54323-945B-4983-9965-1C04F5D05012}"/>
              </a:ext>
            </a:extLst>
          </p:cNvPr>
          <p:cNvSpPr>
            <a:spLocks noGrp="1"/>
          </p:cNvSpPr>
          <p:nvPr>
            <p:ph type="dt" sz="half" idx="10"/>
          </p:nvPr>
        </p:nvSpPr>
        <p:spPr/>
        <p:txBody>
          <a:bodyPr/>
          <a:lstStyle/>
          <a:p>
            <a:fld id="{6D4CCCF9-AF29-4A59-B911-AC43A66940B6}" type="datetime1">
              <a:rPr lang="en-US" smtClean="0"/>
              <a:pPr/>
              <a:t>11/3/2022</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88649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1167664"/>
            <a:ext cx="6104383" cy="440505"/>
          </a:xfrm>
          <a:prstGeom prst="rect">
            <a:avLst/>
          </a:prstGeom>
        </p:spPr>
        <p:txBody>
          <a:bodyPr vert="horz" wrap="square" lIns="0" tIns="9525" rIns="0" bIns="0" rtlCol="0" anchor="ctr">
            <a:spAutoFit/>
          </a:bodyPr>
          <a:lstStyle/>
          <a:p>
            <a:pPr marL="9525">
              <a:spcBef>
                <a:spcPts val="75"/>
              </a:spcBef>
            </a:pPr>
            <a:r>
              <a:rPr sz="2800" b="1" spc="-79" dirty="0"/>
              <a:t>Tower </a:t>
            </a:r>
            <a:r>
              <a:rPr sz="2800" b="1" spc="-8" dirty="0"/>
              <a:t>of </a:t>
            </a:r>
            <a:r>
              <a:rPr sz="2800" b="1" spc="-15" dirty="0"/>
              <a:t>Hanoi</a:t>
            </a:r>
            <a:r>
              <a:rPr sz="2800" b="1" spc="-105" dirty="0"/>
              <a:t> </a:t>
            </a:r>
            <a:r>
              <a:rPr sz="2800" b="1" spc="-30" dirty="0"/>
              <a:t>Problem</a:t>
            </a:r>
            <a:r>
              <a:rPr lang="en-US" sz="2800" b="1" spc="-30" dirty="0"/>
              <a:t> Illustration </a:t>
            </a:r>
            <a:endParaRPr sz="2800" b="1" spc="-30" dirty="0"/>
          </a:p>
        </p:txBody>
      </p:sp>
      <p:sp>
        <p:nvSpPr>
          <p:cNvPr id="5" name="object 5"/>
          <p:cNvSpPr txBox="1">
            <a:spLocks noGrp="1"/>
          </p:cNvSpPr>
          <p:nvPr>
            <p:ph type="sldNum" sz="quarter" idx="4294967295"/>
          </p:nvPr>
        </p:nvSpPr>
        <p:spPr>
          <a:xfrm>
            <a:off x="8507716" y="6373685"/>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IN" smtClean="0"/>
              <a:pPr marL="25400">
                <a:lnSpc>
                  <a:spcPts val="1240"/>
                </a:lnSpc>
              </a:pPr>
              <a:t>87</a:t>
            </a:fld>
            <a:endParaRPr dirty="0"/>
          </a:p>
        </p:txBody>
      </p:sp>
      <p:sp>
        <p:nvSpPr>
          <p:cNvPr id="6" name="Title 1">
            <a:extLst>
              <a:ext uri="{FF2B5EF4-FFF2-40B4-BE49-F238E27FC236}">
                <a16:creationId xmlns:a16="http://schemas.microsoft.com/office/drawing/2014/main" xmlns="" id="{27551D8B-A904-4126-90F0-AE463B10B16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D0CE2E1A-1E81-4BED-972F-7EF0DC3234F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xmlns="" id="{A2058203-F8F4-41B1-A112-F118ACC79B3C}"/>
              </a:ext>
            </a:extLst>
          </p:cNvPr>
          <p:cNvPicPr>
            <a:picLocks noChangeAspect="1"/>
          </p:cNvPicPr>
          <p:nvPr/>
        </p:nvPicPr>
        <p:blipFill>
          <a:blip r:embed="rId3"/>
          <a:stretch>
            <a:fillRect/>
          </a:stretch>
        </p:blipFill>
        <p:spPr>
          <a:xfrm>
            <a:off x="1143000" y="2286000"/>
            <a:ext cx="7239000" cy="3962400"/>
          </a:xfrm>
          <a:prstGeom prst="rect">
            <a:avLst/>
          </a:prstGeom>
        </p:spPr>
      </p:pic>
      <p:sp>
        <p:nvSpPr>
          <p:cNvPr id="4" name="Date Placeholder 3">
            <a:extLst>
              <a:ext uri="{FF2B5EF4-FFF2-40B4-BE49-F238E27FC236}">
                <a16:creationId xmlns:a16="http://schemas.microsoft.com/office/drawing/2014/main" xmlns="" id="{1E5027CC-1E44-4782-BDBC-6DA5EFD6DE2C}"/>
              </a:ext>
            </a:extLst>
          </p:cNvPr>
          <p:cNvSpPr>
            <a:spLocks noGrp="1"/>
          </p:cNvSpPr>
          <p:nvPr>
            <p:ph type="dt" sz="half" idx="10"/>
          </p:nvPr>
        </p:nvSpPr>
        <p:spPr/>
        <p:txBody>
          <a:bodyPr/>
          <a:lstStyle/>
          <a:p>
            <a:fld id="{C17CBF78-6C20-4EA0-BD07-CCFD7561F32D}" type="datetime1">
              <a:rPr lang="en-US" smtClean="0"/>
              <a:pPr/>
              <a:t>11/3/2022</a:t>
            </a:fld>
            <a:endParaRPr lang="en-US"/>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1247567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1167664"/>
            <a:ext cx="6104383" cy="440505"/>
          </a:xfrm>
          <a:prstGeom prst="rect">
            <a:avLst/>
          </a:prstGeom>
        </p:spPr>
        <p:txBody>
          <a:bodyPr vert="horz" wrap="square" lIns="0" tIns="9525" rIns="0" bIns="0" rtlCol="0" anchor="ctr">
            <a:spAutoFit/>
          </a:bodyPr>
          <a:lstStyle/>
          <a:p>
            <a:pPr marL="9525">
              <a:spcBef>
                <a:spcPts val="75"/>
              </a:spcBef>
            </a:pPr>
            <a:r>
              <a:rPr sz="2800" b="1" spc="-79" dirty="0"/>
              <a:t>Tower </a:t>
            </a:r>
            <a:r>
              <a:rPr sz="2800" b="1" spc="-8" dirty="0"/>
              <a:t>of </a:t>
            </a:r>
            <a:r>
              <a:rPr sz="2800" b="1" spc="-15" dirty="0"/>
              <a:t>Hanoi</a:t>
            </a:r>
            <a:r>
              <a:rPr sz="2800" b="1" spc="-105" dirty="0"/>
              <a:t> </a:t>
            </a:r>
            <a:r>
              <a:rPr lang="en-US" sz="2800" b="1" spc="-30" dirty="0"/>
              <a:t>Algorithm Concept</a:t>
            </a:r>
            <a:endParaRPr sz="2800" b="1" spc="-30" dirty="0"/>
          </a:p>
        </p:txBody>
      </p:sp>
      <p:sp>
        <p:nvSpPr>
          <p:cNvPr id="5" name="object 5"/>
          <p:cNvSpPr txBox="1">
            <a:spLocks noGrp="1"/>
          </p:cNvSpPr>
          <p:nvPr>
            <p:ph type="sldNum" sz="quarter" idx="4294967295"/>
          </p:nvPr>
        </p:nvSpPr>
        <p:spPr>
          <a:xfrm>
            <a:off x="8480425" y="6360478"/>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IN" smtClean="0"/>
              <a:pPr marL="25400">
                <a:lnSpc>
                  <a:spcPts val="1240"/>
                </a:lnSpc>
              </a:pPr>
              <a:t>88</a:t>
            </a:fld>
            <a:endParaRPr dirty="0"/>
          </a:p>
        </p:txBody>
      </p:sp>
      <p:sp>
        <p:nvSpPr>
          <p:cNvPr id="6" name="Title 1">
            <a:extLst>
              <a:ext uri="{FF2B5EF4-FFF2-40B4-BE49-F238E27FC236}">
                <a16:creationId xmlns:a16="http://schemas.microsoft.com/office/drawing/2014/main" xmlns="" id="{27551D8B-A904-4126-90F0-AE463B10B16B}"/>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D0CE2E1A-1E81-4BED-972F-7EF0DC3234F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xmlns="" id="{1E5027CC-1E44-4782-BDBC-6DA5EFD6DE2C}"/>
              </a:ext>
            </a:extLst>
          </p:cNvPr>
          <p:cNvSpPr>
            <a:spLocks noGrp="1"/>
          </p:cNvSpPr>
          <p:nvPr>
            <p:ph type="dt" sz="half" idx="10"/>
          </p:nvPr>
        </p:nvSpPr>
        <p:spPr/>
        <p:txBody>
          <a:bodyPr/>
          <a:lstStyle/>
          <a:p>
            <a:fld id="{FF52239E-BF8A-467B-867E-40098FFE0FA8}" type="datetime1">
              <a:rPr lang="en-US" smtClean="0"/>
              <a:pPr/>
              <a:t>11/3/2022</a:t>
            </a:fld>
            <a:endParaRPr lang="en-US"/>
          </a:p>
        </p:txBody>
      </p:sp>
      <p:pic>
        <p:nvPicPr>
          <p:cNvPr id="10" name="Picture 9">
            <a:extLst>
              <a:ext uri="{FF2B5EF4-FFF2-40B4-BE49-F238E27FC236}">
                <a16:creationId xmlns:a16="http://schemas.microsoft.com/office/drawing/2014/main" xmlns="" id="{B3CC01E0-78E1-4CCB-8F2C-3A0E72DE6A2D}"/>
              </a:ext>
            </a:extLst>
          </p:cNvPr>
          <p:cNvPicPr>
            <a:picLocks noChangeAspect="1"/>
          </p:cNvPicPr>
          <p:nvPr/>
        </p:nvPicPr>
        <p:blipFill>
          <a:blip r:embed="rId3"/>
          <a:stretch>
            <a:fillRect/>
          </a:stretch>
        </p:blipFill>
        <p:spPr>
          <a:xfrm>
            <a:off x="34146" y="2692174"/>
            <a:ext cx="2674908" cy="1923042"/>
          </a:xfrm>
          <a:prstGeom prst="rect">
            <a:avLst/>
          </a:prstGeom>
        </p:spPr>
      </p:pic>
      <p:cxnSp>
        <p:nvCxnSpPr>
          <p:cNvPr id="12" name="Straight Arrow Connector 11">
            <a:extLst>
              <a:ext uri="{FF2B5EF4-FFF2-40B4-BE49-F238E27FC236}">
                <a16:creationId xmlns:a16="http://schemas.microsoft.com/office/drawing/2014/main" xmlns="" id="{087B2FFE-AA01-46AB-9451-F38FD268AE02}"/>
              </a:ext>
            </a:extLst>
          </p:cNvPr>
          <p:cNvCxnSpPr/>
          <p:nvPr/>
        </p:nvCxnSpPr>
        <p:spPr>
          <a:xfrm>
            <a:off x="2709054" y="3501008"/>
            <a:ext cx="6480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xmlns="" id="{545F44A9-B299-4887-94D8-D114C8026F8C}"/>
              </a:ext>
            </a:extLst>
          </p:cNvPr>
          <p:cNvPicPr>
            <a:picLocks noChangeAspect="1"/>
          </p:cNvPicPr>
          <p:nvPr/>
        </p:nvPicPr>
        <p:blipFill>
          <a:blip r:embed="rId4"/>
          <a:stretch>
            <a:fillRect/>
          </a:stretch>
        </p:blipFill>
        <p:spPr>
          <a:xfrm>
            <a:off x="3357126" y="2673805"/>
            <a:ext cx="2816313" cy="2065415"/>
          </a:xfrm>
          <a:prstGeom prst="rect">
            <a:avLst/>
          </a:prstGeom>
        </p:spPr>
      </p:pic>
      <p:pic>
        <p:nvPicPr>
          <p:cNvPr id="18" name="Picture 17">
            <a:extLst>
              <a:ext uri="{FF2B5EF4-FFF2-40B4-BE49-F238E27FC236}">
                <a16:creationId xmlns:a16="http://schemas.microsoft.com/office/drawing/2014/main" xmlns="" id="{CDAC5169-6356-4CD1-9E1F-C6BB8B8096CA}"/>
              </a:ext>
            </a:extLst>
          </p:cNvPr>
          <p:cNvPicPr>
            <a:picLocks noChangeAspect="1"/>
          </p:cNvPicPr>
          <p:nvPr/>
        </p:nvPicPr>
        <p:blipFill>
          <a:blip r:embed="rId5"/>
          <a:stretch>
            <a:fillRect/>
          </a:stretch>
        </p:blipFill>
        <p:spPr>
          <a:xfrm>
            <a:off x="6553200" y="2431259"/>
            <a:ext cx="2590800" cy="2201735"/>
          </a:xfrm>
          <a:prstGeom prst="rect">
            <a:avLst/>
          </a:prstGeom>
        </p:spPr>
      </p:pic>
      <p:cxnSp>
        <p:nvCxnSpPr>
          <p:cNvPr id="19" name="Straight Arrow Connector 18">
            <a:extLst>
              <a:ext uri="{FF2B5EF4-FFF2-40B4-BE49-F238E27FC236}">
                <a16:creationId xmlns:a16="http://schemas.microsoft.com/office/drawing/2014/main" xmlns="" id="{226BCDB1-F602-496A-8B1F-2792AF303DC1}"/>
              </a:ext>
            </a:extLst>
          </p:cNvPr>
          <p:cNvCxnSpPr/>
          <p:nvPr/>
        </p:nvCxnSpPr>
        <p:spPr>
          <a:xfrm>
            <a:off x="6019800" y="3532126"/>
            <a:ext cx="6480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Footer Placeholder 12"/>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1457753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1262105"/>
            <a:ext cx="7599072" cy="348172"/>
          </a:xfrm>
          <a:prstGeom prst="rect">
            <a:avLst/>
          </a:prstGeom>
        </p:spPr>
        <p:txBody>
          <a:bodyPr vert="horz" wrap="square" lIns="0" tIns="9525" rIns="0" bIns="0" rtlCol="0" anchor="ctr">
            <a:spAutoFit/>
          </a:bodyPr>
          <a:lstStyle/>
          <a:p>
            <a:pPr marL="9525">
              <a:spcBef>
                <a:spcPts val="75"/>
              </a:spcBef>
            </a:pPr>
            <a:r>
              <a:rPr sz="2200" dirty="0">
                <a:latin typeface="+mn-lt"/>
              </a:rPr>
              <a:t>A</a:t>
            </a:r>
            <a:r>
              <a:rPr sz="2200" spc="-30" dirty="0">
                <a:latin typeface="+mn-lt"/>
              </a:rPr>
              <a:t> </a:t>
            </a:r>
            <a:r>
              <a:rPr sz="2200" spc="-19" dirty="0">
                <a:latin typeface="+mn-lt"/>
              </a:rPr>
              <a:t>recursive</a:t>
            </a:r>
            <a:r>
              <a:rPr sz="2200" spc="-49" dirty="0">
                <a:latin typeface="+mn-lt"/>
              </a:rPr>
              <a:t> </a:t>
            </a:r>
            <a:r>
              <a:rPr sz="2200" spc="-11" dirty="0">
                <a:latin typeface="+mn-lt"/>
              </a:rPr>
              <a:t>algorithm</a:t>
            </a:r>
            <a:r>
              <a:rPr sz="2200" spc="-56" dirty="0">
                <a:latin typeface="+mn-lt"/>
              </a:rPr>
              <a:t> </a:t>
            </a:r>
            <a:r>
              <a:rPr sz="2200" spc="-19" dirty="0">
                <a:latin typeface="+mn-lt"/>
              </a:rPr>
              <a:t>for</a:t>
            </a:r>
            <a:r>
              <a:rPr sz="2200" spc="-53" dirty="0">
                <a:latin typeface="+mn-lt"/>
              </a:rPr>
              <a:t> </a:t>
            </a:r>
            <a:r>
              <a:rPr sz="2200" spc="-49" dirty="0">
                <a:latin typeface="+mn-lt"/>
              </a:rPr>
              <a:t>Tower </a:t>
            </a:r>
            <a:r>
              <a:rPr sz="2200" spc="-4" dirty="0">
                <a:latin typeface="+mn-lt"/>
              </a:rPr>
              <a:t>of</a:t>
            </a:r>
            <a:r>
              <a:rPr sz="2200" spc="-41" dirty="0">
                <a:latin typeface="+mn-lt"/>
              </a:rPr>
              <a:t> </a:t>
            </a:r>
            <a:r>
              <a:rPr sz="2200" spc="-11" dirty="0">
                <a:latin typeface="+mn-lt"/>
              </a:rPr>
              <a:t>Hanoi</a:t>
            </a:r>
            <a:r>
              <a:rPr sz="2200" spc="-34" dirty="0">
                <a:latin typeface="+mn-lt"/>
              </a:rPr>
              <a:t> </a:t>
            </a:r>
            <a:r>
              <a:rPr sz="2200" spc="-8" dirty="0">
                <a:latin typeface="+mn-lt"/>
              </a:rPr>
              <a:t>can</a:t>
            </a:r>
            <a:r>
              <a:rPr sz="2200" spc="-49" dirty="0">
                <a:latin typeface="+mn-lt"/>
              </a:rPr>
              <a:t> </a:t>
            </a:r>
            <a:r>
              <a:rPr sz="2200" spc="-8" dirty="0">
                <a:latin typeface="+mn-lt"/>
              </a:rPr>
              <a:t>be</a:t>
            </a:r>
            <a:r>
              <a:rPr sz="2200" spc="-38" dirty="0">
                <a:latin typeface="+mn-lt"/>
              </a:rPr>
              <a:t> </a:t>
            </a:r>
            <a:r>
              <a:rPr sz="2200" spc="-11" dirty="0">
                <a:latin typeface="+mn-lt"/>
              </a:rPr>
              <a:t>driven</a:t>
            </a:r>
            <a:r>
              <a:rPr sz="2200" spc="-49" dirty="0">
                <a:latin typeface="+mn-lt"/>
              </a:rPr>
              <a:t> </a:t>
            </a:r>
            <a:r>
              <a:rPr sz="2200" dirty="0">
                <a:latin typeface="+mn-lt"/>
              </a:rPr>
              <a:t>as</a:t>
            </a:r>
            <a:r>
              <a:rPr sz="2200" spc="-26" dirty="0">
                <a:latin typeface="+mn-lt"/>
              </a:rPr>
              <a:t> </a:t>
            </a:r>
            <a:r>
              <a:rPr sz="2200" spc="-23" dirty="0">
                <a:latin typeface="+mn-lt"/>
              </a:rPr>
              <a:t>follows</a:t>
            </a:r>
            <a:r>
              <a:rPr sz="2200" spc="-34" dirty="0">
                <a:latin typeface="+mn-lt"/>
              </a:rPr>
              <a:t> </a:t>
            </a:r>
            <a:endParaRPr sz="2200" dirty="0">
              <a:latin typeface="+mn-lt"/>
            </a:endParaRPr>
          </a:p>
        </p:txBody>
      </p:sp>
      <p:sp>
        <p:nvSpPr>
          <p:cNvPr id="5" name="object 5"/>
          <p:cNvSpPr txBox="1">
            <a:spLocks noGrp="1"/>
          </p:cNvSpPr>
          <p:nvPr>
            <p:ph type="sldNum" sz="quarter" idx="4294967295"/>
          </p:nvPr>
        </p:nvSpPr>
        <p:spPr>
          <a:xfrm>
            <a:off x="8458043" y="6369557"/>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IN" smtClean="0"/>
              <a:pPr marL="25400">
                <a:lnSpc>
                  <a:spcPts val="1240"/>
                </a:lnSpc>
              </a:pPr>
              <a:t>89</a:t>
            </a:fld>
            <a:endParaRPr dirty="0"/>
          </a:p>
        </p:txBody>
      </p:sp>
      <p:sp>
        <p:nvSpPr>
          <p:cNvPr id="6" name="Title 1">
            <a:extLst>
              <a:ext uri="{FF2B5EF4-FFF2-40B4-BE49-F238E27FC236}">
                <a16:creationId xmlns:a16="http://schemas.microsoft.com/office/drawing/2014/main" xmlns="" id="{F7C89822-6472-4D74-ADD8-F42E6857937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17C81100-F9E7-400C-B855-4EBC8AF7477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xmlns="" id="{097D1C29-1F7F-42F9-A919-ED7784041B8F}"/>
              </a:ext>
            </a:extLst>
          </p:cNvPr>
          <p:cNvSpPr>
            <a:spLocks noGrp="1"/>
          </p:cNvSpPr>
          <p:nvPr>
            <p:ph type="dt" sz="half" idx="10"/>
          </p:nvPr>
        </p:nvSpPr>
        <p:spPr/>
        <p:txBody>
          <a:bodyPr/>
          <a:lstStyle/>
          <a:p>
            <a:fld id="{F1E52E34-FB9A-41C1-8820-B7C676F6AB27}" type="datetime1">
              <a:rPr lang="en-US" smtClean="0"/>
              <a:pPr/>
              <a:t>11/3/2022</a:t>
            </a:fld>
            <a:endParaRPr lang="en-US"/>
          </a:p>
        </p:txBody>
      </p:sp>
      <p:sp>
        <p:nvSpPr>
          <p:cNvPr id="10" name="TextBox 9">
            <a:extLst>
              <a:ext uri="{FF2B5EF4-FFF2-40B4-BE49-F238E27FC236}">
                <a16:creationId xmlns:a16="http://schemas.microsoft.com/office/drawing/2014/main" xmlns="" id="{443A25DE-337C-4B07-9AE6-C230DC2DAFF3}"/>
              </a:ext>
            </a:extLst>
          </p:cNvPr>
          <p:cNvSpPr txBox="1"/>
          <p:nvPr/>
        </p:nvSpPr>
        <p:spPr>
          <a:xfrm>
            <a:off x="179512" y="1902576"/>
            <a:ext cx="8496944" cy="3970318"/>
          </a:xfrm>
          <a:prstGeom prst="rect">
            <a:avLst/>
          </a:prstGeom>
          <a:noFill/>
        </p:spPr>
        <p:txBody>
          <a:bodyPr wrap="square">
            <a:spAutoFit/>
          </a:bodyPr>
          <a:lstStyle/>
          <a:p>
            <a:endParaRPr lang="en-IN" dirty="0"/>
          </a:p>
          <a:p>
            <a:r>
              <a:rPr lang="en-IN" dirty="0"/>
              <a:t>def </a:t>
            </a:r>
            <a:r>
              <a:rPr lang="en-IN" dirty="0" err="1"/>
              <a:t>TowerOfHanoi</a:t>
            </a:r>
            <a:r>
              <a:rPr lang="en-IN" dirty="0"/>
              <a:t>(n , source, destination, auxiliary):</a:t>
            </a:r>
          </a:p>
          <a:p>
            <a:r>
              <a:rPr lang="en-IN" dirty="0"/>
              <a:t>	if n==1:</a:t>
            </a:r>
          </a:p>
          <a:p>
            <a:r>
              <a:rPr lang="en-IN" dirty="0"/>
              <a:t>		print ("Move disk 1 from </a:t>
            </a:r>
            <a:r>
              <a:rPr lang="en-IN" dirty="0" err="1"/>
              <a:t>source",source,"to</a:t>
            </a:r>
            <a:r>
              <a:rPr lang="en-IN" dirty="0"/>
              <a:t> </a:t>
            </a:r>
            <a:r>
              <a:rPr lang="en-IN" dirty="0" err="1"/>
              <a:t>destination",destination</a:t>
            </a:r>
            <a:r>
              <a:rPr lang="en-IN" dirty="0"/>
              <a:t>)</a:t>
            </a:r>
          </a:p>
          <a:p>
            <a:r>
              <a:rPr lang="en-IN" dirty="0"/>
              <a:t>		return</a:t>
            </a:r>
          </a:p>
          <a:p>
            <a:r>
              <a:rPr lang="en-IN" dirty="0"/>
              <a:t>	</a:t>
            </a:r>
            <a:r>
              <a:rPr lang="en-IN" dirty="0" err="1"/>
              <a:t>TowerOfHanoi</a:t>
            </a:r>
            <a:r>
              <a:rPr lang="en-IN" dirty="0"/>
              <a:t>(n-1, source, auxiliary, destination)</a:t>
            </a:r>
          </a:p>
          <a:p>
            <a:r>
              <a:rPr lang="en-IN" dirty="0"/>
              <a:t>	print ("Move </a:t>
            </a:r>
            <a:r>
              <a:rPr lang="en-IN" dirty="0" err="1"/>
              <a:t>disk",n,"from</a:t>
            </a:r>
            <a:r>
              <a:rPr lang="en-IN" dirty="0"/>
              <a:t> </a:t>
            </a:r>
            <a:r>
              <a:rPr lang="en-IN" dirty="0" err="1"/>
              <a:t>source",source,"to</a:t>
            </a:r>
            <a:r>
              <a:rPr lang="en-IN" dirty="0"/>
              <a:t> </a:t>
            </a:r>
            <a:r>
              <a:rPr lang="en-IN" dirty="0" err="1"/>
              <a:t>destination",destination</a:t>
            </a:r>
            <a:r>
              <a:rPr lang="en-IN" dirty="0"/>
              <a:t>)</a:t>
            </a:r>
          </a:p>
          <a:p>
            <a:r>
              <a:rPr lang="en-IN" dirty="0"/>
              <a:t>	</a:t>
            </a:r>
            <a:r>
              <a:rPr lang="en-IN" dirty="0" err="1"/>
              <a:t>TowerOfHanoi</a:t>
            </a:r>
            <a:r>
              <a:rPr lang="en-IN" dirty="0"/>
              <a:t>(n-1, auxiliary, destination, source)</a:t>
            </a:r>
          </a:p>
          <a:p>
            <a:r>
              <a:rPr lang="en-IN" dirty="0"/>
              <a:t>		</a:t>
            </a:r>
          </a:p>
          <a:p>
            <a:r>
              <a:rPr lang="en-IN" dirty="0"/>
              <a:t># Driver code</a:t>
            </a:r>
          </a:p>
          <a:p>
            <a:r>
              <a:rPr lang="en-IN" dirty="0"/>
              <a:t>n = 3</a:t>
            </a:r>
          </a:p>
          <a:p>
            <a:r>
              <a:rPr lang="en-IN" dirty="0" err="1"/>
              <a:t>TowerOfHanoi</a:t>
            </a:r>
            <a:r>
              <a:rPr lang="en-IN" dirty="0"/>
              <a:t>(</a:t>
            </a:r>
            <a:r>
              <a:rPr lang="en-IN" dirty="0" err="1"/>
              <a:t>n,'A','B','C</a:t>
            </a:r>
            <a:r>
              <a:rPr lang="en-IN" dirty="0"/>
              <a:t>')</a:t>
            </a:r>
          </a:p>
          <a:p>
            <a:r>
              <a:rPr lang="en-IN" dirty="0"/>
              <a:t># A, C, B are the name of rods</a:t>
            </a:r>
          </a:p>
          <a:p>
            <a:endParaRPr lang="en-IN" dirty="0"/>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xmlns="" val="3293667838"/>
              </p:ext>
            </p:extLst>
          </p:nvPr>
        </p:nvGraphicFramePr>
        <p:xfrm>
          <a:off x="611560" y="1268760"/>
          <a:ext cx="7543800" cy="4617720"/>
        </p:xfrm>
        <a:graphic>
          <a:graphicData uri="http://schemas.openxmlformats.org/drawingml/2006/table">
            <a:tbl>
              <a:tblPr firstRow="1" bandRow="1">
                <a:tableStyleId>{5C22544A-7EE6-4342-B048-85BDC9FD1C3A}</a:tableStyleId>
              </a:tblPr>
              <a:tblGrid>
                <a:gridCol w="5636840">
                  <a:extLst>
                    <a:ext uri="{9D8B030D-6E8A-4147-A177-3AD203B41FA5}">
                      <a16:colId xmlns:a16="http://schemas.microsoft.com/office/drawing/2014/main" xmlns="" val="20000"/>
                    </a:ext>
                  </a:extLst>
                </a:gridCol>
                <a:gridCol w="1906960">
                  <a:extLst>
                    <a:ext uri="{9D8B030D-6E8A-4147-A177-3AD203B41FA5}">
                      <a16:colId xmlns:a16="http://schemas.microsoft.com/office/drawing/2014/main" xmlns="" val="20001"/>
                    </a:ext>
                  </a:extLst>
                </a:gridCol>
              </a:tblGrid>
              <a:tr h="441960">
                <a:tc>
                  <a:txBody>
                    <a:bodyPr/>
                    <a:lstStyle/>
                    <a:p>
                      <a:r>
                        <a:rPr lang="en-US" sz="2200" dirty="0">
                          <a:solidFill>
                            <a:schemeClr val="tx1"/>
                          </a:solidFill>
                        </a:rPr>
                        <a:t>Topics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a:solidFill>
                            <a:schemeClr val="tx1"/>
                          </a:solidFill>
                        </a:rPr>
                        <a:t>Duration (in </a:t>
                      </a:r>
                      <a:r>
                        <a:rPr lang="en-US" sz="2200" dirty="0">
                          <a:solidFill>
                            <a:schemeClr val="tx1"/>
                          </a:solidFill>
                        </a:rPr>
                        <a:t>Hours)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0"/>
                  </a:ext>
                </a:extLst>
              </a:tr>
              <a:tr h="441960">
                <a:tc>
                  <a:txBody>
                    <a:bodyPr/>
                    <a:lstStyle/>
                    <a:p>
                      <a:r>
                        <a:rPr lang="en-US" sz="2200" dirty="0">
                          <a:solidFill>
                            <a:schemeClr val="tx1"/>
                          </a:solidFill>
                        </a:rPr>
                        <a:t>Stacks: Abstract Data Type</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 </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1"/>
                  </a:ext>
                </a:extLst>
              </a:tr>
              <a:tr h="441960">
                <a:tc>
                  <a:txBody>
                    <a:bodyPr/>
                    <a:lstStyle/>
                    <a:p>
                      <a:r>
                        <a:rPr lang="en-US" sz="2200" dirty="0">
                          <a:solidFill>
                            <a:schemeClr val="tx1"/>
                          </a:solidFill>
                        </a:rPr>
                        <a:t>Array and Linked Implementation of Stack in C</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2"/>
                  </a:ext>
                </a:extLst>
              </a:tr>
              <a:tr h="441960">
                <a:tc>
                  <a:txBody>
                    <a:bodyPr/>
                    <a:lstStyle/>
                    <a:p>
                      <a:r>
                        <a:rPr lang="en-US" sz="2200" dirty="0">
                          <a:solidFill>
                            <a:schemeClr val="tx1"/>
                          </a:solidFill>
                        </a:rPr>
                        <a:t>Application of stack: Prefix and Postfix Expressions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3"/>
                  </a:ext>
                </a:extLst>
              </a:tr>
              <a:tr h="441960">
                <a:tc>
                  <a:txBody>
                    <a:bodyPr/>
                    <a:lstStyle/>
                    <a:p>
                      <a:r>
                        <a:rPr lang="en-US" sz="2200" dirty="0">
                          <a:solidFill>
                            <a:schemeClr val="tx1"/>
                          </a:solidFill>
                        </a:rPr>
                        <a:t>Evaluation of postfix expression</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4"/>
                  </a:ext>
                </a:extLst>
              </a:tr>
              <a:tr h="4419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Iteration and Recursion- Principles of recursion</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5"/>
                  </a:ext>
                </a:extLst>
              </a:tr>
              <a:tr h="441960">
                <a:tc>
                  <a:txBody>
                    <a:bodyPr/>
                    <a:lstStyle/>
                    <a:p>
                      <a:r>
                        <a:rPr lang="en-US" sz="2200" dirty="0">
                          <a:solidFill>
                            <a:schemeClr val="tx1"/>
                          </a:solidFill>
                        </a:rPr>
                        <a:t>Binary search using recursion</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6"/>
                  </a:ext>
                </a:extLst>
              </a:tr>
              <a:tr h="4419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Hanoi towers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7"/>
                  </a:ext>
                </a:extLst>
              </a:tr>
              <a:tr h="4419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Tradeoffs between iteration and recursion.</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tc>
                  <a:txBody>
                    <a:bodyPr/>
                    <a:lstStyle/>
                    <a:p>
                      <a:r>
                        <a:rPr lang="en-US" sz="2200" dirty="0">
                          <a:solidFill>
                            <a:schemeClr val="tx1"/>
                          </a:solidFill>
                        </a:rPr>
                        <a:t>2</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40000"/>
                      </a:srgbClr>
                    </a:solidFill>
                  </a:tcPr>
                </a:tc>
                <a:extLst>
                  <a:ext uri="{0D108BD9-81ED-4DB2-BD59-A6C34878D82A}">
                    <a16:rowId xmlns:a16="http://schemas.microsoft.com/office/drawing/2014/main" xmlns="" val="10008"/>
                  </a:ext>
                </a:extLst>
              </a:tr>
            </a:tbl>
          </a:graphicData>
        </a:graphic>
      </p:graphicFrame>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Contents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xmlns="" id="{228D8035-9F33-465F-9D3D-04EFB802E044}"/>
              </a:ext>
            </a:extLst>
          </p:cNvPr>
          <p:cNvSpPr>
            <a:spLocks noGrp="1"/>
          </p:cNvSpPr>
          <p:nvPr>
            <p:ph type="dt" sz="half" idx="10"/>
          </p:nvPr>
        </p:nvSpPr>
        <p:spPr/>
        <p:txBody>
          <a:bodyPr/>
          <a:lstStyle/>
          <a:p>
            <a:fld id="{91F86446-2284-42C4-AD39-27280B0DADF0}" type="datetime1">
              <a:rPr lang="en-US" smtClean="0"/>
              <a:pPr/>
              <a:t>11/3/2022</a:t>
            </a:fld>
            <a:endParaRPr lang="en-US"/>
          </a:p>
        </p:txBody>
      </p:sp>
      <p:sp>
        <p:nvSpPr>
          <p:cNvPr id="5" name="Slide Number Placeholder 4">
            <a:extLst>
              <a:ext uri="{FF2B5EF4-FFF2-40B4-BE49-F238E27FC236}">
                <a16:creationId xmlns:a16="http://schemas.microsoft.com/office/drawing/2014/main" xmlns="" id="{8E71409D-564A-4A45-9735-96A61B8448E5}"/>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1262105"/>
            <a:ext cx="7599072" cy="348172"/>
          </a:xfrm>
          <a:prstGeom prst="rect">
            <a:avLst/>
          </a:prstGeom>
        </p:spPr>
        <p:txBody>
          <a:bodyPr vert="horz" wrap="square" lIns="0" tIns="9525" rIns="0" bIns="0" rtlCol="0" anchor="ctr">
            <a:spAutoFit/>
          </a:bodyPr>
          <a:lstStyle/>
          <a:p>
            <a:pPr marL="9525">
              <a:spcBef>
                <a:spcPts val="75"/>
              </a:spcBef>
            </a:pPr>
            <a:r>
              <a:rPr sz="2200" dirty="0">
                <a:latin typeface="+mn-lt"/>
              </a:rPr>
              <a:t>A</a:t>
            </a:r>
            <a:r>
              <a:rPr sz="2200" spc="-30" dirty="0">
                <a:latin typeface="+mn-lt"/>
              </a:rPr>
              <a:t> </a:t>
            </a:r>
            <a:r>
              <a:rPr sz="2200" spc="-19">
                <a:latin typeface="+mn-lt"/>
              </a:rPr>
              <a:t>recursive</a:t>
            </a:r>
            <a:r>
              <a:rPr sz="2200" spc="-49">
                <a:latin typeface="+mn-lt"/>
              </a:rPr>
              <a:t> </a:t>
            </a:r>
            <a:r>
              <a:rPr lang="en-US" sz="2200" spc="-11" dirty="0" smtClean="0">
                <a:latin typeface="+mn-lt"/>
              </a:rPr>
              <a:t>program in Python </a:t>
            </a:r>
            <a:r>
              <a:rPr sz="2200" spc="-19" smtClean="0">
                <a:latin typeface="+mn-lt"/>
              </a:rPr>
              <a:t>for</a:t>
            </a:r>
            <a:r>
              <a:rPr sz="2200" spc="-53" smtClean="0">
                <a:latin typeface="+mn-lt"/>
              </a:rPr>
              <a:t> </a:t>
            </a:r>
            <a:r>
              <a:rPr sz="2200" spc="-49" dirty="0">
                <a:latin typeface="+mn-lt"/>
              </a:rPr>
              <a:t>Tower </a:t>
            </a:r>
            <a:r>
              <a:rPr sz="2200" spc="-4">
                <a:latin typeface="+mn-lt"/>
              </a:rPr>
              <a:t>of</a:t>
            </a:r>
            <a:r>
              <a:rPr sz="2200" spc="-41">
                <a:latin typeface="+mn-lt"/>
              </a:rPr>
              <a:t> </a:t>
            </a:r>
            <a:r>
              <a:rPr sz="2200" spc="-11" smtClean="0">
                <a:latin typeface="+mn-lt"/>
              </a:rPr>
              <a:t>Hanoi</a:t>
            </a:r>
            <a:endParaRPr sz="2200" dirty="0">
              <a:latin typeface="+mn-lt"/>
            </a:endParaRPr>
          </a:p>
        </p:txBody>
      </p:sp>
      <p:sp>
        <p:nvSpPr>
          <p:cNvPr id="5" name="object 5"/>
          <p:cNvSpPr txBox="1">
            <a:spLocks noGrp="1"/>
          </p:cNvSpPr>
          <p:nvPr>
            <p:ph type="sldNum" sz="quarter" idx="4294967295"/>
          </p:nvPr>
        </p:nvSpPr>
        <p:spPr>
          <a:xfrm>
            <a:off x="8458043" y="6369557"/>
            <a:ext cx="206375" cy="17843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IN" smtClean="0"/>
              <a:pPr marL="25400">
                <a:lnSpc>
                  <a:spcPts val="1240"/>
                </a:lnSpc>
              </a:pPr>
              <a:t>90</a:t>
            </a:fld>
            <a:endParaRPr dirty="0"/>
          </a:p>
        </p:txBody>
      </p:sp>
      <p:sp>
        <p:nvSpPr>
          <p:cNvPr id="6" name="Title 1">
            <a:extLst>
              <a:ext uri="{FF2B5EF4-FFF2-40B4-BE49-F238E27FC236}">
                <a16:creationId xmlns:a16="http://schemas.microsoft.com/office/drawing/2014/main" xmlns="" id="{F7C89822-6472-4D74-ADD8-F42E6857937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xmlns="" id="{17C81100-F9E7-400C-B855-4EBC8AF7477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xmlns="" id="{097D1C29-1F7F-42F9-A919-ED7784041B8F}"/>
              </a:ext>
            </a:extLst>
          </p:cNvPr>
          <p:cNvSpPr>
            <a:spLocks noGrp="1"/>
          </p:cNvSpPr>
          <p:nvPr>
            <p:ph type="dt" sz="half" idx="10"/>
          </p:nvPr>
        </p:nvSpPr>
        <p:spPr/>
        <p:txBody>
          <a:bodyPr/>
          <a:lstStyle/>
          <a:p>
            <a:fld id="{F1E52E34-FB9A-41C1-8820-B7C676F6AB27}" type="datetime1">
              <a:rPr lang="en-US" smtClean="0"/>
              <a:pPr/>
              <a:t>11/3/2022</a:t>
            </a:fld>
            <a:endParaRPr lang="en-US"/>
          </a:p>
        </p:txBody>
      </p:sp>
      <p:sp>
        <p:nvSpPr>
          <p:cNvPr id="10" name="TextBox 9">
            <a:extLst>
              <a:ext uri="{FF2B5EF4-FFF2-40B4-BE49-F238E27FC236}">
                <a16:creationId xmlns:a16="http://schemas.microsoft.com/office/drawing/2014/main" xmlns="" id="{443A25DE-337C-4B07-9AE6-C230DC2DAFF3}"/>
              </a:ext>
            </a:extLst>
          </p:cNvPr>
          <p:cNvSpPr txBox="1"/>
          <p:nvPr/>
        </p:nvSpPr>
        <p:spPr>
          <a:xfrm>
            <a:off x="179512" y="1902576"/>
            <a:ext cx="8496944" cy="4247317"/>
          </a:xfrm>
          <a:prstGeom prst="rect">
            <a:avLst/>
          </a:prstGeom>
          <a:noFill/>
        </p:spPr>
        <p:txBody>
          <a:bodyPr wrap="square">
            <a:spAutoFit/>
          </a:bodyPr>
          <a:lstStyle/>
          <a:p>
            <a:endParaRPr lang="en-IN" dirty="0"/>
          </a:p>
          <a:p>
            <a:r>
              <a:rPr lang="en-IN" dirty="0" smtClean="0"/>
              <a:t>Def </a:t>
            </a:r>
            <a:r>
              <a:rPr lang="en-IN" dirty="0" err="1" smtClean="0"/>
              <a:t>toh</a:t>
            </a:r>
            <a:r>
              <a:rPr lang="en-IN" dirty="0" smtClean="0"/>
              <a:t>(</a:t>
            </a:r>
            <a:r>
              <a:rPr lang="en-IN" dirty="0" err="1" smtClean="0"/>
              <a:t>numbers,start,aux,end</a:t>
            </a:r>
            <a:r>
              <a:rPr lang="en-IN" dirty="0" smtClean="0"/>
              <a:t>):</a:t>
            </a:r>
          </a:p>
          <a:p>
            <a:r>
              <a:rPr lang="en-IN" dirty="0" smtClean="0"/>
              <a:t>If numbers==1:</a:t>
            </a:r>
          </a:p>
          <a:p>
            <a:r>
              <a:rPr lang="en-IN" dirty="0" smtClean="0"/>
              <a:t>	</a:t>
            </a:r>
            <a:r>
              <a:rPr lang="en-IN" dirty="0" err="1" smtClean="0"/>
              <a:t>Printf</a:t>
            </a:r>
            <a:r>
              <a:rPr lang="en-IN" dirty="0" smtClean="0"/>
              <a:t>(“Move disk 1 from rod{} to rod{}”, format(start, end))</a:t>
            </a:r>
          </a:p>
          <a:p>
            <a:r>
              <a:rPr lang="en-IN" dirty="0" smtClean="0"/>
              <a:t>	return</a:t>
            </a:r>
          </a:p>
          <a:p>
            <a:r>
              <a:rPr lang="en-IN" dirty="0" err="1" smtClean="0"/>
              <a:t>Toh</a:t>
            </a:r>
            <a:r>
              <a:rPr lang="en-IN" dirty="0" smtClean="0"/>
              <a:t>(numbers-1,start,end,aux)</a:t>
            </a:r>
          </a:p>
          <a:p>
            <a:r>
              <a:rPr lang="en-IN" dirty="0" smtClean="0"/>
              <a:t>Print(:move disk {} from rod{} to rod{}” format(</a:t>
            </a:r>
            <a:r>
              <a:rPr lang="en-IN" dirty="0" err="1" smtClean="0"/>
              <a:t>numbers,start,end</a:t>
            </a:r>
            <a:r>
              <a:rPr lang="en-IN" dirty="0" smtClean="0"/>
              <a:t>))</a:t>
            </a:r>
          </a:p>
          <a:p>
            <a:r>
              <a:rPr lang="en-IN" dirty="0" err="1" smtClean="0"/>
              <a:t>Toh</a:t>
            </a:r>
            <a:r>
              <a:rPr lang="en-IN" dirty="0" smtClean="0"/>
              <a:t>(numbers-1,aux,start,end)</a:t>
            </a:r>
          </a:p>
          <a:p>
            <a:endParaRPr lang="en-IN" dirty="0" smtClean="0"/>
          </a:p>
          <a:p>
            <a:endParaRPr lang="en-IN" dirty="0" smtClean="0"/>
          </a:p>
          <a:p>
            <a:endParaRPr lang="en-IN" dirty="0" smtClean="0"/>
          </a:p>
          <a:p>
            <a:endParaRPr lang="en-IN" dirty="0" smtClean="0"/>
          </a:p>
          <a:p>
            <a:r>
              <a:rPr lang="en-IN" dirty="0" smtClean="0"/>
              <a:t>Disc=3</a:t>
            </a:r>
          </a:p>
          <a:p>
            <a:r>
              <a:rPr lang="en-IN" dirty="0" err="1" smtClean="0"/>
              <a:t>Toh</a:t>
            </a:r>
            <a:r>
              <a:rPr lang="en-IN" dirty="0" smtClean="0"/>
              <a:t>(</a:t>
            </a:r>
            <a:r>
              <a:rPr lang="en-IN" dirty="0" err="1" smtClean="0"/>
              <a:t>disc,”a”,”b”,”c</a:t>
            </a:r>
            <a:r>
              <a:rPr lang="en-IN" dirty="0" smtClean="0"/>
              <a:t>”)</a:t>
            </a:r>
          </a:p>
          <a:p>
            <a:endParaRPr lang="en-IN" dirty="0"/>
          </a:p>
        </p:txBody>
      </p:sp>
      <p:sp>
        <p:nvSpPr>
          <p:cNvPr id="8" name="Footer Placeholder 7"/>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608955E5-3779-4897-8A90-EE3E6DC474C5}"/>
              </a:ext>
            </a:extLst>
          </p:cNvPr>
          <p:cNvSpPr>
            <a:spLocks noGrp="1"/>
          </p:cNvSpPr>
          <p:nvPr>
            <p:ph type="dt" sz="half" idx="10"/>
          </p:nvPr>
        </p:nvSpPr>
        <p:spPr/>
        <p:txBody>
          <a:bodyPr/>
          <a:lstStyle/>
          <a:p>
            <a:fld id="{DF6658D5-9A73-4E4B-983A-E996A52DD90B}" type="datetime1">
              <a:rPr lang="en-US" smtClean="0"/>
              <a:pPr/>
              <a:t>11/3/2022</a:t>
            </a:fld>
            <a:endParaRPr lang="en-US"/>
          </a:p>
        </p:txBody>
      </p:sp>
      <p:sp>
        <p:nvSpPr>
          <p:cNvPr id="5" name="Slide Number Placeholder 4">
            <a:extLst>
              <a:ext uri="{FF2B5EF4-FFF2-40B4-BE49-F238E27FC236}">
                <a16:creationId xmlns:a16="http://schemas.microsoft.com/office/drawing/2014/main" xmlns="" id="{5DB4E9A3-959C-44B6-85C9-0B0356DFC1C7}"/>
              </a:ext>
            </a:extLst>
          </p:cNvPr>
          <p:cNvSpPr>
            <a:spLocks noGrp="1"/>
          </p:cNvSpPr>
          <p:nvPr>
            <p:ph type="sldNum" sz="quarter" idx="12"/>
          </p:nvPr>
        </p:nvSpPr>
        <p:spPr/>
        <p:txBody>
          <a:bodyPr/>
          <a:lstStyle/>
          <a:p>
            <a:fld id="{B6F15528-21DE-4FAA-801E-634DDDAF4B2B}" type="slidenum">
              <a:rPr lang="en-US" smtClean="0"/>
              <a:pPr/>
              <a:t>91</a:t>
            </a:fld>
            <a:endParaRPr lang="en-US"/>
          </a:p>
        </p:txBody>
      </p:sp>
      <p:sp>
        <p:nvSpPr>
          <p:cNvPr id="6" name="Title 1">
            <a:extLst>
              <a:ext uri="{FF2B5EF4-FFF2-40B4-BE49-F238E27FC236}">
                <a16:creationId xmlns:a16="http://schemas.microsoft.com/office/drawing/2014/main" xmlns="" id="{0AAE6BA8-1CB4-43C8-A811-2096558BECD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A5643850-6182-4E92-B81E-621CA747F7E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TextBox 1">
            <a:extLst>
              <a:ext uri="{FF2B5EF4-FFF2-40B4-BE49-F238E27FC236}">
                <a16:creationId xmlns:a16="http://schemas.microsoft.com/office/drawing/2014/main" xmlns="" id="{8B4609D5-B3B1-8F6B-BD52-CF0B86531166}"/>
              </a:ext>
            </a:extLst>
          </p:cNvPr>
          <p:cNvSpPr txBox="1"/>
          <p:nvPr/>
        </p:nvSpPr>
        <p:spPr>
          <a:xfrm>
            <a:off x="251520" y="980728"/>
            <a:ext cx="8784976" cy="430887"/>
          </a:xfrm>
          <a:prstGeom prst="rect">
            <a:avLst/>
          </a:prstGeom>
          <a:noFill/>
        </p:spPr>
        <p:txBody>
          <a:bodyPr wrap="square" rtlCol="0">
            <a:spAutoFit/>
          </a:bodyPr>
          <a:lstStyle/>
          <a:p>
            <a:pPr algn="ctr"/>
            <a:r>
              <a:rPr lang="en-US" sz="2200" b="1" u="sng" dirty="0"/>
              <a:t>Recursive Tree</a:t>
            </a:r>
          </a:p>
        </p:txBody>
      </p:sp>
      <p:pic>
        <p:nvPicPr>
          <p:cNvPr id="13" name="Picture 12">
            <a:extLst>
              <a:ext uri="{FF2B5EF4-FFF2-40B4-BE49-F238E27FC236}">
                <a16:creationId xmlns:a16="http://schemas.microsoft.com/office/drawing/2014/main" xmlns="" id="{C3C0B179-806C-BB96-F42F-B5BAD10A91CA}"/>
              </a:ext>
            </a:extLst>
          </p:cNvPr>
          <p:cNvPicPr>
            <a:picLocks noChangeAspect="1"/>
          </p:cNvPicPr>
          <p:nvPr/>
        </p:nvPicPr>
        <p:blipFill>
          <a:blip r:embed="rId3"/>
          <a:stretch>
            <a:fillRect/>
          </a:stretch>
        </p:blipFill>
        <p:spPr>
          <a:xfrm>
            <a:off x="47134" y="1409963"/>
            <a:ext cx="9096866" cy="4533638"/>
          </a:xfrm>
          <a:prstGeom prst="rect">
            <a:avLst/>
          </a:prstGeom>
        </p:spPr>
      </p:pic>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39834231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608955E5-3779-4897-8A90-EE3E6DC474C5}"/>
              </a:ext>
            </a:extLst>
          </p:cNvPr>
          <p:cNvSpPr>
            <a:spLocks noGrp="1"/>
          </p:cNvSpPr>
          <p:nvPr>
            <p:ph type="dt" sz="half" idx="10"/>
          </p:nvPr>
        </p:nvSpPr>
        <p:spPr/>
        <p:txBody>
          <a:bodyPr/>
          <a:lstStyle/>
          <a:p>
            <a:fld id="{DCAB3FB8-9880-48A6-8E43-067F97CF7090}" type="datetime1">
              <a:rPr lang="en-US" smtClean="0"/>
              <a:pPr/>
              <a:t>11/3/2022</a:t>
            </a:fld>
            <a:endParaRPr lang="en-US"/>
          </a:p>
        </p:txBody>
      </p:sp>
      <p:sp>
        <p:nvSpPr>
          <p:cNvPr id="5" name="Slide Number Placeholder 4">
            <a:extLst>
              <a:ext uri="{FF2B5EF4-FFF2-40B4-BE49-F238E27FC236}">
                <a16:creationId xmlns:a16="http://schemas.microsoft.com/office/drawing/2014/main" xmlns="" id="{5DB4E9A3-959C-44B6-85C9-0B0356DFC1C7}"/>
              </a:ext>
            </a:extLst>
          </p:cNvPr>
          <p:cNvSpPr>
            <a:spLocks noGrp="1"/>
          </p:cNvSpPr>
          <p:nvPr>
            <p:ph type="sldNum" sz="quarter" idx="12"/>
          </p:nvPr>
        </p:nvSpPr>
        <p:spPr/>
        <p:txBody>
          <a:bodyPr/>
          <a:lstStyle/>
          <a:p>
            <a:fld id="{B6F15528-21DE-4FAA-801E-634DDDAF4B2B}" type="slidenum">
              <a:rPr lang="en-US" smtClean="0"/>
              <a:pPr/>
              <a:t>92</a:t>
            </a:fld>
            <a:endParaRPr lang="en-US"/>
          </a:p>
        </p:txBody>
      </p:sp>
      <p:sp>
        <p:nvSpPr>
          <p:cNvPr id="6" name="Title 1">
            <a:extLst>
              <a:ext uri="{FF2B5EF4-FFF2-40B4-BE49-F238E27FC236}">
                <a16:creationId xmlns:a16="http://schemas.microsoft.com/office/drawing/2014/main" xmlns="" id="{0AAE6BA8-1CB4-43C8-A811-2096558BECD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A5643850-6182-4E92-B81E-621CA747F7E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xmlns="" id="{0928EC76-EFEA-62AC-AFDE-69DF1A3B9B3D}"/>
              </a:ext>
            </a:extLst>
          </p:cNvPr>
          <p:cNvPicPr>
            <a:picLocks noChangeAspect="1"/>
          </p:cNvPicPr>
          <p:nvPr/>
        </p:nvPicPr>
        <p:blipFill>
          <a:blip r:embed="rId3"/>
          <a:stretch>
            <a:fillRect/>
          </a:stretch>
        </p:blipFill>
        <p:spPr>
          <a:xfrm>
            <a:off x="152400" y="861334"/>
            <a:ext cx="8839201" cy="5363651"/>
          </a:xfrm>
          <a:prstGeom prst="rect">
            <a:avLst/>
          </a:prstGeom>
        </p:spPr>
      </p:pic>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26335319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608955E5-3779-4897-8A90-EE3E6DC474C5}"/>
              </a:ext>
            </a:extLst>
          </p:cNvPr>
          <p:cNvSpPr>
            <a:spLocks noGrp="1"/>
          </p:cNvSpPr>
          <p:nvPr>
            <p:ph type="dt" sz="half" idx="10"/>
          </p:nvPr>
        </p:nvSpPr>
        <p:spPr/>
        <p:txBody>
          <a:bodyPr/>
          <a:lstStyle/>
          <a:p>
            <a:fld id="{355D3759-19BD-4E9A-83B2-B3EE40B78FCF}" type="datetime1">
              <a:rPr lang="en-US" smtClean="0"/>
              <a:pPr/>
              <a:t>11/3/2022</a:t>
            </a:fld>
            <a:endParaRPr lang="en-US"/>
          </a:p>
        </p:txBody>
      </p:sp>
      <p:sp>
        <p:nvSpPr>
          <p:cNvPr id="5" name="Slide Number Placeholder 4">
            <a:extLst>
              <a:ext uri="{FF2B5EF4-FFF2-40B4-BE49-F238E27FC236}">
                <a16:creationId xmlns:a16="http://schemas.microsoft.com/office/drawing/2014/main" xmlns="" id="{5DB4E9A3-959C-44B6-85C9-0B0356DFC1C7}"/>
              </a:ext>
            </a:extLst>
          </p:cNvPr>
          <p:cNvSpPr>
            <a:spLocks noGrp="1"/>
          </p:cNvSpPr>
          <p:nvPr>
            <p:ph type="sldNum" sz="quarter" idx="12"/>
          </p:nvPr>
        </p:nvSpPr>
        <p:spPr/>
        <p:txBody>
          <a:bodyPr/>
          <a:lstStyle/>
          <a:p>
            <a:fld id="{B6F15528-21DE-4FAA-801E-634DDDAF4B2B}" type="slidenum">
              <a:rPr lang="en-US" smtClean="0"/>
              <a:pPr/>
              <a:t>93</a:t>
            </a:fld>
            <a:endParaRPr lang="en-US"/>
          </a:p>
        </p:txBody>
      </p:sp>
      <p:sp>
        <p:nvSpPr>
          <p:cNvPr id="6" name="Title 1">
            <a:extLst>
              <a:ext uri="{FF2B5EF4-FFF2-40B4-BE49-F238E27FC236}">
                <a16:creationId xmlns:a16="http://schemas.microsoft.com/office/drawing/2014/main" xmlns="" id="{0AAE6BA8-1CB4-43C8-A811-2096558BECD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Introduction to Stack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xmlns="" id="{A5643850-6182-4E92-B81E-621CA747F7E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xmlns="" id="{93230289-196F-07A0-760E-86CC4D71A81C}"/>
              </a:ext>
            </a:extLst>
          </p:cNvPr>
          <p:cNvPicPr>
            <a:picLocks noChangeAspect="1"/>
          </p:cNvPicPr>
          <p:nvPr/>
        </p:nvPicPr>
        <p:blipFill>
          <a:blip r:embed="rId3"/>
          <a:stretch>
            <a:fillRect/>
          </a:stretch>
        </p:blipFill>
        <p:spPr>
          <a:xfrm>
            <a:off x="0" y="685799"/>
            <a:ext cx="9144000" cy="2438401"/>
          </a:xfrm>
          <a:prstGeom prst="rect">
            <a:avLst/>
          </a:prstGeom>
        </p:spPr>
      </p:pic>
      <p:pic>
        <p:nvPicPr>
          <p:cNvPr id="10" name="Picture 9">
            <a:extLst>
              <a:ext uri="{FF2B5EF4-FFF2-40B4-BE49-F238E27FC236}">
                <a16:creationId xmlns:a16="http://schemas.microsoft.com/office/drawing/2014/main" xmlns="" id="{A329E3A9-109C-8BB8-FBD2-F75A0B1A8B16}"/>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3124200"/>
            <a:ext cx="9144000" cy="2133601"/>
          </a:xfrm>
          <a:prstGeom prst="rect">
            <a:avLst/>
          </a:prstGeom>
        </p:spPr>
      </p:pic>
      <p:sp>
        <p:nvSpPr>
          <p:cNvPr id="9" name="Rectangle 8"/>
          <p:cNvSpPr/>
          <p:nvPr/>
        </p:nvSpPr>
        <p:spPr>
          <a:xfrm>
            <a:off x="533400" y="5334000"/>
            <a:ext cx="8077200" cy="923330"/>
          </a:xfrm>
          <a:prstGeom prst="rect">
            <a:avLst/>
          </a:prstGeom>
        </p:spPr>
        <p:txBody>
          <a:bodyPr wrap="square">
            <a:spAutoFit/>
          </a:bodyPr>
          <a:lstStyle/>
          <a:p>
            <a:r>
              <a:rPr lang="en-US" dirty="0" smtClean="0">
                <a:hlinkClick r:id="rId5"/>
              </a:rPr>
              <a:t>https://www.youtube.com/watch?v=TPJQKG9zMK8</a:t>
            </a:r>
            <a:endParaRPr lang="en-US" dirty="0" smtClean="0"/>
          </a:p>
          <a:p>
            <a:r>
              <a:rPr lang="en-US" dirty="0" smtClean="0"/>
              <a:t>https://www.youtube.com/watch?v=KJFIm60jk0g</a:t>
            </a:r>
          </a:p>
          <a:p>
            <a:endParaRPr lang="en-US" dirty="0"/>
          </a:p>
        </p:txBody>
      </p:sp>
      <p:sp>
        <p:nvSpPr>
          <p:cNvPr id="11" name="Footer Placeholder 10"/>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41582477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3"/>
            <a:ext cx="8229600" cy="4525963"/>
          </a:xfrm>
        </p:spPr>
        <p:txBody>
          <a:bodyPr>
            <a:normAutofit/>
          </a:bodyPr>
          <a:lstStyle/>
          <a:p>
            <a:r>
              <a:rPr lang="en-US" sz="2800" b="1" dirty="0"/>
              <a:t>Difference Between Recursion and Iteration</a:t>
            </a:r>
          </a:p>
          <a:p>
            <a:pPr marL="0" indent="0">
              <a:buNone/>
            </a:pPr>
            <a:endParaRPr lang="en-US" sz="2800" b="1" dirty="0"/>
          </a:p>
        </p:txBody>
      </p:sp>
      <p:sp>
        <p:nvSpPr>
          <p:cNvPr id="4" name="Date Placeholder 3"/>
          <p:cNvSpPr>
            <a:spLocks noGrp="1"/>
          </p:cNvSpPr>
          <p:nvPr>
            <p:ph type="dt" sz="half" idx="10"/>
          </p:nvPr>
        </p:nvSpPr>
        <p:spPr/>
        <p:txBody>
          <a:bodyPr/>
          <a:lstStyle/>
          <a:p>
            <a:fld id="{6ECFD613-3BA8-44B8-BC69-0B1AAE5A131B}"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9" name="Table 9">
            <a:extLst>
              <a:ext uri="{FF2B5EF4-FFF2-40B4-BE49-F238E27FC236}">
                <a16:creationId xmlns:a16="http://schemas.microsoft.com/office/drawing/2014/main" xmlns="" id="{26B667EE-F4C7-4BDC-BD28-B32706AABD47}"/>
              </a:ext>
            </a:extLst>
          </p:cNvPr>
          <p:cNvGraphicFramePr>
            <a:graphicFrameLocks noGrp="1"/>
          </p:cNvGraphicFramePr>
          <p:nvPr>
            <p:extLst>
              <p:ext uri="{D42A27DB-BD31-4B8C-83A1-F6EECF244321}">
                <p14:modId xmlns:p14="http://schemas.microsoft.com/office/powerpoint/2010/main" xmlns="" val="380917248"/>
              </p:ext>
            </p:extLst>
          </p:nvPr>
        </p:nvGraphicFramePr>
        <p:xfrm>
          <a:off x="125976" y="1622506"/>
          <a:ext cx="8892048" cy="4602480"/>
        </p:xfrm>
        <a:graphic>
          <a:graphicData uri="http://schemas.openxmlformats.org/drawingml/2006/table">
            <a:tbl>
              <a:tblPr firstRow="1" bandRow="1">
                <a:tableStyleId>{5C22544A-7EE6-4342-B048-85BDC9FD1C3A}</a:tableStyleId>
              </a:tblPr>
              <a:tblGrid>
                <a:gridCol w="2964016">
                  <a:extLst>
                    <a:ext uri="{9D8B030D-6E8A-4147-A177-3AD203B41FA5}">
                      <a16:colId xmlns:a16="http://schemas.microsoft.com/office/drawing/2014/main" xmlns="" val="3621061043"/>
                    </a:ext>
                  </a:extLst>
                </a:gridCol>
                <a:gridCol w="2964016">
                  <a:extLst>
                    <a:ext uri="{9D8B030D-6E8A-4147-A177-3AD203B41FA5}">
                      <a16:colId xmlns:a16="http://schemas.microsoft.com/office/drawing/2014/main" xmlns="" val="3186577052"/>
                    </a:ext>
                  </a:extLst>
                </a:gridCol>
                <a:gridCol w="2964016">
                  <a:extLst>
                    <a:ext uri="{9D8B030D-6E8A-4147-A177-3AD203B41FA5}">
                      <a16:colId xmlns:a16="http://schemas.microsoft.com/office/drawing/2014/main" xmlns="" val="3469853744"/>
                    </a:ext>
                  </a:extLst>
                </a:gridCol>
              </a:tblGrid>
              <a:tr h="396240">
                <a:tc>
                  <a:txBody>
                    <a:bodyPr/>
                    <a:lstStyle/>
                    <a:p>
                      <a:pPr algn="ctr" fontAlgn="ctr"/>
                      <a:r>
                        <a:rPr lang="en-IN" b="1" cap="all" dirty="0">
                          <a:effectLst/>
                        </a:rPr>
                        <a:t>BASIS FOR COMPARISON</a:t>
                      </a:r>
                    </a:p>
                  </a:txBody>
                  <a:tcPr marL="60960" marR="60960" marT="60960" marB="60960" anchor="ctr"/>
                </a:tc>
                <a:tc>
                  <a:txBody>
                    <a:bodyPr/>
                    <a:lstStyle/>
                    <a:p>
                      <a:pPr algn="ctr" fontAlgn="ctr"/>
                      <a:r>
                        <a:rPr lang="en-IN" b="1" cap="all">
                          <a:effectLst/>
                        </a:rPr>
                        <a:t>RECURSION</a:t>
                      </a:r>
                    </a:p>
                  </a:txBody>
                  <a:tcPr marL="60960" marR="60960" marT="60960" marB="60960" anchor="ctr"/>
                </a:tc>
                <a:tc>
                  <a:txBody>
                    <a:bodyPr/>
                    <a:lstStyle/>
                    <a:p>
                      <a:pPr algn="ctr" fontAlgn="ctr"/>
                      <a:r>
                        <a:rPr lang="en-IN" b="1" cap="all">
                          <a:effectLst/>
                        </a:rPr>
                        <a:t>ITERATION</a:t>
                      </a:r>
                    </a:p>
                  </a:txBody>
                  <a:tcPr marL="60960" marR="60960" marT="60960" marB="60960" anchor="ctr"/>
                </a:tc>
                <a:extLst>
                  <a:ext uri="{0D108BD9-81ED-4DB2-BD59-A6C34878D82A}">
                    <a16:rowId xmlns:a16="http://schemas.microsoft.com/office/drawing/2014/main" xmlns="" val="16828150"/>
                  </a:ext>
                </a:extLst>
              </a:tr>
              <a:tr h="396240">
                <a:tc>
                  <a:txBody>
                    <a:bodyPr/>
                    <a:lstStyle/>
                    <a:p>
                      <a:pPr algn="l" fontAlgn="t"/>
                      <a:r>
                        <a:rPr lang="en-IN">
                          <a:effectLst/>
                        </a:rPr>
                        <a:t>Basic</a:t>
                      </a:r>
                    </a:p>
                  </a:txBody>
                  <a:tcPr marL="60960" marR="60960" marT="60960" marB="60960"/>
                </a:tc>
                <a:tc>
                  <a:txBody>
                    <a:bodyPr/>
                    <a:lstStyle/>
                    <a:p>
                      <a:pPr algn="l" fontAlgn="t"/>
                      <a:r>
                        <a:rPr lang="en-US">
                          <a:effectLst/>
                        </a:rPr>
                        <a:t>The statement in a body of function calls the function itself.</a:t>
                      </a:r>
                    </a:p>
                  </a:txBody>
                  <a:tcPr marL="60960" marR="60960" marT="60960" marB="60960"/>
                </a:tc>
                <a:tc>
                  <a:txBody>
                    <a:bodyPr/>
                    <a:lstStyle/>
                    <a:p>
                      <a:pPr algn="l" fontAlgn="t"/>
                      <a:r>
                        <a:rPr lang="en-US">
                          <a:effectLst/>
                        </a:rPr>
                        <a:t>Allows the set of instructions to be repeatedly executed.</a:t>
                      </a:r>
                    </a:p>
                  </a:txBody>
                  <a:tcPr marL="60960" marR="60960" marT="60960" marB="60960"/>
                </a:tc>
                <a:extLst>
                  <a:ext uri="{0D108BD9-81ED-4DB2-BD59-A6C34878D82A}">
                    <a16:rowId xmlns:a16="http://schemas.microsoft.com/office/drawing/2014/main" xmlns="" val="54976695"/>
                  </a:ext>
                </a:extLst>
              </a:tr>
              <a:tr h="370840">
                <a:tc>
                  <a:txBody>
                    <a:bodyPr/>
                    <a:lstStyle/>
                    <a:p>
                      <a:pPr algn="l" fontAlgn="t"/>
                      <a:r>
                        <a:rPr lang="en-IN">
                          <a:effectLst/>
                        </a:rPr>
                        <a:t>Format</a:t>
                      </a:r>
                    </a:p>
                  </a:txBody>
                  <a:tcPr marL="60960" marR="60960" marT="60960" marB="60960"/>
                </a:tc>
                <a:tc>
                  <a:txBody>
                    <a:bodyPr/>
                    <a:lstStyle/>
                    <a:p>
                      <a:pPr algn="l" fontAlgn="t"/>
                      <a:r>
                        <a:rPr lang="en-US">
                          <a:effectLst/>
                        </a:rPr>
                        <a:t>In recursive function, only termination condition (base case) is specified.</a:t>
                      </a:r>
                    </a:p>
                  </a:txBody>
                  <a:tcPr marL="60960" marR="60960" marT="60960" marB="60960"/>
                </a:tc>
                <a:tc>
                  <a:txBody>
                    <a:bodyPr/>
                    <a:lstStyle/>
                    <a:p>
                      <a:pPr algn="l" fontAlgn="t"/>
                      <a:r>
                        <a:rPr lang="en-US">
                          <a:effectLst/>
                        </a:rPr>
                        <a:t>Iteration includes initialization, condition, execution of statement within loop and update (increments and decrements) the control variable.</a:t>
                      </a:r>
                    </a:p>
                  </a:txBody>
                  <a:tcPr marL="60960" marR="60960" marT="60960" marB="60960"/>
                </a:tc>
                <a:extLst>
                  <a:ext uri="{0D108BD9-81ED-4DB2-BD59-A6C34878D82A}">
                    <a16:rowId xmlns:a16="http://schemas.microsoft.com/office/drawing/2014/main" xmlns="" val="770022594"/>
                  </a:ext>
                </a:extLst>
              </a:tr>
              <a:tr h="370840">
                <a:tc>
                  <a:txBody>
                    <a:bodyPr/>
                    <a:lstStyle/>
                    <a:p>
                      <a:pPr algn="l" fontAlgn="t"/>
                      <a:r>
                        <a:rPr lang="en-IN">
                          <a:effectLst/>
                        </a:rPr>
                        <a:t>Termination</a:t>
                      </a:r>
                    </a:p>
                  </a:txBody>
                  <a:tcPr marL="60960" marR="60960" marT="60960" marB="60960"/>
                </a:tc>
                <a:tc>
                  <a:txBody>
                    <a:bodyPr/>
                    <a:lstStyle/>
                    <a:p>
                      <a:pPr algn="l" fontAlgn="t"/>
                      <a:r>
                        <a:rPr lang="en-US">
                          <a:effectLst/>
                        </a:rPr>
                        <a:t>A conditional statement is included in the body of the function to force the function to return without recursion call being executed.</a:t>
                      </a:r>
                    </a:p>
                  </a:txBody>
                  <a:tcPr marL="60960" marR="60960" marT="60960" marB="60960"/>
                </a:tc>
                <a:tc>
                  <a:txBody>
                    <a:bodyPr/>
                    <a:lstStyle/>
                    <a:p>
                      <a:pPr algn="l" fontAlgn="t"/>
                      <a:r>
                        <a:rPr lang="en-US" dirty="0">
                          <a:effectLst/>
                        </a:rPr>
                        <a:t>The iteration statement is repeatedly executed until a certain condition is reached.</a:t>
                      </a:r>
                    </a:p>
                  </a:txBody>
                  <a:tcPr marL="60960" marR="60960" marT="60960" marB="60960"/>
                </a:tc>
                <a:extLst>
                  <a:ext uri="{0D108BD9-81ED-4DB2-BD59-A6C34878D82A}">
                    <a16:rowId xmlns:a16="http://schemas.microsoft.com/office/drawing/2014/main" xmlns="" val="2219656535"/>
                  </a:ext>
                </a:extLst>
              </a:tr>
            </a:tbl>
          </a:graphicData>
        </a:graphic>
      </p:graphicFrame>
      <p:sp>
        <p:nvSpPr>
          <p:cNvPr id="11" name="Title 1">
            <a:extLst>
              <a:ext uri="{FF2B5EF4-FFF2-40B4-BE49-F238E27FC236}">
                <a16:creationId xmlns:a16="http://schemas.microsoft.com/office/drawing/2014/main" xmlns="" id="{4293149B-D220-40D3-96DC-4EDCD0148FA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a:ln>
                  <a:noFill/>
                </a:ln>
                <a:solidFill>
                  <a:schemeClr val="dk1"/>
                </a:solidFill>
                <a:effectLst/>
                <a:uLnTx/>
                <a:uFillTx/>
                <a:latin typeface="+mn-lt"/>
                <a:ea typeface="+mn-ea"/>
                <a:cs typeface="+mn-cs"/>
              </a:rPr>
              <a:t>Recursion </a:t>
            </a:r>
          </a:p>
        </p:txBody>
      </p:sp>
      <p:sp>
        <p:nvSpPr>
          <p:cNvPr id="10" name="Footer Placeholder 9"/>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3"/>
            <a:ext cx="8229600" cy="4525963"/>
          </a:xfrm>
        </p:spPr>
        <p:txBody>
          <a:bodyPr/>
          <a:lstStyle/>
          <a:p>
            <a:r>
              <a:rPr lang="en-US" sz="2800" b="1" dirty="0"/>
              <a:t>Difference Between Recursion and Iteration</a:t>
            </a:r>
          </a:p>
          <a:p>
            <a:pPr marL="0" indent="0">
              <a:buNone/>
            </a:pPr>
            <a:endParaRPr lang="en-US" dirty="0"/>
          </a:p>
        </p:txBody>
      </p:sp>
      <p:sp>
        <p:nvSpPr>
          <p:cNvPr id="4" name="Date Placeholder 3"/>
          <p:cNvSpPr>
            <a:spLocks noGrp="1"/>
          </p:cNvSpPr>
          <p:nvPr>
            <p:ph type="dt" sz="half" idx="10"/>
          </p:nvPr>
        </p:nvSpPr>
        <p:spPr/>
        <p:txBody>
          <a:bodyPr/>
          <a:lstStyle/>
          <a:p>
            <a:fld id="{93E7F894-7BCD-487B-802E-1FE974A245F6}"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9" name="Table 9">
            <a:extLst>
              <a:ext uri="{FF2B5EF4-FFF2-40B4-BE49-F238E27FC236}">
                <a16:creationId xmlns:a16="http://schemas.microsoft.com/office/drawing/2014/main" xmlns="" id="{26B667EE-F4C7-4BDC-BD28-B32706AABD47}"/>
              </a:ext>
            </a:extLst>
          </p:cNvPr>
          <p:cNvGraphicFramePr>
            <a:graphicFrameLocks noGrp="1"/>
          </p:cNvGraphicFramePr>
          <p:nvPr>
            <p:extLst>
              <p:ext uri="{D42A27DB-BD31-4B8C-83A1-F6EECF244321}">
                <p14:modId xmlns:p14="http://schemas.microsoft.com/office/powerpoint/2010/main" xmlns="" val="2657721023"/>
              </p:ext>
            </p:extLst>
          </p:nvPr>
        </p:nvGraphicFramePr>
        <p:xfrm>
          <a:off x="76200" y="1346036"/>
          <a:ext cx="9144000" cy="51206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3621061043"/>
                    </a:ext>
                  </a:extLst>
                </a:gridCol>
                <a:gridCol w="3048000">
                  <a:extLst>
                    <a:ext uri="{9D8B030D-6E8A-4147-A177-3AD203B41FA5}">
                      <a16:colId xmlns:a16="http://schemas.microsoft.com/office/drawing/2014/main" xmlns="" val="3186577052"/>
                    </a:ext>
                  </a:extLst>
                </a:gridCol>
                <a:gridCol w="3048000">
                  <a:extLst>
                    <a:ext uri="{9D8B030D-6E8A-4147-A177-3AD203B41FA5}">
                      <a16:colId xmlns:a16="http://schemas.microsoft.com/office/drawing/2014/main" xmlns="" val="3469853744"/>
                    </a:ext>
                  </a:extLst>
                </a:gridCol>
              </a:tblGrid>
              <a:tr h="396240">
                <a:tc>
                  <a:txBody>
                    <a:bodyPr/>
                    <a:lstStyle/>
                    <a:p>
                      <a:pPr algn="ctr" fontAlgn="ctr"/>
                      <a:r>
                        <a:rPr lang="en-IN" b="1" cap="all" dirty="0">
                          <a:effectLst/>
                        </a:rPr>
                        <a:t>BASIS FOR COMPARISON</a:t>
                      </a:r>
                    </a:p>
                  </a:txBody>
                  <a:tcPr marL="60960" marR="60960" marT="60960" marB="60960" anchor="ctr"/>
                </a:tc>
                <a:tc>
                  <a:txBody>
                    <a:bodyPr/>
                    <a:lstStyle/>
                    <a:p>
                      <a:pPr algn="ctr" fontAlgn="ctr"/>
                      <a:r>
                        <a:rPr lang="en-IN" b="1" cap="all" dirty="0">
                          <a:effectLst/>
                        </a:rPr>
                        <a:t>RECURSION</a:t>
                      </a:r>
                    </a:p>
                  </a:txBody>
                  <a:tcPr marL="60960" marR="60960" marT="60960" marB="60960" anchor="ctr"/>
                </a:tc>
                <a:tc>
                  <a:txBody>
                    <a:bodyPr/>
                    <a:lstStyle/>
                    <a:p>
                      <a:pPr algn="ctr" fontAlgn="ctr"/>
                      <a:r>
                        <a:rPr lang="en-IN" b="1" cap="all">
                          <a:effectLst/>
                        </a:rPr>
                        <a:t>ITERATION</a:t>
                      </a:r>
                    </a:p>
                  </a:txBody>
                  <a:tcPr marL="60960" marR="60960" marT="60960" marB="60960" anchor="ctr"/>
                </a:tc>
                <a:extLst>
                  <a:ext uri="{0D108BD9-81ED-4DB2-BD59-A6C34878D82A}">
                    <a16:rowId xmlns:a16="http://schemas.microsoft.com/office/drawing/2014/main" xmlns="" val="16828150"/>
                  </a:ext>
                </a:extLst>
              </a:tr>
              <a:tr h="396240">
                <a:tc>
                  <a:txBody>
                    <a:bodyPr/>
                    <a:lstStyle/>
                    <a:p>
                      <a:pPr algn="l" fontAlgn="t"/>
                      <a:r>
                        <a:rPr lang="en-IN" dirty="0">
                          <a:effectLst/>
                        </a:rPr>
                        <a:t>Condition</a:t>
                      </a:r>
                    </a:p>
                  </a:txBody>
                  <a:tcPr marL="60960" marR="60960" marT="60960" marB="60960"/>
                </a:tc>
                <a:tc>
                  <a:txBody>
                    <a:bodyPr/>
                    <a:lstStyle/>
                    <a:p>
                      <a:pPr algn="l" fontAlgn="t"/>
                      <a:r>
                        <a:rPr lang="en-US">
                          <a:effectLst/>
                        </a:rPr>
                        <a:t>If the function does not converge to some condition called (base case), it leads to infinite recursion.</a:t>
                      </a:r>
                    </a:p>
                  </a:txBody>
                  <a:tcPr marL="60960" marR="60960" marT="60960" marB="60960"/>
                </a:tc>
                <a:tc>
                  <a:txBody>
                    <a:bodyPr/>
                    <a:lstStyle/>
                    <a:p>
                      <a:pPr algn="l" fontAlgn="t"/>
                      <a:r>
                        <a:rPr lang="en-US">
                          <a:effectLst/>
                        </a:rPr>
                        <a:t>If the control condition in the iteration statement never become false, it leads to infinite iteration.</a:t>
                      </a:r>
                    </a:p>
                  </a:txBody>
                  <a:tcPr marL="60960" marR="60960" marT="60960" marB="60960"/>
                </a:tc>
                <a:extLst>
                  <a:ext uri="{0D108BD9-81ED-4DB2-BD59-A6C34878D82A}">
                    <a16:rowId xmlns:a16="http://schemas.microsoft.com/office/drawing/2014/main" xmlns="" val="54976695"/>
                  </a:ext>
                </a:extLst>
              </a:tr>
              <a:tr h="370840">
                <a:tc>
                  <a:txBody>
                    <a:bodyPr/>
                    <a:lstStyle/>
                    <a:p>
                      <a:pPr algn="l" fontAlgn="t"/>
                      <a:r>
                        <a:rPr lang="en-IN">
                          <a:effectLst/>
                        </a:rPr>
                        <a:t>Infinite Repetition</a:t>
                      </a:r>
                    </a:p>
                  </a:txBody>
                  <a:tcPr marL="60960" marR="60960" marT="60960" marB="60960"/>
                </a:tc>
                <a:tc>
                  <a:txBody>
                    <a:bodyPr/>
                    <a:lstStyle/>
                    <a:p>
                      <a:pPr algn="l" fontAlgn="t"/>
                      <a:r>
                        <a:rPr lang="en-US">
                          <a:effectLst/>
                        </a:rPr>
                        <a:t>Infinite recursion can crash the system.</a:t>
                      </a:r>
                    </a:p>
                  </a:txBody>
                  <a:tcPr marL="60960" marR="60960" marT="60960" marB="60960"/>
                </a:tc>
                <a:tc>
                  <a:txBody>
                    <a:bodyPr/>
                    <a:lstStyle/>
                    <a:p>
                      <a:pPr algn="l" fontAlgn="t"/>
                      <a:r>
                        <a:rPr lang="en-IN">
                          <a:effectLst/>
                        </a:rPr>
                        <a:t>Infinite loop uses CPU cycles repeatedly.</a:t>
                      </a:r>
                    </a:p>
                  </a:txBody>
                  <a:tcPr marL="60960" marR="60960" marT="60960" marB="60960"/>
                </a:tc>
                <a:extLst>
                  <a:ext uri="{0D108BD9-81ED-4DB2-BD59-A6C34878D82A}">
                    <a16:rowId xmlns:a16="http://schemas.microsoft.com/office/drawing/2014/main" xmlns="" val="770022594"/>
                  </a:ext>
                </a:extLst>
              </a:tr>
              <a:tr h="370840">
                <a:tc>
                  <a:txBody>
                    <a:bodyPr/>
                    <a:lstStyle/>
                    <a:p>
                      <a:pPr algn="l" fontAlgn="t"/>
                      <a:r>
                        <a:rPr lang="en-IN">
                          <a:effectLst/>
                        </a:rPr>
                        <a:t>Applied</a:t>
                      </a:r>
                    </a:p>
                  </a:txBody>
                  <a:tcPr marL="60960" marR="60960" marT="60960" marB="60960"/>
                </a:tc>
                <a:tc>
                  <a:txBody>
                    <a:bodyPr/>
                    <a:lstStyle/>
                    <a:p>
                      <a:pPr algn="l" fontAlgn="t"/>
                      <a:r>
                        <a:rPr lang="en-US">
                          <a:effectLst/>
                        </a:rPr>
                        <a:t>Recursion is always applied to functions.</a:t>
                      </a:r>
                    </a:p>
                  </a:txBody>
                  <a:tcPr marL="60960" marR="60960" marT="60960" marB="60960"/>
                </a:tc>
                <a:tc>
                  <a:txBody>
                    <a:bodyPr/>
                    <a:lstStyle/>
                    <a:p>
                      <a:pPr algn="l" fontAlgn="t"/>
                      <a:r>
                        <a:rPr lang="en-US" dirty="0">
                          <a:effectLst/>
                        </a:rPr>
                        <a:t>Iteration is applied to iteration statements or "loops".</a:t>
                      </a:r>
                    </a:p>
                  </a:txBody>
                  <a:tcPr marL="60960" marR="60960" marT="60960" marB="60960"/>
                </a:tc>
                <a:extLst>
                  <a:ext uri="{0D108BD9-81ED-4DB2-BD59-A6C34878D82A}">
                    <a16:rowId xmlns:a16="http://schemas.microsoft.com/office/drawing/2014/main" xmlns="" val="2219656535"/>
                  </a:ext>
                </a:extLst>
              </a:tr>
              <a:tr h="370840">
                <a:tc>
                  <a:txBody>
                    <a:bodyPr/>
                    <a:lstStyle/>
                    <a:p>
                      <a:pPr algn="l" fontAlgn="t"/>
                      <a:r>
                        <a:rPr lang="en-IN" dirty="0">
                          <a:effectLst/>
                        </a:rPr>
                        <a:t>Stack</a:t>
                      </a:r>
                    </a:p>
                  </a:txBody>
                  <a:tcPr marL="60960" marR="60960" marT="60960" marB="60960"/>
                </a:tc>
                <a:tc>
                  <a:txBody>
                    <a:bodyPr/>
                    <a:lstStyle/>
                    <a:p>
                      <a:pPr algn="l" fontAlgn="t"/>
                      <a:r>
                        <a:rPr lang="en-US">
                          <a:effectLst/>
                        </a:rPr>
                        <a:t>The stack is used to store the set of new local variables and parameters each time the function is called.</a:t>
                      </a:r>
                    </a:p>
                  </a:txBody>
                  <a:tcPr marL="60960" marR="60960" marT="60960" marB="60960"/>
                </a:tc>
                <a:tc>
                  <a:txBody>
                    <a:bodyPr/>
                    <a:lstStyle/>
                    <a:p>
                      <a:pPr algn="l" fontAlgn="t"/>
                      <a:r>
                        <a:rPr lang="en-IN">
                          <a:effectLst/>
                        </a:rPr>
                        <a:t>Does not uses stack.</a:t>
                      </a:r>
                    </a:p>
                  </a:txBody>
                  <a:tcPr marL="60960" marR="60960" marT="60960" marB="60960"/>
                </a:tc>
                <a:extLst>
                  <a:ext uri="{0D108BD9-81ED-4DB2-BD59-A6C34878D82A}">
                    <a16:rowId xmlns:a16="http://schemas.microsoft.com/office/drawing/2014/main" xmlns="" val="2870353711"/>
                  </a:ext>
                </a:extLst>
              </a:tr>
              <a:tr h="370840">
                <a:tc>
                  <a:txBody>
                    <a:bodyPr/>
                    <a:lstStyle/>
                    <a:p>
                      <a:pPr algn="l" fontAlgn="t"/>
                      <a:r>
                        <a:rPr lang="en-IN" dirty="0">
                          <a:effectLst/>
                        </a:rPr>
                        <a:t>Overhead</a:t>
                      </a:r>
                    </a:p>
                  </a:txBody>
                  <a:tcPr marL="60960" marR="60960" marT="60960" marB="60960"/>
                </a:tc>
                <a:tc>
                  <a:txBody>
                    <a:bodyPr/>
                    <a:lstStyle/>
                    <a:p>
                      <a:pPr algn="l" fontAlgn="t"/>
                      <a:r>
                        <a:rPr lang="en-US" dirty="0">
                          <a:effectLst/>
                        </a:rPr>
                        <a:t>Recursion possesses the overhead of repeated function calls.</a:t>
                      </a:r>
                    </a:p>
                  </a:txBody>
                  <a:tcPr marL="60960" marR="60960" marT="60960" marB="60960"/>
                </a:tc>
                <a:tc>
                  <a:txBody>
                    <a:bodyPr/>
                    <a:lstStyle/>
                    <a:p>
                      <a:pPr algn="l" fontAlgn="t"/>
                      <a:r>
                        <a:rPr lang="en-US" dirty="0">
                          <a:effectLst/>
                        </a:rPr>
                        <a:t>No overhead of repeated function call.</a:t>
                      </a:r>
                    </a:p>
                  </a:txBody>
                  <a:tcPr marL="60960" marR="60960" marT="60960" marB="60960"/>
                </a:tc>
                <a:extLst>
                  <a:ext uri="{0D108BD9-81ED-4DB2-BD59-A6C34878D82A}">
                    <a16:rowId xmlns:a16="http://schemas.microsoft.com/office/drawing/2014/main" xmlns="" val="3803622168"/>
                  </a:ext>
                </a:extLst>
              </a:tr>
            </a:tbl>
          </a:graphicData>
        </a:graphic>
      </p:graphicFrame>
      <p:sp>
        <p:nvSpPr>
          <p:cNvPr id="10" name="Title 1">
            <a:extLst>
              <a:ext uri="{FF2B5EF4-FFF2-40B4-BE49-F238E27FC236}">
                <a16:creationId xmlns:a16="http://schemas.microsoft.com/office/drawing/2014/main" xmlns="" id="{880CDA0F-F2EE-4042-99D2-52D48E45371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a:ln>
                  <a:noFill/>
                </a:ln>
                <a:solidFill>
                  <a:schemeClr val="dk1"/>
                </a:solidFill>
                <a:effectLst/>
                <a:uLnTx/>
                <a:uFillTx/>
                <a:latin typeface="+mn-lt"/>
                <a:ea typeface="+mn-ea"/>
                <a:cs typeface="+mn-cs"/>
              </a:rPr>
              <a:t>Recursion </a:t>
            </a:r>
          </a:p>
        </p:txBody>
      </p:sp>
      <p:sp>
        <p:nvSpPr>
          <p:cNvPr id="11" name="Footer Placeholder 10"/>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062665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3"/>
            <a:ext cx="8229600" cy="4525963"/>
          </a:xfrm>
        </p:spPr>
        <p:txBody>
          <a:bodyPr/>
          <a:lstStyle/>
          <a:p>
            <a:r>
              <a:rPr lang="en-US" sz="2800" b="1" dirty="0"/>
              <a:t>Difference Between Recursion and Iteration</a:t>
            </a:r>
          </a:p>
          <a:p>
            <a:pPr marL="0" indent="0">
              <a:buNone/>
            </a:pPr>
            <a:endParaRPr lang="en-US" dirty="0"/>
          </a:p>
        </p:txBody>
      </p:sp>
      <p:sp>
        <p:nvSpPr>
          <p:cNvPr id="4" name="Date Placeholder 3"/>
          <p:cNvSpPr>
            <a:spLocks noGrp="1"/>
          </p:cNvSpPr>
          <p:nvPr>
            <p:ph type="dt" sz="half" idx="10"/>
          </p:nvPr>
        </p:nvSpPr>
        <p:spPr/>
        <p:txBody>
          <a:bodyPr/>
          <a:lstStyle/>
          <a:p>
            <a:fld id="{9A6D4559-1216-451C-B102-479B05D1D4E1}"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9" name="Table 9">
            <a:extLst>
              <a:ext uri="{FF2B5EF4-FFF2-40B4-BE49-F238E27FC236}">
                <a16:creationId xmlns:a16="http://schemas.microsoft.com/office/drawing/2014/main" xmlns="" id="{26B667EE-F4C7-4BDC-BD28-B32706AABD47}"/>
              </a:ext>
            </a:extLst>
          </p:cNvPr>
          <p:cNvGraphicFramePr>
            <a:graphicFrameLocks noGrp="1"/>
          </p:cNvGraphicFramePr>
          <p:nvPr>
            <p:extLst>
              <p:ext uri="{D42A27DB-BD31-4B8C-83A1-F6EECF244321}">
                <p14:modId xmlns:p14="http://schemas.microsoft.com/office/powerpoint/2010/main" xmlns="" val="1165195682"/>
              </p:ext>
            </p:extLst>
          </p:nvPr>
        </p:nvGraphicFramePr>
        <p:xfrm>
          <a:off x="457200" y="1699023"/>
          <a:ext cx="8458200" cy="173736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xmlns="" val="3621061043"/>
                    </a:ext>
                  </a:extLst>
                </a:gridCol>
                <a:gridCol w="2819400">
                  <a:extLst>
                    <a:ext uri="{9D8B030D-6E8A-4147-A177-3AD203B41FA5}">
                      <a16:colId xmlns:a16="http://schemas.microsoft.com/office/drawing/2014/main" xmlns="" val="3186577052"/>
                    </a:ext>
                  </a:extLst>
                </a:gridCol>
                <a:gridCol w="2819400">
                  <a:extLst>
                    <a:ext uri="{9D8B030D-6E8A-4147-A177-3AD203B41FA5}">
                      <a16:colId xmlns:a16="http://schemas.microsoft.com/office/drawing/2014/main" xmlns="" val="3469853744"/>
                    </a:ext>
                  </a:extLst>
                </a:gridCol>
              </a:tblGrid>
              <a:tr h="396240">
                <a:tc>
                  <a:txBody>
                    <a:bodyPr/>
                    <a:lstStyle/>
                    <a:p>
                      <a:pPr algn="ctr" fontAlgn="ctr"/>
                      <a:r>
                        <a:rPr lang="en-IN" b="1" cap="all" dirty="0">
                          <a:effectLst/>
                        </a:rPr>
                        <a:t>BASIS FOR COMPARISON</a:t>
                      </a:r>
                    </a:p>
                  </a:txBody>
                  <a:tcPr marL="60960" marR="60960" marT="60960" marB="60960" anchor="ctr"/>
                </a:tc>
                <a:tc>
                  <a:txBody>
                    <a:bodyPr/>
                    <a:lstStyle/>
                    <a:p>
                      <a:pPr algn="ctr" fontAlgn="ctr"/>
                      <a:r>
                        <a:rPr lang="en-IN" b="1" cap="all">
                          <a:effectLst/>
                        </a:rPr>
                        <a:t>RECURSION</a:t>
                      </a:r>
                    </a:p>
                  </a:txBody>
                  <a:tcPr marL="60960" marR="60960" marT="60960" marB="60960" anchor="ctr"/>
                </a:tc>
                <a:tc>
                  <a:txBody>
                    <a:bodyPr/>
                    <a:lstStyle/>
                    <a:p>
                      <a:pPr algn="ctr" fontAlgn="ctr"/>
                      <a:r>
                        <a:rPr lang="en-IN" b="1" cap="all">
                          <a:effectLst/>
                        </a:rPr>
                        <a:t>ITERATION</a:t>
                      </a:r>
                    </a:p>
                  </a:txBody>
                  <a:tcPr marL="60960" marR="60960" marT="60960" marB="60960" anchor="ctr"/>
                </a:tc>
                <a:extLst>
                  <a:ext uri="{0D108BD9-81ED-4DB2-BD59-A6C34878D82A}">
                    <a16:rowId xmlns:a16="http://schemas.microsoft.com/office/drawing/2014/main" xmlns="" val="16828150"/>
                  </a:ext>
                </a:extLst>
              </a:tr>
              <a:tr h="396240">
                <a:tc>
                  <a:txBody>
                    <a:bodyPr/>
                    <a:lstStyle/>
                    <a:p>
                      <a:pPr algn="l" fontAlgn="t"/>
                      <a:r>
                        <a:rPr lang="en-IN">
                          <a:effectLst/>
                        </a:rPr>
                        <a:t>Speed</a:t>
                      </a:r>
                    </a:p>
                  </a:txBody>
                  <a:tcPr marL="60960" marR="60960" marT="60960" marB="60960"/>
                </a:tc>
                <a:tc>
                  <a:txBody>
                    <a:bodyPr/>
                    <a:lstStyle/>
                    <a:p>
                      <a:pPr algn="l" fontAlgn="t"/>
                      <a:r>
                        <a:rPr lang="en-IN">
                          <a:effectLst/>
                        </a:rPr>
                        <a:t>Slow in execution.</a:t>
                      </a:r>
                    </a:p>
                  </a:txBody>
                  <a:tcPr marL="60960" marR="60960" marT="60960" marB="60960"/>
                </a:tc>
                <a:tc>
                  <a:txBody>
                    <a:bodyPr/>
                    <a:lstStyle/>
                    <a:p>
                      <a:pPr algn="l" fontAlgn="t"/>
                      <a:r>
                        <a:rPr lang="en-IN">
                          <a:effectLst/>
                        </a:rPr>
                        <a:t>Fast in execution.</a:t>
                      </a:r>
                    </a:p>
                  </a:txBody>
                  <a:tcPr marL="60960" marR="60960" marT="60960" marB="60960"/>
                </a:tc>
                <a:extLst>
                  <a:ext uri="{0D108BD9-81ED-4DB2-BD59-A6C34878D82A}">
                    <a16:rowId xmlns:a16="http://schemas.microsoft.com/office/drawing/2014/main" xmlns="" val="54976695"/>
                  </a:ext>
                </a:extLst>
              </a:tr>
              <a:tr h="370840">
                <a:tc>
                  <a:txBody>
                    <a:bodyPr/>
                    <a:lstStyle/>
                    <a:p>
                      <a:pPr algn="l" fontAlgn="t"/>
                      <a:r>
                        <a:rPr lang="en-IN">
                          <a:effectLst/>
                        </a:rPr>
                        <a:t>Size of Code</a:t>
                      </a:r>
                    </a:p>
                  </a:txBody>
                  <a:tcPr marL="60960" marR="60960" marT="60960" marB="60960"/>
                </a:tc>
                <a:tc>
                  <a:txBody>
                    <a:bodyPr/>
                    <a:lstStyle/>
                    <a:p>
                      <a:pPr algn="l" fontAlgn="t"/>
                      <a:r>
                        <a:rPr lang="en-US">
                          <a:effectLst/>
                        </a:rPr>
                        <a:t>Recursion reduces the size of the code.</a:t>
                      </a:r>
                    </a:p>
                  </a:txBody>
                  <a:tcPr marL="60960" marR="60960" marT="60960" marB="60960"/>
                </a:tc>
                <a:tc>
                  <a:txBody>
                    <a:bodyPr/>
                    <a:lstStyle/>
                    <a:p>
                      <a:pPr algn="l" fontAlgn="t"/>
                      <a:r>
                        <a:rPr lang="en-US" dirty="0">
                          <a:effectLst/>
                        </a:rPr>
                        <a:t>Iteration makes the code longer.</a:t>
                      </a:r>
                    </a:p>
                  </a:txBody>
                  <a:tcPr marL="60960" marR="60960" marT="60960" marB="60960"/>
                </a:tc>
                <a:extLst>
                  <a:ext uri="{0D108BD9-81ED-4DB2-BD59-A6C34878D82A}">
                    <a16:rowId xmlns:a16="http://schemas.microsoft.com/office/drawing/2014/main" xmlns="" val="770022594"/>
                  </a:ext>
                </a:extLst>
              </a:tr>
            </a:tbl>
          </a:graphicData>
        </a:graphic>
      </p:graphicFrame>
      <p:sp>
        <p:nvSpPr>
          <p:cNvPr id="10" name="Title 1">
            <a:extLst>
              <a:ext uri="{FF2B5EF4-FFF2-40B4-BE49-F238E27FC236}">
                <a16:creationId xmlns:a16="http://schemas.microsoft.com/office/drawing/2014/main" xmlns="" id="{880CDA0F-F2EE-4042-99D2-52D48E45371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a:ln>
                  <a:noFill/>
                </a:ln>
                <a:solidFill>
                  <a:schemeClr val="dk1"/>
                </a:solidFill>
                <a:effectLst/>
                <a:uLnTx/>
                <a:uFillTx/>
                <a:latin typeface="+mn-lt"/>
                <a:ea typeface="+mn-ea"/>
                <a:cs typeface="+mn-cs"/>
              </a:rPr>
              <a:t>Recursion </a:t>
            </a:r>
          </a:p>
        </p:txBody>
      </p:sp>
      <p:sp>
        <p:nvSpPr>
          <p:cNvPr id="11" name="Footer Placeholder 10"/>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2977510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3"/>
            <a:ext cx="8229600" cy="4525963"/>
          </a:xfrm>
        </p:spPr>
        <p:txBody>
          <a:bodyPr/>
          <a:lstStyle/>
          <a:p>
            <a:r>
              <a:rPr lang="en-US" sz="2800" b="1" dirty="0" smtClean="0"/>
              <a:t>Recursion can be removed by two methods</a:t>
            </a:r>
          </a:p>
          <a:p>
            <a:endParaRPr lang="en-US" sz="2800" b="1" dirty="0" smtClean="0"/>
          </a:p>
          <a:p>
            <a:pPr lvl="1"/>
            <a:r>
              <a:rPr lang="en-US" sz="2400" b="1" dirty="0" smtClean="0"/>
              <a:t>Looping (Effective for Tail Recursion)</a:t>
            </a:r>
          </a:p>
          <a:p>
            <a:pPr lvl="1"/>
            <a:r>
              <a:rPr lang="en-US" sz="2400" b="1" dirty="0" smtClean="0"/>
              <a:t>Using Stack Terminology</a:t>
            </a:r>
          </a:p>
          <a:p>
            <a:pPr lvl="1">
              <a:buNone/>
            </a:pPr>
            <a:endParaRPr lang="en-US" sz="2400" b="1" dirty="0"/>
          </a:p>
          <a:p>
            <a:pPr marL="0" indent="0">
              <a:buNone/>
            </a:pPr>
            <a:endParaRPr lang="en-US" dirty="0"/>
          </a:p>
        </p:txBody>
      </p:sp>
      <p:sp>
        <p:nvSpPr>
          <p:cNvPr id="4" name="Date Placeholder 3"/>
          <p:cNvSpPr>
            <a:spLocks noGrp="1"/>
          </p:cNvSpPr>
          <p:nvPr>
            <p:ph type="dt" sz="half" idx="10"/>
          </p:nvPr>
        </p:nvSpPr>
        <p:spPr/>
        <p:txBody>
          <a:bodyPr/>
          <a:lstStyle/>
          <a:p>
            <a:fld id="{1F0BDE9D-97AF-4B86-95CE-C70B846DC4AE}" type="datetime1">
              <a:rPr lang="en-US" smtClean="0"/>
              <a:pPr/>
              <a:t>11/3/2022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a:extLst>
              <a:ext uri="{FF2B5EF4-FFF2-40B4-BE49-F238E27FC236}">
                <a16:creationId xmlns:a16="http://schemas.microsoft.com/office/drawing/2014/main" xmlns="" id="{880CDA0F-F2EE-4042-99D2-52D48E45371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noProof="0" dirty="0" smtClean="0">
                <a:ln>
                  <a:noFill/>
                </a:ln>
                <a:solidFill>
                  <a:schemeClr val="dk1"/>
                </a:solidFill>
                <a:effectLst/>
                <a:uLnTx/>
                <a:uFillTx/>
                <a:latin typeface="+mn-lt"/>
                <a:ea typeface="+mn-ea"/>
                <a:cs typeface="+mn-cs"/>
              </a:rPr>
              <a:t>Removal of Recursion </a:t>
            </a:r>
            <a:endParaRPr kumimoji="0" lang="en-US" sz="3400" b="0" i="0" u="none" strike="noStrike" kern="1200" cap="none" spc="0" normalizeH="0" noProof="0" dirty="0">
              <a:ln>
                <a:noFill/>
              </a:ln>
              <a:solidFill>
                <a:schemeClr val="dk1"/>
              </a:solidFill>
              <a:effectLst/>
              <a:uLnTx/>
              <a:uFillTx/>
              <a:latin typeface="+mn-lt"/>
              <a:ea typeface="+mn-ea"/>
              <a:cs typeface="+mn-cs"/>
            </a:endParaRPr>
          </a:p>
        </p:txBody>
      </p:sp>
      <p:sp>
        <p:nvSpPr>
          <p:cNvPr id="7" name="Footer Placeholder 6"/>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2977510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2560" y="1043604"/>
            <a:ext cx="1546860" cy="444352"/>
          </a:xfrm>
          <a:prstGeom prst="rect">
            <a:avLst/>
          </a:prstGeom>
        </p:spPr>
        <p:txBody>
          <a:bodyPr vert="horz" wrap="square" lIns="0" tIns="13335" rIns="0" bIns="0" rtlCol="0">
            <a:spAutoFit/>
          </a:bodyPr>
          <a:lstStyle/>
          <a:p>
            <a:pPr marL="12700">
              <a:lnSpc>
                <a:spcPct val="100000"/>
              </a:lnSpc>
              <a:spcBef>
                <a:spcPts val="105"/>
              </a:spcBef>
            </a:pPr>
            <a:r>
              <a:rPr sz="2800" b="1" dirty="0">
                <a:latin typeface="+mn-lt"/>
              </a:rPr>
              <a:t>Queue</a:t>
            </a:r>
          </a:p>
        </p:txBody>
      </p:sp>
      <p:sp>
        <p:nvSpPr>
          <p:cNvPr id="3" name="object 3"/>
          <p:cNvSpPr txBox="1"/>
          <p:nvPr/>
        </p:nvSpPr>
        <p:spPr>
          <a:xfrm>
            <a:off x="457898" y="1878178"/>
            <a:ext cx="7107555" cy="1270475"/>
          </a:xfrm>
          <a:prstGeom prst="rect">
            <a:avLst/>
          </a:prstGeom>
        </p:spPr>
        <p:txBody>
          <a:bodyPr vert="horz" wrap="square" lIns="0" tIns="110489" rIns="0" bIns="0" rtlCol="0">
            <a:spAutoFit/>
          </a:bodyPr>
          <a:lstStyle/>
          <a:p>
            <a:pPr marL="355600" indent="-342900">
              <a:lnSpc>
                <a:spcPct val="100000"/>
              </a:lnSpc>
              <a:spcBef>
                <a:spcPts val="869"/>
              </a:spcBef>
              <a:buFont typeface="Arial"/>
              <a:buChar char="•"/>
              <a:tabLst>
                <a:tab pos="354965" algn="l"/>
                <a:tab pos="355600" algn="l"/>
              </a:tabLst>
            </a:pPr>
            <a:r>
              <a:rPr sz="2200" dirty="0">
                <a:latin typeface="Calibri"/>
                <a:cs typeface="Calibri"/>
              </a:rPr>
              <a:t>Queue </a:t>
            </a:r>
            <a:r>
              <a:rPr sz="2200" spc="-5" dirty="0">
                <a:latin typeface="Calibri"/>
                <a:cs typeface="Calibri"/>
              </a:rPr>
              <a:t>is Linear </a:t>
            </a:r>
            <a:r>
              <a:rPr sz="2200" spc="-20" dirty="0">
                <a:latin typeface="Calibri"/>
                <a:cs typeface="Calibri"/>
              </a:rPr>
              <a:t>Data</a:t>
            </a:r>
            <a:r>
              <a:rPr sz="2200" spc="10" dirty="0">
                <a:latin typeface="Calibri"/>
                <a:cs typeface="Calibri"/>
              </a:rPr>
              <a:t> </a:t>
            </a:r>
            <a:r>
              <a:rPr sz="2200" spc="-10" dirty="0">
                <a:latin typeface="Calibri"/>
                <a:cs typeface="Calibri"/>
              </a:rPr>
              <a:t>Structure</a:t>
            </a:r>
            <a:endParaRPr sz="2200" dirty="0">
              <a:latin typeface="Calibri"/>
              <a:cs typeface="Calibri"/>
            </a:endParaRPr>
          </a:p>
          <a:p>
            <a:pPr marL="355600" indent="-342900">
              <a:lnSpc>
                <a:spcPct val="100000"/>
              </a:lnSpc>
              <a:spcBef>
                <a:spcPts val="770"/>
              </a:spcBef>
              <a:buFont typeface="Arial"/>
              <a:buChar char="•"/>
              <a:tabLst>
                <a:tab pos="354965" algn="l"/>
                <a:tab pos="355600" algn="l"/>
              </a:tabLst>
            </a:pPr>
            <a:r>
              <a:rPr sz="2200" spc="-5" dirty="0">
                <a:latin typeface="Calibri"/>
                <a:cs typeface="Calibri"/>
              </a:rPr>
              <a:t>It </a:t>
            </a:r>
            <a:r>
              <a:rPr sz="2200" spc="-20" dirty="0">
                <a:latin typeface="Calibri"/>
                <a:cs typeface="Calibri"/>
              </a:rPr>
              <a:t>follows </a:t>
            </a:r>
            <a:r>
              <a:rPr sz="2200" spc="-25" dirty="0">
                <a:latin typeface="Calibri"/>
                <a:cs typeface="Calibri"/>
              </a:rPr>
              <a:t>First </a:t>
            </a:r>
            <a:r>
              <a:rPr sz="2200" spc="-5" dirty="0">
                <a:latin typeface="Calibri"/>
                <a:cs typeface="Calibri"/>
              </a:rPr>
              <a:t>In </a:t>
            </a:r>
            <a:r>
              <a:rPr sz="2200" spc="-25" dirty="0">
                <a:latin typeface="Calibri"/>
                <a:cs typeface="Calibri"/>
              </a:rPr>
              <a:t>First </a:t>
            </a:r>
            <a:r>
              <a:rPr sz="2200" spc="-5" dirty="0">
                <a:latin typeface="Calibri"/>
                <a:cs typeface="Calibri"/>
              </a:rPr>
              <a:t>Out(FIFO)</a:t>
            </a:r>
            <a:r>
              <a:rPr sz="2200" spc="150" dirty="0">
                <a:latin typeface="Calibri"/>
                <a:cs typeface="Calibri"/>
              </a:rPr>
              <a:t> </a:t>
            </a:r>
            <a:r>
              <a:rPr sz="2200" spc="-5" dirty="0">
                <a:latin typeface="Calibri"/>
                <a:cs typeface="Calibri"/>
              </a:rPr>
              <a:t>principal</a:t>
            </a:r>
            <a:endParaRPr sz="2200" dirty="0">
              <a:latin typeface="Calibri"/>
              <a:cs typeface="Calibri"/>
            </a:endParaRPr>
          </a:p>
          <a:p>
            <a:pPr marL="12700" marR="1263650">
              <a:lnSpc>
                <a:spcPct val="120000"/>
              </a:lnSpc>
              <a:buFont typeface="Arial"/>
              <a:buChar char="•"/>
              <a:tabLst>
                <a:tab pos="354965" algn="l"/>
                <a:tab pos="355600" algn="l"/>
              </a:tabLst>
            </a:pPr>
            <a:r>
              <a:rPr lang="en-US" sz="2200" spc="-5" dirty="0">
                <a:latin typeface="Calibri"/>
                <a:cs typeface="Calibri"/>
              </a:rPr>
              <a:t>    </a:t>
            </a:r>
            <a:r>
              <a:rPr sz="2200" spc="-5" dirty="0">
                <a:latin typeface="Calibri"/>
                <a:cs typeface="Calibri"/>
              </a:rPr>
              <a:t>It has </a:t>
            </a:r>
            <a:r>
              <a:rPr sz="2200" spc="-10" dirty="0">
                <a:latin typeface="Calibri"/>
                <a:cs typeface="Calibri"/>
              </a:rPr>
              <a:t>two </a:t>
            </a:r>
            <a:r>
              <a:rPr sz="2200" spc="-20" dirty="0">
                <a:latin typeface="Calibri"/>
                <a:cs typeface="Calibri"/>
              </a:rPr>
              <a:t>pointers front </a:t>
            </a:r>
            <a:r>
              <a:rPr sz="2200" dirty="0">
                <a:latin typeface="Calibri"/>
                <a:cs typeface="Calibri"/>
              </a:rPr>
              <a:t>and </a:t>
            </a:r>
            <a:r>
              <a:rPr sz="2200" spc="-10" dirty="0">
                <a:latin typeface="Calibri"/>
                <a:cs typeface="Calibri"/>
              </a:rPr>
              <a:t>rear  </a:t>
            </a:r>
            <a:r>
              <a:rPr sz="2200" spc="5" dirty="0">
                <a:latin typeface="Calibri"/>
                <a:cs typeface="Calibri"/>
              </a:rPr>
              <a:t>e.g.:</a:t>
            </a:r>
            <a:endParaRPr sz="2200" dirty="0">
              <a:latin typeface="Calibri"/>
              <a:cs typeface="Calibri"/>
            </a:endParaRPr>
          </a:p>
        </p:txBody>
      </p:sp>
      <p:sp>
        <p:nvSpPr>
          <p:cNvPr id="14" name="Title 1">
            <a:extLst>
              <a:ext uri="{FF2B5EF4-FFF2-40B4-BE49-F238E27FC236}">
                <a16:creationId xmlns:a16="http://schemas.microsoft.com/office/drawing/2014/main" xmlns="" id="{017EE462-75F9-4D7A-AB60-A34C5A50482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5" name="Picture 2" descr="E:\NIET\Project\xLogo11.png.pagespeed.ic.pydHLuCQEZ.png">
            <a:extLst>
              <a:ext uri="{FF2B5EF4-FFF2-40B4-BE49-F238E27FC236}">
                <a16:creationId xmlns:a16="http://schemas.microsoft.com/office/drawing/2014/main" xmlns="" id="{6E5D7908-D9A5-4BA2-8519-23B62E50A35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6" name="Date Placeholder 15">
            <a:extLst>
              <a:ext uri="{FF2B5EF4-FFF2-40B4-BE49-F238E27FC236}">
                <a16:creationId xmlns:a16="http://schemas.microsoft.com/office/drawing/2014/main" xmlns="" id="{2516DFE5-489D-4EB2-B17C-6F25EF768FC7}"/>
              </a:ext>
            </a:extLst>
          </p:cNvPr>
          <p:cNvSpPr>
            <a:spLocks noGrp="1"/>
          </p:cNvSpPr>
          <p:nvPr>
            <p:ph type="dt" sz="half" idx="10"/>
          </p:nvPr>
        </p:nvSpPr>
        <p:spPr/>
        <p:txBody>
          <a:bodyPr/>
          <a:lstStyle/>
          <a:p>
            <a:fld id="{32A0C67E-9964-461F-993D-C6B704E0FADD}" type="datetime1">
              <a:rPr lang="en-US" smtClean="0"/>
              <a:pPr/>
              <a:t>11/3/2022</a:t>
            </a:fld>
            <a:endParaRPr lang="en-US"/>
          </a:p>
        </p:txBody>
      </p:sp>
      <p:sp>
        <p:nvSpPr>
          <p:cNvPr id="18" name="Slide Number Placeholder 17">
            <a:extLst>
              <a:ext uri="{FF2B5EF4-FFF2-40B4-BE49-F238E27FC236}">
                <a16:creationId xmlns:a16="http://schemas.microsoft.com/office/drawing/2014/main" xmlns="" id="{F162C2A9-FE8D-478F-86CC-B4292B9B93CC}"/>
              </a:ext>
            </a:extLst>
          </p:cNvPr>
          <p:cNvSpPr>
            <a:spLocks noGrp="1"/>
          </p:cNvSpPr>
          <p:nvPr>
            <p:ph type="sldNum" sz="quarter" idx="12"/>
          </p:nvPr>
        </p:nvSpPr>
        <p:spPr/>
        <p:txBody>
          <a:bodyPr/>
          <a:lstStyle/>
          <a:p>
            <a:fld id="{B6F15528-21DE-4FAA-801E-634DDDAF4B2B}" type="slidenum">
              <a:rPr lang="en-US" smtClean="0"/>
              <a:pPr/>
              <a:t>98</a:t>
            </a:fld>
            <a:endParaRPr lang="en-US"/>
          </a:p>
        </p:txBody>
      </p:sp>
      <p:pic>
        <p:nvPicPr>
          <p:cNvPr id="20" name="Picture 19">
            <a:extLst>
              <a:ext uri="{FF2B5EF4-FFF2-40B4-BE49-F238E27FC236}">
                <a16:creationId xmlns:a16="http://schemas.microsoft.com/office/drawing/2014/main" xmlns="" id="{58A156A7-5DC9-49D8-BA2D-269F2464AEAB}"/>
              </a:ext>
            </a:extLst>
          </p:cNvPr>
          <p:cNvPicPr>
            <a:picLocks noChangeAspect="1"/>
          </p:cNvPicPr>
          <p:nvPr/>
        </p:nvPicPr>
        <p:blipFill>
          <a:blip r:embed="rId3"/>
          <a:stretch>
            <a:fillRect/>
          </a:stretch>
        </p:blipFill>
        <p:spPr>
          <a:xfrm>
            <a:off x="426486" y="3666864"/>
            <a:ext cx="8033946" cy="2057578"/>
          </a:xfrm>
          <a:prstGeom prst="rect">
            <a:avLst/>
          </a:prstGeom>
        </p:spPr>
      </p:pic>
      <p:cxnSp>
        <p:nvCxnSpPr>
          <p:cNvPr id="22" name="Straight Arrow Connector 21">
            <a:extLst>
              <a:ext uri="{FF2B5EF4-FFF2-40B4-BE49-F238E27FC236}">
                <a16:creationId xmlns:a16="http://schemas.microsoft.com/office/drawing/2014/main" xmlns="" id="{B961243A-5DA1-4254-B710-4787E365CC55}"/>
              </a:ext>
            </a:extLst>
          </p:cNvPr>
          <p:cNvCxnSpPr/>
          <p:nvPr/>
        </p:nvCxnSpPr>
        <p:spPr>
          <a:xfrm>
            <a:off x="1763688" y="3429000"/>
            <a:ext cx="0"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xmlns="" id="{625B893D-92AB-4EA7-B244-EC320427712A}"/>
              </a:ext>
            </a:extLst>
          </p:cNvPr>
          <p:cNvCxnSpPr/>
          <p:nvPr/>
        </p:nvCxnSpPr>
        <p:spPr>
          <a:xfrm>
            <a:off x="7308304" y="3356992"/>
            <a:ext cx="0"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xmlns="" id="{5FEC1DB7-C0D3-40B0-B4D2-99B7677B61FA}"/>
              </a:ext>
            </a:extLst>
          </p:cNvPr>
          <p:cNvSpPr txBox="1"/>
          <p:nvPr/>
        </p:nvSpPr>
        <p:spPr>
          <a:xfrm>
            <a:off x="1871707" y="3331482"/>
            <a:ext cx="936090" cy="369332"/>
          </a:xfrm>
          <a:prstGeom prst="rect">
            <a:avLst/>
          </a:prstGeom>
          <a:noFill/>
        </p:spPr>
        <p:txBody>
          <a:bodyPr wrap="square" rtlCol="0">
            <a:spAutoFit/>
          </a:bodyPr>
          <a:lstStyle/>
          <a:p>
            <a:r>
              <a:rPr lang="en-US" dirty="0"/>
              <a:t>Front</a:t>
            </a:r>
            <a:endParaRPr lang="en-IN" dirty="0"/>
          </a:p>
        </p:txBody>
      </p:sp>
      <p:sp>
        <p:nvSpPr>
          <p:cNvPr id="27" name="TextBox 26">
            <a:extLst>
              <a:ext uri="{FF2B5EF4-FFF2-40B4-BE49-F238E27FC236}">
                <a16:creationId xmlns:a16="http://schemas.microsoft.com/office/drawing/2014/main" xmlns="" id="{1691DB78-13D6-4CC4-B572-5D9E4B6E73E6}"/>
              </a:ext>
            </a:extLst>
          </p:cNvPr>
          <p:cNvSpPr txBox="1"/>
          <p:nvPr/>
        </p:nvSpPr>
        <p:spPr>
          <a:xfrm>
            <a:off x="7346586" y="3269275"/>
            <a:ext cx="936090" cy="369332"/>
          </a:xfrm>
          <a:prstGeom prst="rect">
            <a:avLst/>
          </a:prstGeom>
          <a:noFill/>
        </p:spPr>
        <p:txBody>
          <a:bodyPr wrap="square" rtlCol="0">
            <a:spAutoFit/>
          </a:bodyPr>
          <a:lstStyle/>
          <a:p>
            <a:r>
              <a:rPr lang="en-US" dirty="0"/>
              <a:t>Rear</a:t>
            </a:r>
            <a:endParaRPr lang="en-IN" dirty="0"/>
          </a:p>
        </p:txBody>
      </p:sp>
      <p:sp>
        <p:nvSpPr>
          <p:cNvPr id="13" name="Footer Placeholder 12"/>
          <p:cNvSpPr>
            <a:spLocks noGrp="1"/>
          </p:cNvSpPr>
          <p:nvPr>
            <p:ph type="ftr" sz="quarter" idx="11"/>
          </p:nvPr>
        </p:nvSpPr>
        <p:spPr/>
        <p:txBody>
          <a:bodyPr/>
          <a:lstStyle/>
          <a:p>
            <a:r>
              <a:rPr lang="en-US" smtClean="0"/>
              <a:t>Dr. Ritesh Rastogi, AMICSE 0301/ACSE0301-DS,          Unit -2</a:t>
            </a:r>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91680" y="1043604"/>
            <a:ext cx="5544616" cy="444352"/>
          </a:xfrm>
          <a:prstGeom prst="rect">
            <a:avLst/>
          </a:prstGeom>
        </p:spPr>
        <p:txBody>
          <a:bodyPr vert="horz" wrap="square" lIns="0" tIns="13335" rIns="0" bIns="0" rtlCol="0">
            <a:spAutoFit/>
          </a:bodyPr>
          <a:lstStyle/>
          <a:p>
            <a:pPr marL="12700">
              <a:lnSpc>
                <a:spcPct val="100000"/>
              </a:lnSpc>
              <a:spcBef>
                <a:spcPts val="105"/>
              </a:spcBef>
            </a:pPr>
            <a:r>
              <a:rPr lang="en-US" sz="2800" b="1" dirty="0">
                <a:latin typeface="+mn-lt"/>
              </a:rPr>
              <a:t>Implementation of </a:t>
            </a:r>
            <a:r>
              <a:rPr sz="2800" b="1" dirty="0">
                <a:latin typeface="+mn-lt"/>
              </a:rPr>
              <a:t>Queue</a:t>
            </a:r>
          </a:p>
        </p:txBody>
      </p:sp>
      <p:sp>
        <p:nvSpPr>
          <p:cNvPr id="3" name="object 3"/>
          <p:cNvSpPr txBox="1"/>
          <p:nvPr/>
        </p:nvSpPr>
        <p:spPr>
          <a:xfrm>
            <a:off x="457898" y="1878178"/>
            <a:ext cx="7107555" cy="904093"/>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US" sz="2200" dirty="0">
                <a:latin typeface="Calibri"/>
                <a:cs typeface="Calibri"/>
              </a:rPr>
              <a:t>1. Using Array </a:t>
            </a:r>
          </a:p>
          <a:p>
            <a:pPr marL="12700">
              <a:lnSpc>
                <a:spcPct val="100000"/>
              </a:lnSpc>
              <a:spcBef>
                <a:spcPts val="869"/>
              </a:spcBef>
              <a:tabLst>
                <a:tab pos="354965" algn="l"/>
                <a:tab pos="355600" algn="l"/>
              </a:tabLst>
            </a:pPr>
            <a:r>
              <a:rPr lang="en-US" sz="2200" dirty="0">
                <a:latin typeface="Calibri"/>
                <a:cs typeface="Calibri"/>
              </a:rPr>
              <a:t>2. Using Link List</a:t>
            </a:r>
            <a:endParaRPr sz="2200" dirty="0">
              <a:latin typeface="Calibri"/>
              <a:cs typeface="Calibri"/>
            </a:endParaRPr>
          </a:p>
        </p:txBody>
      </p:sp>
      <p:sp>
        <p:nvSpPr>
          <p:cNvPr id="14" name="Title 1">
            <a:extLst>
              <a:ext uri="{FF2B5EF4-FFF2-40B4-BE49-F238E27FC236}">
                <a16:creationId xmlns:a16="http://schemas.microsoft.com/office/drawing/2014/main" xmlns="" id="{017EE462-75F9-4D7A-AB60-A34C5A50482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Queue </a:t>
            </a:r>
          </a:p>
        </p:txBody>
      </p:sp>
      <p:pic>
        <p:nvPicPr>
          <p:cNvPr id="15" name="Picture 2" descr="E:\NIET\Project\xLogo11.png.pagespeed.ic.pydHLuCQEZ.png">
            <a:extLst>
              <a:ext uri="{FF2B5EF4-FFF2-40B4-BE49-F238E27FC236}">
                <a16:creationId xmlns:a16="http://schemas.microsoft.com/office/drawing/2014/main" xmlns="" id="{6E5D7908-D9A5-4BA2-8519-23B62E50A35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6" name="Date Placeholder 15">
            <a:extLst>
              <a:ext uri="{FF2B5EF4-FFF2-40B4-BE49-F238E27FC236}">
                <a16:creationId xmlns:a16="http://schemas.microsoft.com/office/drawing/2014/main" xmlns="" id="{2516DFE5-489D-4EB2-B17C-6F25EF768FC7}"/>
              </a:ext>
            </a:extLst>
          </p:cNvPr>
          <p:cNvSpPr>
            <a:spLocks noGrp="1"/>
          </p:cNvSpPr>
          <p:nvPr>
            <p:ph type="dt" sz="half" idx="10"/>
          </p:nvPr>
        </p:nvSpPr>
        <p:spPr/>
        <p:txBody>
          <a:bodyPr/>
          <a:lstStyle/>
          <a:p>
            <a:fld id="{79CB2A07-F3F1-46E1-8645-C653621F9391}" type="datetime1">
              <a:rPr lang="en-US" smtClean="0"/>
              <a:pPr/>
              <a:t>11/3/2022</a:t>
            </a:fld>
            <a:endParaRPr lang="en-US"/>
          </a:p>
        </p:txBody>
      </p:sp>
      <p:sp>
        <p:nvSpPr>
          <p:cNvPr id="18" name="Slide Number Placeholder 17">
            <a:extLst>
              <a:ext uri="{FF2B5EF4-FFF2-40B4-BE49-F238E27FC236}">
                <a16:creationId xmlns:a16="http://schemas.microsoft.com/office/drawing/2014/main" xmlns="" id="{F162C2A9-FE8D-478F-86CC-B4292B9B93CC}"/>
              </a:ext>
            </a:extLst>
          </p:cNvPr>
          <p:cNvSpPr>
            <a:spLocks noGrp="1"/>
          </p:cNvSpPr>
          <p:nvPr>
            <p:ph type="sldNum" sz="quarter" idx="12"/>
          </p:nvPr>
        </p:nvSpPr>
        <p:spPr/>
        <p:txBody>
          <a:bodyPr/>
          <a:lstStyle/>
          <a:p>
            <a:fld id="{B6F15528-21DE-4FAA-801E-634DDDAF4B2B}" type="slidenum">
              <a:rPr lang="en-US" smtClean="0"/>
              <a:pPr/>
              <a:t>99</a:t>
            </a:fld>
            <a:endParaRPr lang="en-US"/>
          </a:p>
        </p:txBody>
      </p:sp>
      <p:sp>
        <p:nvSpPr>
          <p:cNvPr id="7" name="TextBox 6">
            <a:extLst>
              <a:ext uri="{FF2B5EF4-FFF2-40B4-BE49-F238E27FC236}">
                <a16:creationId xmlns:a16="http://schemas.microsoft.com/office/drawing/2014/main" xmlns="" id="{FD13277E-ADEA-4B21-9234-A07EF9868BA4}"/>
              </a:ext>
            </a:extLst>
          </p:cNvPr>
          <p:cNvSpPr txBox="1"/>
          <p:nvPr/>
        </p:nvSpPr>
        <p:spPr>
          <a:xfrm>
            <a:off x="89756" y="3028594"/>
            <a:ext cx="9054244" cy="2769989"/>
          </a:xfrm>
          <a:prstGeom prst="rect">
            <a:avLst/>
          </a:prstGeom>
          <a:noFill/>
        </p:spPr>
        <p:txBody>
          <a:bodyPr wrap="square" rtlCol="0">
            <a:spAutoFit/>
          </a:bodyPr>
          <a:lstStyle/>
          <a:p>
            <a:r>
              <a:rPr lang="en-US" sz="2200" b="1" dirty="0"/>
              <a:t>Application of Queue</a:t>
            </a:r>
          </a:p>
          <a:p>
            <a:endParaRPr lang="en-US" sz="2200" b="1" dirty="0"/>
          </a:p>
          <a:p>
            <a:pPr algn="l"/>
            <a:r>
              <a:rPr lang="en-US" b="0" i="0" dirty="0">
                <a:solidFill>
                  <a:srgbClr val="333333"/>
                </a:solidFill>
                <a:effectLst/>
                <a:latin typeface="+mj-lt"/>
              </a:rPr>
              <a:t>Queues are used in a lot of applications, few of them are:</a:t>
            </a:r>
          </a:p>
          <a:p>
            <a:pPr algn="l"/>
            <a:endParaRPr lang="en-US" b="0" i="0" dirty="0">
              <a:solidFill>
                <a:srgbClr val="333333"/>
              </a:solidFill>
              <a:effectLst/>
              <a:latin typeface="+mj-lt"/>
            </a:endParaRPr>
          </a:p>
          <a:p>
            <a:pPr algn="l">
              <a:buFont typeface="Arial" panose="020B0604020202020204" pitchFamily="34" charset="0"/>
              <a:buChar char="•"/>
            </a:pPr>
            <a:r>
              <a:rPr lang="en-US" b="0" i="0" dirty="0">
                <a:solidFill>
                  <a:srgbClr val="333333"/>
                </a:solidFill>
                <a:effectLst/>
                <a:latin typeface="+mj-lt"/>
              </a:rPr>
              <a:t>Queue is used to implement many algorithms like Breadth First Search (BFS), etc.</a:t>
            </a:r>
          </a:p>
          <a:p>
            <a:pPr algn="l">
              <a:buFont typeface="Arial" panose="020B0604020202020204" pitchFamily="34" charset="0"/>
              <a:buChar char="•"/>
            </a:pPr>
            <a:r>
              <a:rPr lang="en-US" b="0" i="0" dirty="0">
                <a:solidFill>
                  <a:srgbClr val="333333"/>
                </a:solidFill>
                <a:effectLst/>
                <a:latin typeface="+mj-lt"/>
              </a:rPr>
              <a:t>It can be also used by an operating system when it has to schedule jobs with equal priority</a:t>
            </a:r>
          </a:p>
          <a:p>
            <a:pPr algn="l">
              <a:buFont typeface="Arial" panose="020B0604020202020204" pitchFamily="34" charset="0"/>
              <a:buChar char="•"/>
            </a:pPr>
            <a:r>
              <a:rPr lang="en-US" b="0" i="0" dirty="0">
                <a:solidFill>
                  <a:srgbClr val="333333"/>
                </a:solidFill>
                <a:effectLst/>
                <a:latin typeface="+mj-lt"/>
              </a:rPr>
              <a:t>Customers calling a call center are kept in queues when they wait for someone to pick up the calls</a:t>
            </a:r>
          </a:p>
          <a:p>
            <a:endParaRPr lang="en-IN" sz="2200" b="1" dirty="0"/>
          </a:p>
        </p:txBody>
      </p:sp>
      <p:sp>
        <p:nvSpPr>
          <p:cNvPr id="9" name="Footer Placeholder 8"/>
          <p:cNvSpPr>
            <a:spLocks noGrp="1"/>
          </p:cNvSpPr>
          <p:nvPr>
            <p:ph type="ftr" sz="quarter" idx="11"/>
          </p:nvPr>
        </p:nvSpPr>
        <p:spPr/>
        <p:txBody>
          <a:bodyPr/>
          <a:lstStyle/>
          <a:p>
            <a:r>
              <a:rPr lang="en-US" smtClean="0"/>
              <a:t>Dr. Ritesh Rastogi, AMICSE 0301/ACSE0301-DS,          Unit -2</a:t>
            </a:r>
            <a:endParaRPr lang="en-US"/>
          </a:p>
        </p:txBody>
      </p:sp>
    </p:spTree>
    <p:extLst>
      <p:ext uri="{BB962C8B-B14F-4D97-AF65-F5344CB8AC3E}">
        <p14:creationId xmlns:p14="http://schemas.microsoft.com/office/powerpoint/2010/main" xmlns="" val="16484630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4157</TotalTime>
  <Words>8686</Words>
  <Application>Microsoft Office PowerPoint</Application>
  <PresentationFormat>On-screen Show (4:3)</PresentationFormat>
  <Paragraphs>2059</Paragraphs>
  <Slides>150</Slides>
  <Notes>3</Notes>
  <HiddenSlides>0</HiddenSlides>
  <MMClips>0</MMClips>
  <ScaleCrop>false</ScaleCrop>
  <HeadingPairs>
    <vt:vector size="4" baseType="variant">
      <vt:variant>
        <vt:lpstr>Theme</vt:lpstr>
      </vt:variant>
      <vt:variant>
        <vt:i4>2</vt:i4>
      </vt:variant>
      <vt:variant>
        <vt:lpstr>Slide Titles</vt:lpstr>
      </vt:variant>
      <vt:variant>
        <vt:i4>150</vt:i4>
      </vt:variant>
    </vt:vector>
  </HeadingPairs>
  <TitlesOfParts>
    <vt:vector size="152" baseType="lpstr">
      <vt:lpstr>Office Theme</vt:lpstr>
      <vt:lpstr>Custom Design</vt:lpstr>
      <vt:lpstr>Noida Institute of Engineering and Technology, Greater Noida</vt:lpstr>
      <vt:lpstr>Slide 2</vt:lpstr>
      <vt:lpstr>Evaluation Scheme</vt:lpstr>
      <vt:lpstr>Syllabus</vt:lpstr>
      <vt:lpstr>Syllabus</vt:lpstr>
      <vt:lpstr>Syllabus</vt:lpstr>
      <vt:lpstr>Syllabus</vt:lpstr>
      <vt:lpstr>Slide 8</vt:lpstr>
      <vt:lpstr>Slide 9</vt:lpstr>
      <vt:lpstr>Slide 10</vt:lpstr>
      <vt:lpstr>Slide 11</vt:lpstr>
      <vt:lpstr>Slide 12</vt:lpstr>
      <vt:lpstr>Slide 13</vt:lpstr>
      <vt:lpstr>Slide 14</vt:lpstr>
      <vt:lpstr>Slide 15</vt:lpstr>
      <vt:lpstr>Slide 16</vt:lpstr>
      <vt:lpstr>Stack</vt:lpstr>
      <vt:lpstr>Example of Stack (LIFO)</vt:lpstr>
      <vt:lpstr>Stack Operations</vt:lpstr>
      <vt:lpstr>Stack Operations</vt:lpstr>
      <vt:lpstr>Stack Abstract Data Type</vt:lpstr>
      <vt:lpstr>Stack Example</vt:lpstr>
      <vt:lpstr>Slide 23</vt:lpstr>
      <vt:lpstr>Stack Implementation using Array ...</vt:lpstr>
      <vt:lpstr>Slide 25</vt:lpstr>
      <vt:lpstr>Slide 26</vt:lpstr>
      <vt:lpstr>Stack Implementation using Array</vt:lpstr>
      <vt:lpstr>Stack Implementation using Array</vt:lpstr>
      <vt:lpstr>Stack Implementation using Array</vt:lpstr>
      <vt:lpstr>Stack Implementation using Array</vt:lpstr>
      <vt:lpstr>push(value) - Inserting value into the stack using array</vt:lpstr>
      <vt:lpstr>Slide 32</vt:lpstr>
      <vt:lpstr>Slide 33</vt:lpstr>
      <vt:lpstr>Slide 34</vt:lpstr>
      <vt:lpstr>Stack Implementation using Link List</vt:lpstr>
      <vt:lpstr>Stack Implementation using Link List</vt:lpstr>
      <vt:lpstr>Slide 37</vt:lpstr>
      <vt:lpstr>Slide 38</vt:lpstr>
      <vt:lpstr>Slide 39</vt:lpstr>
      <vt:lpstr>Slide 40</vt:lpstr>
      <vt:lpstr>Slide 41</vt:lpstr>
      <vt:lpstr>Slide 42</vt:lpstr>
      <vt:lpstr>Stack Implementation using Link List</vt:lpstr>
      <vt:lpstr>Slide 44</vt:lpstr>
      <vt:lpstr>Slide 45</vt:lpstr>
      <vt:lpstr>Slide 46</vt:lpstr>
      <vt:lpstr>Stack Application</vt:lpstr>
      <vt:lpstr>Reverse String...</vt:lpstr>
      <vt:lpstr>Reverse String...</vt:lpstr>
      <vt:lpstr>Slide 50</vt:lpstr>
      <vt:lpstr>Slide 51</vt:lpstr>
      <vt:lpstr>Infix, Postfix and Prefix Expression</vt:lpstr>
      <vt:lpstr>Infix to Postfix Conversion</vt:lpstr>
      <vt:lpstr>C language operators Precedence and Associativity</vt:lpstr>
      <vt:lpstr>Infix to Postfix By-Hand Algorithm</vt:lpstr>
      <vt:lpstr>Slide 56</vt:lpstr>
      <vt:lpstr>Slide 57</vt:lpstr>
      <vt:lpstr>Infix to Prefix By-Hand Algorithm</vt:lpstr>
      <vt:lpstr>Infix to Prefix Step by Step Conversion</vt:lpstr>
      <vt:lpstr>Infix to Postfix using Stack (Convert in Reverse Polish Notation)</vt:lpstr>
      <vt:lpstr>Slide 61</vt:lpstr>
      <vt:lpstr>Slide 62</vt:lpstr>
      <vt:lpstr>Slide 63</vt:lpstr>
      <vt:lpstr>Slide 64</vt:lpstr>
      <vt:lpstr>Infix to Prefix using Stack..</vt:lpstr>
      <vt:lpstr>Slide 66</vt:lpstr>
      <vt:lpstr>Slide 67</vt:lpstr>
      <vt:lpstr>Slide 68</vt:lpstr>
      <vt:lpstr>Evaluating Arithmetic Postfix  Expression</vt:lpstr>
      <vt:lpstr>Evaluating Arithmetic Postfix  Expression</vt:lpstr>
      <vt:lpstr>Recursion</vt:lpstr>
      <vt:lpstr>Types of Recursions:  Recursion are mainly of two types depending on whether a function calls itself from within itself or more than one function call one another mutually. The first one is called direct recursion and another one is called indirect recursion.  fun() { ------------- ------------ ---------- fun() }</vt:lpstr>
      <vt:lpstr>Slide 73</vt:lpstr>
      <vt:lpstr>Recursion</vt:lpstr>
      <vt:lpstr> Calculate Factorial of the number using Recursion.</vt:lpstr>
      <vt:lpstr>Factorial of an integer number using recursive function</vt:lpstr>
      <vt:lpstr>Factorial of an integer number using recursive function</vt:lpstr>
      <vt:lpstr>Slide 78</vt:lpstr>
      <vt:lpstr>Slide 79</vt:lpstr>
      <vt:lpstr>Slide 80</vt:lpstr>
      <vt:lpstr>Recursion Pros and Cons</vt:lpstr>
      <vt:lpstr>Slide 82</vt:lpstr>
      <vt:lpstr>Slide 83</vt:lpstr>
      <vt:lpstr>Slide 84</vt:lpstr>
      <vt:lpstr>Tower of Hanoi Problem</vt:lpstr>
      <vt:lpstr>Tower of Hanoi Problem</vt:lpstr>
      <vt:lpstr>Tower of Hanoi Problem Illustration </vt:lpstr>
      <vt:lpstr>Tower of Hanoi Algorithm Concept</vt:lpstr>
      <vt:lpstr>A recursive algorithm for Tower of Hanoi can be driven as follows </vt:lpstr>
      <vt:lpstr>A recursive program in Python for Tower of Hanoi</vt:lpstr>
      <vt:lpstr>Slide 91</vt:lpstr>
      <vt:lpstr>Slide 92</vt:lpstr>
      <vt:lpstr>Slide 93</vt:lpstr>
      <vt:lpstr>Slide 94</vt:lpstr>
      <vt:lpstr>Slide 95</vt:lpstr>
      <vt:lpstr>Slide 96</vt:lpstr>
      <vt:lpstr>Slide 97</vt:lpstr>
      <vt:lpstr>Queue</vt:lpstr>
      <vt:lpstr>Implementation of Queue</vt:lpstr>
      <vt:lpstr>Insertion in Queue using Array</vt:lpstr>
      <vt:lpstr>Slide 101</vt:lpstr>
      <vt:lpstr>Operations on Queue</vt:lpstr>
      <vt:lpstr>Example of Deletion in Queue</vt:lpstr>
      <vt:lpstr>Example of Deletion in Queue</vt:lpstr>
      <vt:lpstr>Operations on Queue</vt:lpstr>
      <vt:lpstr>Slide 106</vt:lpstr>
      <vt:lpstr>Slide 107</vt:lpstr>
      <vt:lpstr>Types Of Queue</vt:lpstr>
      <vt:lpstr>Why Circular Queue is needed?</vt:lpstr>
      <vt:lpstr>What is Circular Queue?</vt:lpstr>
      <vt:lpstr>Slide 111</vt:lpstr>
      <vt:lpstr>Insertion in circular queue</vt:lpstr>
      <vt:lpstr>Deletion in circular queue</vt:lpstr>
      <vt:lpstr>Application of Circular Queue</vt:lpstr>
      <vt:lpstr>Slide 115</vt:lpstr>
      <vt:lpstr>Slide 116</vt:lpstr>
      <vt:lpstr>Slide 117</vt:lpstr>
      <vt:lpstr>Slide 118</vt:lpstr>
      <vt:lpstr>Slide 119</vt:lpstr>
      <vt:lpstr>Priority Queue</vt:lpstr>
      <vt:lpstr>Slide 121</vt:lpstr>
      <vt:lpstr>Types of Priority Queue</vt:lpstr>
      <vt:lpstr>Array Representation of Priority Queue</vt:lpstr>
      <vt:lpstr>Slide 124</vt:lpstr>
      <vt:lpstr>Array Representation of Priority Queue</vt:lpstr>
      <vt:lpstr>Python Program to implement priority queue using List</vt:lpstr>
      <vt:lpstr>Python program to implement priority queue using Priority-Queue Class</vt:lpstr>
      <vt:lpstr>Python Program - Priority Queue implementation using tuple</vt:lpstr>
      <vt:lpstr>Application of Priority Queue</vt:lpstr>
      <vt:lpstr>Deque / Double Ended Queue</vt:lpstr>
      <vt:lpstr>Types of Deque</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Personal</cp:lastModifiedBy>
  <cp:revision>298</cp:revision>
  <cp:lastPrinted>2020-10-22T14:04:52Z</cp:lastPrinted>
  <dcterms:created xsi:type="dcterms:W3CDTF">2006-08-16T00:00:00Z</dcterms:created>
  <dcterms:modified xsi:type="dcterms:W3CDTF">2022-11-03T08:09:13Z</dcterms:modified>
</cp:coreProperties>
</file>